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slides/slide132.xml" ContentType="application/vnd.openxmlformats-officedocument.presentationml.slide+xml"/>
  <Override PartName="/ppt/slides/slide133.xml" ContentType="application/vnd.openxmlformats-officedocument.presentationml.slide+xml"/>
  <Override PartName="/ppt/slides/slide134.xml" ContentType="application/vnd.openxmlformats-officedocument.presentationml.slide+xml"/>
  <Override PartName="/ppt/slides/slide135.xml" ContentType="application/vnd.openxmlformats-officedocument.presentationml.slide+xml"/>
  <Override PartName="/ppt/slides/slide136.xml" ContentType="application/vnd.openxmlformats-officedocument.presentationml.slide+xml"/>
  <Override PartName="/ppt/slides/slide137.xml" ContentType="application/vnd.openxmlformats-officedocument.presentationml.slide+xml"/>
  <Override PartName="/ppt/slides/slide138.xml" ContentType="application/vnd.openxmlformats-officedocument.presentationml.slide+xml"/>
  <Override PartName="/ppt/slides/slide139.xml" ContentType="application/vnd.openxmlformats-officedocument.presentationml.slide+xml"/>
  <Override PartName="/ppt/slides/slide140.xml" ContentType="application/vnd.openxmlformats-officedocument.presentationml.slide+xml"/>
  <Override PartName="/ppt/slides/slide141.xml" ContentType="application/vnd.openxmlformats-officedocument.presentationml.slide+xml"/>
  <Override PartName="/ppt/slides/slide142.xml" ContentType="application/vnd.openxmlformats-officedocument.presentationml.slide+xml"/>
  <Override PartName="/ppt/slides/slide143.xml" ContentType="application/vnd.openxmlformats-officedocument.presentationml.slide+xml"/>
  <Override PartName="/ppt/slides/slide144.xml" ContentType="application/vnd.openxmlformats-officedocument.presentationml.slide+xml"/>
  <Override PartName="/ppt/slides/slide145.xml" ContentType="application/vnd.openxmlformats-officedocument.presentationml.slide+xml"/>
  <Override PartName="/ppt/slides/slide146.xml" ContentType="application/vnd.openxmlformats-officedocument.presentationml.slide+xml"/>
  <Override PartName="/ppt/slides/slide147.xml" ContentType="application/vnd.openxmlformats-officedocument.presentationml.slide+xml"/>
  <Override PartName="/ppt/slides/slide148.xml" ContentType="application/vnd.openxmlformats-officedocument.presentationml.slide+xml"/>
  <Override PartName="/ppt/slides/slide149.xml" ContentType="application/vnd.openxmlformats-officedocument.presentationml.slide+xml"/>
  <Override PartName="/ppt/slides/slide150.xml" ContentType="application/vnd.openxmlformats-officedocument.presentationml.slide+xml"/>
  <Override PartName="/ppt/slides/slide151.xml" ContentType="application/vnd.openxmlformats-officedocument.presentationml.slide+xml"/>
  <Override PartName="/ppt/slides/slide152.xml" ContentType="application/vnd.openxmlformats-officedocument.presentationml.slide+xml"/>
  <Override PartName="/ppt/slides/slide153.xml" ContentType="application/vnd.openxmlformats-officedocument.presentationml.slide+xml"/>
  <Override PartName="/ppt/slides/slide154.xml" ContentType="application/vnd.openxmlformats-officedocument.presentationml.slide+xml"/>
  <Override PartName="/ppt/slides/slide155.xml" ContentType="application/vnd.openxmlformats-officedocument.presentationml.slide+xml"/>
  <Override PartName="/ppt/slides/slide156.xml" ContentType="application/vnd.openxmlformats-officedocument.presentationml.slide+xml"/>
  <Override PartName="/ppt/slides/slide157.xml" ContentType="application/vnd.openxmlformats-officedocument.presentationml.slide+xml"/>
  <Override PartName="/ppt/slides/slide158.xml" ContentType="application/vnd.openxmlformats-officedocument.presentationml.slide+xml"/>
  <Override PartName="/ppt/slides/slide159.xml" ContentType="application/vnd.openxmlformats-officedocument.presentationml.slide+xml"/>
  <Override PartName="/ppt/slides/slide160.xml" ContentType="application/vnd.openxmlformats-officedocument.presentationml.slide+xml"/>
  <Override PartName="/ppt/slides/slide161.xml" ContentType="application/vnd.openxmlformats-officedocument.presentationml.slide+xml"/>
  <Override PartName="/ppt/slides/slide162.xml" ContentType="application/vnd.openxmlformats-officedocument.presentationml.slide+xml"/>
  <Override PartName="/ppt/slides/slide163.xml" ContentType="application/vnd.openxmlformats-officedocument.presentationml.slide+xml"/>
  <Override PartName="/ppt/slides/slide164.xml" ContentType="application/vnd.openxmlformats-officedocument.presentationml.slide+xml"/>
  <Override PartName="/ppt/slides/slide165.xml" ContentType="application/vnd.openxmlformats-officedocument.presentationml.slide+xml"/>
  <Override PartName="/ppt/slides/slide166.xml" ContentType="application/vnd.openxmlformats-officedocument.presentationml.slide+xml"/>
  <Override PartName="/ppt/slides/slide167.xml" ContentType="application/vnd.openxmlformats-officedocument.presentationml.slide+xml"/>
  <Override PartName="/ppt/slides/slide168.xml" ContentType="application/vnd.openxmlformats-officedocument.presentationml.slide+xml"/>
  <Override PartName="/ppt/slides/slide169.xml" ContentType="application/vnd.openxmlformats-officedocument.presentationml.slide+xml"/>
  <Override PartName="/ppt/slides/slide170.xml" ContentType="application/vnd.openxmlformats-officedocument.presentationml.slide+xml"/>
  <Override PartName="/ppt/slides/slide171.xml" ContentType="application/vnd.openxmlformats-officedocument.presentationml.slide+xml"/>
  <Override PartName="/ppt/slides/slide172.xml" ContentType="application/vnd.openxmlformats-officedocument.presentationml.slide+xml"/>
  <Override PartName="/ppt/slides/slide173.xml" ContentType="application/vnd.openxmlformats-officedocument.presentationml.slide+xml"/>
  <Override PartName="/ppt/slides/slide174.xml" ContentType="application/vnd.openxmlformats-officedocument.presentationml.slide+xml"/>
  <Override PartName="/ppt/slides/slide175.xml" ContentType="application/vnd.openxmlformats-officedocument.presentationml.slide+xml"/>
  <Override PartName="/ppt/slides/slide176.xml" ContentType="application/vnd.openxmlformats-officedocument.presentationml.slide+xml"/>
  <Override PartName="/ppt/slides/slide177.xml" ContentType="application/vnd.openxmlformats-officedocument.presentationml.slide+xml"/>
  <Override PartName="/ppt/slides/slide178.xml" ContentType="application/vnd.openxmlformats-officedocument.presentationml.slide+xml"/>
  <Override PartName="/ppt/slides/slide179.xml" ContentType="application/vnd.openxmlformats-officedocument.presentationml.slide+xml"/>
  <Override PartName="/ppt/slides/slide180.xml" ContentType="application/vnd.openxmlformats-officedocument.presentationml.slide+xml"/>
  <Override PartName="/ppt/slides/slide181.xml" ContentType="application/vnd.openxmlformats-officedocument.presentationml.slide+xml"/>
  <Override PartName="/ppt/slides/slide182.xml" ContentType="application/vnd.openxmlformats-officedocument.presentationml.slide+xml"/>
  <Override PartName="/ppt/slides/slide183.xml" ContentType="application/vnd.openxmlformats-officedocument.presentationml.slide+xml"/>
  <Override PartName="/ppt/slides/slide184.xml" ContentType="application/vnd.openxmlformats-officedocument.presentationml.slide+xml"/>
  <Override PartName="/ppt/slides/slide185.xml" ContentType="application/vnd.openxmlformats-officedocument.presentationml.slide+xml"/>
  <Override PartName="/ppt/slides/slide186.xml" ContentType="application/vnd.openxmlformats-officedocument.presentationml.slide+xml"/>
  <Override PartName="/ppt/slides/slide187.xml" ContentType="application/vnd.openxmlformats-officedocument.presentationml.slide+xml"/>
  <Override PartName="/ppt/slides/slide188.xml" ContentType="application/vnd.openxmlformats-officedocument.presentationml.slide+xml"/>
  <Override PartName="/ppt/slides/slide189.xml" ContentType="application/vnd.openxmlformats-officedocument.presentationml.slide+xml"/>
  <Override PartName="/ppt/slides/slide190.xml" ContentType="application/vnd.openxmlformats-officedocument.presentationml.slide+xml"/>
  <Override PartName="/ppt/slides/slide191.xml" ContentType="application/vnd.openxmlformats-officedocument.presentationml.slide+xml"/>
  <Override PartName="/ppt/slides/slide192.xml" ContentType="application/vnd.openxmlformats-officedocument.presentationml.slide+xml"/>
  <Override PartName="/ppt/slides/slide193.xml" ContentType="application/vnd.openxmlformats-officedocument.presentationml.slide+xml"/>
  <Override PartName="/ppt/slides/slide194.xml" ContentType="application/vnd.openxmlformats-officedocument.presentationml.slide+xml"/>
  <Override PartName="/ppt/slides/slide195.xml" ContentType="application/vnd.openxmlformats-officedocument.presentationml.slide+xml"/>
  <Override PartName="/ppt/slides/slide196.xml" ContentType="application/vnd.openxmlformats-officedocument.presentationml.slide+xml"/>
  <Override PartName="/ppt/slides/slide197.xml" ContentType="application/vnd.openxmlformats-officedocument.presentationml.slide+xml"/>
  <Override PartName="/ppt/slides/slide198.xml" ContentType="application/vnd.openxmlformats-officedocument.presentationml.slide+xml"/>
  <Override PartName="/ppt/slides/slide199.xml" ContentType="application/vnd.openxmlformats-officedocument.presentationml.slide+xml"/>
  <Override PartName="/ppt/slides/slide200.xml" ContentType="application/vnd.openxmlformats-officedocument.presentationml.slide+xml"/>
  <Override PartName="/ppt/slides/slide201.xml" ContentType="application/vnd.openxmlformats-officedocument.presentationml.slide+xml"/>
  <Override PartName="/ppt/slides/slide202.xml" ContentType="application/vnd.openxmlformats-officedocument.presentationml.slide+xml"/>
  <Override PartName="/ppt/slides/slide203.xml" ContentType="application/vnd.openxmlformats-officedocument.presentationml.slide+xml"/>
  <Override PartName="/ppt/slides/slide204.xml" ContentType="application/vnd.openxmlformats-officedocument.presentationml.slide+xml"/>
  <Override PartName="/ppt/slides/slide205.xml" ContentType="application/vnd.openxmlformats-officedocument.presentationml.slide+xml"/>
  <Override PartName="/ppt/slides/slide206.xml" ContentType="application/vnd.openxmlformats-officedocument.presentationml.slide+xml"/>
  <Override PartName="/ppt/slides/slide207.xml" ContentType="application/vnd.openxmlformats-officedocument.presentationml.slide+xml"/>
  <Override PartName="/ppt/slides/slide208.xml" ContentType="application/vnd.openxmlformats-officedocument.presentationml.slide+xml"/>
  <Override PartName="/ppt/slides/slide209.xml" ContentType="application/vnd.openxmlformats-officedocument.presentationml.slide+xml"/>
  <Override PartName="/ppt/slides/slide210.xml" ContentType="application/vnd.openxmlformats-officedocument.presentationml.slide+xml"/>
  <Override PartName="/ppt/slides/slide211.xml" ContentType="application/vnd.openxmlformats-officedocument.presentationml.slide+xml"/>
  <Override PartName="/ppt/slides/slide212.xml" ContentType="application/vnd.openxmlformats-officedocument.presentationml.slide+xml"/>
  <Override PartName="/ppt/slides/slide213.xml" ContentType="application/vnd.openxmlformats-officedocument.presentationml.slide+xml"/>
  <Override PartName="/ppt/slides/slide214.xml" ContentType="application/vnd.openxmlformats-officedocument.presentationml.slide+xml"/>
  <Override PartName="/ppt/slides/slide215.xml" ContentType="application/vnd.openxmlformats-officedocument.presentationml.slide+xml"/>
  <Override PartName="/ppt/slides/slide216.xml" ContentType="application/vnd.openxmlformats-officedocument.presentationml.slide+xml"/>
  <Override PartName="/ppt/slides/slide217.xml" ContentType="application/vnd.openxmlformats-officedocument.presentationml.slide+xml"/>
  <Override PartName="/ppt/slides/slide218.xml" ContentType="application/vnd.openxmlformats-officedocument.presentationml.slide+xml"/>
  <Override PartName="/ppt/slides/slide219.xml" ContentType="application/vnd.openxmlformats-officedocument.presentationml.slide+xml"/>
  <Override PartName="/ppt/slides/slide220.xml" ContentType="application/vnd.openxmlformats-officedocument.presentationml.slide+xml"/>
  <Override PartName="/ppt/slides/slide221.xml" ContentType="application/vnd.openxmlformats-officedocument.presentationml.slide+xml"/>
  <Override PartName="/ppt/slides/slide222.xml" ContentType="application/vnd.openxmlformats-officedocument.presentationml.slide+xml"/>
  <Override PartName="/ppt/slides/slide223.xml" ContentType="application/vnd.openxmlformats-officedocument.presentationml.slide+xml"/>
  <Override PartName="/ppt/slides/slide224.xml" ContentType="application/vnd.openxmlformats-officedocument.presentationml.slide+xml"/>
  <Override PartName="/ppt/slides/slide225.xml" ContentType="application/vnd.openxmlformats-officedocument.presentationml.slide+xml"/>
  <Override PartName="/ppt/slides/slide226.xml" ContentType="application/vnd.openxmlformats-officedocument.presentationml.slide+xml"/>
  <Override PartName="/ppt/slides/slide227.xml" ContentType="application/vnd.openxmlformats-officedocument.presentationml.slide+xml"/>
  <Override PartName="/ppt/slides/slide228.xml" ContentType="application/vnd.openxmlformats-officedocument.presentationml.slide+xml"/>
  <Override PartName="/ppt/slides/slide229.xml" ContentType="application/vnd.openxmlformats-officedocument.presentationml.slide+xml"/>
  <Override PartName="/ppt/slides/slide230.xml" ContentType="application/vnd.openxmlformats-officedocument.presentationml.slide+xml"/>
  <Override PartName="/ppt/slides/slide231.xml" ContentType="application/vnd.openxmlformats-officedocument.presentationml.slide+xml"/>
  <Override PartName="/ppt/slides/slide232.xml" ContentType="application/vnd.openxmlformats-officedocument.presentationml.slide+xml"/>
  <Override PartName="/ppt/slides/slide233.xml" ContentType="application/vnd.openxmlformats-officedocument.presentationml.slide+xml"/>
  <Override PartName="/ppt/slides/slide234.xml" ContentType="application/vnd.openxmlformats-officedocument.presentationml.slide+xml"/>
  <Override PartName="/ppt/slides/slide235.xml" ContentType="application/vnd.openxmlformats-officedocument.presentationml.slide+xml"/>
  <Override PartName="/ppt/slides/slide236.xml" ContentType="application/vnd.openxmlformats-officedocument.presentationml.slide+xml"/>
  <Override PartName="/ppt/slides/slide237.xml" ContentType="application/vnd.openxmlformats-officedocument.presentationml.slide+xml"/>
  <Override PartName="/ppt/slides/slide238.xml" ContentType="application/vnd.openxmlformats-officedocument.presentationml.slide+xml"/>
  <Override PartName="/ppt/slides/slide239.xml" ContentType="application/vnd.openxmlformats-officedocument.presentationml.slide+xml"/>
  <Override PartName="/ppt/slides/slide240.xml" ContentType="application/vnd.openxmlformats-officedocument.presentationml.slide+xml"/>
  <Override PartName="/ppt/slides/slide241.xml" ContentType="application/vnd.openxmlformats-officedocument.presentationml.slide+xml"/>
  <Override PartName="/ppt/slides/slide242.xml" ContentType="application/vnd.openxmlformats-officedocument.presentationml.slide+xml"/>
  <Override PartName="/ppt/slides/slide243.xml" ContentType="application/vnd.openxmlformats-officedocument.presentationml.slide+xml"/>
  <Override PartName="/ppt/slides/slide244.xml" ContentType="application/vnd.openxmlformats-officedocument.presentationml.slide+xml"/>
  <Override PartName="/ppt/slides/slide245.xml" ContentType="application/vnd.openxmlformats-officedocument.presentationml.slide+xml"/>
  <Override PartName="/ppt/slides/slide246.xml" ContentType="application/vnd.openxmlformats-officedocument.presentationml.slide+xml"/>
  <Override PartName="/ppt/slides/slide247.xml" ContentType="application/vnd.openxmlformats-officedocument.presentationml.slide+xml"/>
  <Override PartName="/ppt/slides/slide248.xml" ContentType="application/vnd.openxmlformats-officedocument.presentationml.slide+xml"/>
  <Override PartName="/ppt/slides/slide249.xml" ContentType="application/vnd.openxmlformats-officedocument.presentationml.slide+xml"/>
  <Override PartName="/ppt/slides/slide250.xml" ContentType="application/vnd.openxmlformats-officedocument.presentationml.slide+xml"/>
  <Override PartName="/ppt/slides/slide251.xml" ContentType="application/vnd.openxmlformats-officedocument.presentationml.slide+xml"/>
  <Override PartName="/ppt/slides/slide252.xml" ContentType="application/vnd.openxmlformats-officedocument.presentationml.slide+xml"/>
  <Override PartName="/ppt/slides/slide25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72" r:id="rId2"/>
    <p:sldId id="273" r:id="rId3"/>
    <p:sldId id="292" r:id="rId4"/>
    <p:sldId id="293" r:id="rId5"/>
    <p:sldId id="294" r:id="rId6"/>
    <p:sldId id="295" r:id="rId7"/>
    <p:sldId id="296" r:id="rId8"/>
    <p:sldId id="297" r:id="rId9"/>
    <p:sldId id="298" r:id="rId10"/>
    <p:sldId id="299" r:id="rId11"/>
    <p:sldId id="300" r:id="rId12"/>
    <p:sldId id="301" r:id="rId13"/>
    <p:sldId id="302" r:id="rId14"/>
    <p:sldId id="304" r:id="rId15"/>
    <p:sldId id="303" r:id="rId16"/>
    <p:sldId id="305" r:id="rId17"/>
    <p:sldId id="306" r:id="rId18"/>
    <p:sldId id="307" r:id="rId19"/>
    <p:sldId id="274" r:id="rId20"/>
    <p:sldId id="275" r:id="rId21"/>
    <p:sldId id="308" r:id="rId22"/>
    <p:sldId id="309" r:id="rId23"/>
    <p:sldId id="310" r:id="rId24"/>
    <p:sldId id="311" r:id="rId25"/>
    <p:sldId id="312" r:id="rId26"/>
    <p:sldId id="313" r:id="rId27"/>
    <p:sldId id="314" r:id="rId28"/>
    <p:sldId id="315" r:id="rId29"/>
    <p:sldId id="316" r:id="rId30"/>
    <p:sldId id="317" r:id="rId31"/>
    <p:sldId id="318" r:id="rId32"/>
    <p:sldId id="276" r:id="rId33"/>
    <p:sldId id="277" r:id="rId34"/>
    <p:sldId id="320" r:id="rId35"/>
    <p:sldId id="322" r:id="rId36"/>
    <p:sldId id="321" r:id="rId37"/>
    <p:sldId id="323" r:id="rId38"/>
    <p:sldId id="324" r:id="rId39"/>
    <p:sldId id="325" r:id="rId40"/>
    <p:sldId id="326" r:id="rId41"/>
    <p:sldId id="327" r:id="rId42"/>
    <p:sldId id="328" r:id="rId43"/>
    <p:sldId id="330" r:id="rId44"/>
    <p:sldId id="329" r:id="rId45"/>
    <p:sldId id="331" r:id="rId46"/>
    <p:sldId id="332" r:id="rId47"/>
    <p:sldId id="333" r:id="rId48"/>
    <p:sldId id="278" r:id="rId49"/>
    <p:sldId id="279" r:id="rId50"/>
    <p:sldId id="334" r:id="rId51"/>
    <p:sldId id="280" r:id="rId52"/>
    <p:sldId id="336" r:id="rId53"/>
    <p:sldId id="337" r:id="rId54"/>
    <p:sldId id="338" r:id="rId55"/>
    <p:sldId id="339" r:id="rId56"/>
    <p:sldId id="340" r:id="rId57"/>
    <p:sldId id="335" r:id="rId58"/>
    <p:sldId id="342" r:id="rId59"/>
    <p:sldId id="343" r:id="rId60"/>
    <p:sldId id="344" r:id="rId61"/>
    <p:sldId id="345" r:id="rId62"/>
    <p:sldId id="346" r:id="rId63"/>
    <p:sldId id="347" r:id="rId64"/>
    <p:sldId id="348" r:id="rId65"/>
    <p:sldId id="349" r:id="rId66"/>
    <p:sldId id="341" r:id="rId67"/>
    <p:sldId id="352" r:id="rId68"/>
    <p:sldId id="353" r:id="rId69"/>
    <p:sldId id="354" r:id="rId70"/>
    <p:sldId id="355" r:id="rId71"/>
    <p:sldId id="356" r:id="rId72"/>
    <p:sldId id="357" r:id="rId73"/>
    <p:sldId id="358" r:id="rId74"/>
    <p:sldId id="359" r:id="rId75"/>
    <p:sldId id="350" r:id="rId76"/>
    <p:sldId id="364" r:id="rId77"/>
    <p:sldId id="362" r:id="rId78"/>
    <p:sldId id="363" r:id="rId79"/>
    <p:sldId id="365" r:id="rId80"/>
    <p:sldId id="366" r:id="rId81"/>
    <p:sldId id="367" r:id="rId82"/>
    <p:sldId id="368" r:id="rId83"/>
    <p:sldId id="369" r:id="rId84"/>
    <p:sldId id="370" r:id="rId85"/>
    <p:sldId id="371" r:id="rId86"/>
    <p:sldId id="372" r:id="rId87"/>
    <p:sldId id="361" r:id="rId88"/>
    <p:sldId id="374" r:id="rId89"/>
    <p:sldId id="373" r:id="rId90"/>
    <p:sldId id="376" r:id="rId91"/>
    <p:sldId id="375" r:id="rId92"/>
    <p:sldId id="377" r:id="rId93"/>
    <p:sldId id="378" r:id="rId94"/>
    <p:sldId id="379" r:id="rId95"/>
    <p:sldId id="380" r:id="rId96"/>
    <p:sldId id="381" r:id="rId97"/>
    <p:sldId id="382" r:id="rId98"/>
    <p:sldId id="383" r:id="rId99"/>
    <p:sldId id="281" r:id="rId100"/>
    <p:sldId id="385" r:id="rId101"/>
    <p:sldId id="386" r:id="rId102"/>
    <p:sldId id="387" r:id="rId103"/>
    <p:sldId id="388" r:id="rId104"/>
    <p:sldId id="389" r:id="rId105"/>
    <p:sldId id="384" r:id="rId106"/>
    <p:sldId id="390" r:id="rId107"/>
    <p:sldId id="391" r:id="rId108"/>
    <p:sldId id="392" r:id="rId109"/>
    <p:sldId id="393" r:id="rId110"/>
    <p:sldId id="394" r:id="rId111"/>
    <p:sldId id="395" r:id="rId112"/>
    <p:sldId id="396" r:id="rId113"/>
    <p:sldId id="397" r:id="rId114"/>
    <p:sldId id="398" r:id="rId115"/>
    <p:sldId id="399" r:id="rId116"/>
    <p:sldId id="282" r:id="rId117"/>
    <p:sldId id="283" r:id="rId118"/>
    <p:sldId id="403" r:id="rId119"/>
    <p:sldId id="401" r:id="rId120"/>
    <p:sldId id="402" r:id="rId121"/>
    <p:sldId id="404" r:id="rId122"/>
    <p:sldId id="405" r:id="rId123"/>
    <p:sldId id="406" r:id="rId124"/>
    <p:sldId id="407" r:id="rId125"/>
    <p:sldId id="408" r:id="rId126"/>
    <p:sldId id="409" r:id="rId127"/>
    <p:sldId id="410" r:id="rId128"/>
    <p:sldId id="400" r:id="rId129"/>
    <p:sldId id="411" r:id="rId130"/>
    <p:sldId id="412" r:id="rId131"/>
    <p:sldId id="413" r:id="rId132"/>
    <p:sldId id="414" r:id="rId133"/>
    <p:sldId id="415" r:id="rId134"/>
    <p:sldId id="416" r:id="rId135"/>
    <p:sldId id="418" r:id="rId136"/>
    <p:sldId id="417" r:id="rId137"/>
    <p:sldId id="419" r:id="rId138"/>
    <p:sldId id="420" r:id="rId139"/>
    <p:sldId id="421" r:id="rId140"/>
    <p:sldId id="422" r:id="rId141"/>
    <p:sldId id="423" r:id="rId142"/>
    <p:sldId id="284" r:id="rId143"/>
    <p:sldId id="285" r:id="rId144"/>
    <p:sldId id="425" r:id="rId145"/>
    <p:sldId id="426" r:id="rId146"/>
    <p:sldId id="427" r:id="rId147"/>
    <p:sldId id="428" r:id="rId148"/>
    <p:sldId id="424" r:id="rId149"/>
    <p:sldId id="429" r:id="rId150"/>
    <p:sldId id="430" r:id="rId151"/>
    <p:sldId id="431" r:id="rId152"/>
    <p:sldId id="435" r:id="rId153"/>
    <p:sldId id="436" r:id="rId154"/>
    <p:sldId id="286" r:id="rId155"/>
    <p:sldId id="287" r:id="rId156"/>
    <p:sldId id="434" r:id="rId157"/>
    <p:sldId id="437" r:id="rId158"/>
    <p:sldId id="438" r:id="rId159"/>
    <p:sldId id="439" r:id="rId160"/>
    <p:sldId id="440" r:id="rId161"/>
    <p:sldId id="441" r:id="rId162"/>
    <p:sldId id="442" r:id="rId163"/>
    <p:sldId id="443" r:id="rId164"/>
    <p:sldId id="444" r:id="rId165"/>
    <p:sldId id="445" r:id="rId166"/>
    <p:sldId id="446" r:id="rId167"/>
    <p:sldId id="447" r:id="rId168"/>
    <p:sldId id="448" r:id="rId169"/>
    <p:sldId id="432" r:id="rId170"/>
    <p:sldId id="449" r:id="rId171"/>
    <p:sldId id="450" r:id="rId172"/>
    <p:sldId id="451" r:id="rId173"/>
    <p:sldId id="453" r:id="rId174"/>
    <p:sldId id="452" r:id="rId175"/>
    <p:sldId id="454" r:id="rId176"/>
    <p:sldId id="455" r:id="rId177"/>
    <p:sldId id="456" r:id="rId178"/>
    <p:sldId id="457" r:id="rId179"/>
    <p:sldId id="458" r:id="rId180"/>
    <p:sldId id="459" r:id="rId181"/>
    <p:sldId id="460" r:id="rId182"/>
    <p:sldId id="461" r:id="rId183"/>
    <p:sldId id="462" r:id="rId184"/>
    <p:sldId id="433" r:id="rId185"/>
    <p:sldId id="463" r:id="rId186"/>
    <p:sldId id="465" r:id="rId187"/>
    <p:sldId id="466" r:id="rId188"/>
    <p:sldId id="464" r:id="rId189"/>
    <p:sldId id="467" r:id="rId190"/>
    <p:sldId id="468" r:id="rId191"/>
    <p:sldId id="469" r:id="rId192"/>
    <p:sldId id="471" r:id="rId193"/>
    <p:sldId id="470" r:id="rId194"/>
    <p:sldId id="472" r:id="rId195"/>
    <p:sldId id="473" r:id="rId196"/>
    <p:sldId id="474" r:id="rId197"/>
    <p:sldId id="475" r:id="rId198"/>
    <p:sldId id="476" r:id="rId199"/>
    <p:sldId id="477" r:id="rId200"/>
    <p:sldId id="288" r:id="rId201"/>
    <p:sldId id="289" r:id="rId202"/>
    <p:sldId id="478" r:id="rId203"/>
    <p:sldId id="479" r:id="rId204"/>
    <p:sldId id="290" r:id="rId205"/>
    <p:sldId id="291" r:id="rId206"/>
    <p:sldId id="482" r:id="rId207"/>
    <p:sldId id="483" r:id="rId208"/>
    <p:sldId id="484" r:id="rId209"/>
    <p:sldId id="486" r:id="rId210"/>
    <p:sldId id="487" r:id="rId211"/>
    <p:sldId id="488" r:id="rId212"/>
    <p:sldId id="485" r:id="rId213"/>
    <p:sldId id="490" r:id="rId214"/>
    <p:sldId id="491" r:id="rId215"/>
    <p:sldId id="492" r:id="rId216"/>
    <p:sldId id="489" r:id="rId217"/>
    <p:sldId id="493" r:id="rId218"/>
    <p:sldId id="494" r:id="rId219"/>
    <p:sldId id="495" r:id="rId220"/>
    <p:sldId id="496" r:id="rId221"/>
    <p:sldId id="497" r:id="rId222"/>
    <p:sldId id="499" r:id="rId223"/>
    <p:sldId id="498" r:id="rId224"/>
    <p:sldId id="481" r:id="rId225"/>
    <p:sldId id="500" r:id="rId226"/>
    <p:sldId id="501" r:id="rId227"/>
    <p:sldId id="502" r:id="rId228"/>
    <p:sldId id="503" r:id="rId229"/>
    <p:sldId id="504" r:id="rId230"/>
    <p:sldId id="505" r:id="rId231"/>
    <p:sldId id="506" r:id="rId232"/>
    <p:sldId id="507" r:id="rId233"/>
    <p:sldId id="508" r:id="rId234"/>
    <p:sldId id="509" r:id="rId235"/>
    <p:sldId id="511" r:id="rId236"/>
    <p:sldId id="510" r:id="rId237"/>
    <p:sldId id="512" r:id="rId238"/>
    <p:sldId id="514" r:id="rId239"/>
    <p:sldId id="515" r:id="rId240"/>
    <p:sldId id="480" r:id="rId241"/>
    <p:sldId id="516" r:id="rId242"/>
    <p:sldId id="517" r:id="rId243"/>
    <p:sldId id="519" r:id="rId244"/>
    <p:sldId id="518" r:id="rId245"/>
    <p:sldId id="520" r:id="rId246"/>
    <p:sldId id="521" r:id="rId247"/>
    <p:sldId id="522" r:id="rId248"/>
    <p:sldId id="523" r:id="rId249"/>
    <p:sldId id="524" r:id="rId250"/>
    <p:sldId id="525" r:id="rId251"/>
    <p:sldId id="526" r:id="rId252"/>
    <p:sldId id="527" r:id="rId253"/>
    <p:sldId id="528" r:id="rId254"/>
  </p:sldIdLst>
  <p:sldSz cx="12192000" cy="6858000"/>
  <p:notesSz cx="6858000" cy="9144000"/>
  <p:defaultText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6765" autoAdjust="0"/>
    <p:restoredTop sz="94660"/>
  </p:normalViewPr>
  <p:slideViewPr>
    <p:cSldViewPr snapToGrid="0">
      <p:cViewPr varScale="1">
        <p:scale>
          <a:sx n="81" d="100"/>
          <a:sy n="81" d="100"/>
        </p:scale>
        <p:origin x="186" y="9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17" Type="http://schemas.openxmlformats.org/officeDocument/2006/relationships/slide" Target="slides/slide116.xml"/><Relationship Id="rId21" Type="http://schemas.openxmlformats.org/officeDocument/2006/relationships/slide" Target="slides/slide20.xml"/><Relationship Id="rId42" Type="http://schemas.openxmlformats.org/officeDocument/2006/relationships/slide" Target="slides/slide41.xml"/><Relationship Id="rId63" Type="http://schemas.openxmlformats.org/officeDocument/2006/relationships/slide" Target="slides/slide62.xml"/><Relationship Id="rId84" Type="http://schemas.openxmlformats.org/officeDocument/2006/relationships/slide" Target="slides/slide83.xml"/><Relationship Id="rId138" Type="http://schemas.openxmlformats.org/officeDocument/2006/relationships/slide" Target="slides/slide137.xml"/><Relationship Id="rId159" Type="http://schemas.openxmlformats.org/officeDocument/2006/relationships/slide" Target="slides/slide158.xml"/><Relationship Id="rId170" Type="http://schemas.openxmlformats.org/officeDocument/2006/relationships/slide" Target="slides/slide169.xml"/><Relationship Id="rId191" Type="http://schemas.openxmlformats.org/officeDocument/2006/relationships/slide" Target="slides/slide190.xml"/><Relationship Id="rId205" Type="http://schemas.openxmlformats.org/officeDocument/2006/relationships/slide" Target="slides/slide204.xml"/><Relationship Id="rId226" Type="http://schemas.openxmlformats.org/officeDocument/2006/relationships/slide" Target="slides/slide225.xml"/><Relationship Id="rId247" Type="http://schemas.openxmlformats.org/officeDocument/2006/relationships/slide" Target="slides/slide246.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53" Type="http://schemas.openxmlformats.org/officeDocument/2006/relationships/slide" Target="slides/slide52.xml"/><Relationship Id="rId74" Type="http://schemas.openxmlformats.org/officeDocument/2006/relationships/slide" Target="slides/slide73.xml"/><Relationship Id="rId128" Type="http://schemas.openxmlformats.org/officeDocument/2006/relationships/slide" Target="slides/slide127.xml"/><Relationship Id="rId149" Type="http://schemas.openxmlformats.org/officeDocument/2006/relationships/slide" Target="slides/slide148.xml"/><Relationship Id="rId5" Type="http://schemas.openxmlformats.org/officeDocument/2006/relationships/slide" Target="slides/slide4.xml"/><Relationship Id="rId95" Type="http://schemas.openxmlformats.org/officeDocument/2006/relationships/slide" Target="slides/slide94.xml"/><Relationship Id="rId160" Type="http://schemas.openxmlformats.org/officeDocument/2006/relationships/slide" Target="slides/slide159.xml"/><Relationship Id="rId181" Type="http://schemas.openxmlformats.org/officeDocument/2006/relationships/slide" Target="slides/slide180.xml"/><Relationship Id="rId216" Type="http://schemas.openxmlformats.org/officeDocument/2006/relationships/slide" Target="slides/slide215.xml"/><Relationship Id="rId237" Type="http://schemas.openxmlformats.org/officeDocument/2006/relationships/slide" Target="slides/slide236.xml"/><Relationship Id="rId258" Type="http://schemas.openxmlformats.org/officeDocument/2006/relationships/tableStyles" Target="tableStyles.xml"/><Relationship Id="rId22" Type="http://schemas.openxmlformats.org/officeDocument/2006/relationships/slide" Target="slides/slide21.xml"/><Relationship Id="rId43" Type="http://schemas.openxmlformats.org/officeDocument/2006/relationships/slide" Target="slides/slide42.xml"/><Relationship Id="rId64" Type="http://schemas.openxmlformats.org/officeDocument/2006/relationships/slide" Target="slides/slide63.xml"/><Relationship Id="rId118" Type="http://schemas.openxmlformats.org/officeDocument/2006/relationships/slide" Target="slides/slide117.xml"/><Relationship Id="rId139" Type="http://schemas.openxmlformats.org/officeDocument/2006/relationships/slide" Target="slides/slide138.xml"/><Relationship Id="rId85" Type="http://schemas.openxmlformats.org/officeDocument/2006/relationships/slide" Target="slides/slide84.xml"/><Relationship Id="rId150" Type="http://schemas.openxmlformats.org/officeDocument/2006/relationships/slide" Target="slides/slide149.xml"/><Relationship Id="rId171" Type="http://schemas.openxmlformats.org/officeDocument/2006/relationships/slide" Target="slides/slide170.xml"/><Relationship Id="rId192" Type="http://schemas.openxmlformats.org/officeDocument/2006/relationships/slide" Target="slides/slide191.xml"/><Relationship Id="rId206" Type="http://schemas.openxmlformats.org/officeDocument/2006/relationships/slide" Target="slides/slide205.xml"/><Relationship Id="rId227" Type="http://schemas.openxmlformats.org/officeDocument/2006/relationships/slide" Target="slides/slide226.xml"/><Relationship Id="rId248" Type="http://schemas.openxmlformats.org/officeDocument/2006/relationships/slide" Target="slides/slide247.xml"/><Relationship Id="rId12" Type="http://schemas.openxmlformats.org/officeDocument/2006/relationships/slide" Target="slides/slide11.xml"/><Relationship Id="rId33" Type="http://schemas.openxmlformats.org/officeDocument/2006/relationships/slide" Target="slides/slide32.xml"/><Relationship Id="rId108" Type="http://schemas.openxmlformats.org/officeDocument/2006/relationships/slide" Target="slides/slide107.xml"/><Relationship Id="rId129" Type="http://schemas.openxmlformats.org/officeDocument/2006/relationships/slide" Target="slides/slide128.xml"/><Relationship Id="rId54" Type="http://schemas.openxmlformats.org/officeDocument/2006/relationships/slide" Target="slides/slide53.xml"/><Relationship Id="rId75" Type="http://schemas.openxmlformats.org/officeDocument/2006/relationships/slide" Target="slides/slide74.xml"/><Relationship Id="rId96" Type="http://schemas.openxmlformats.org/officeDocument/2006/relationships/slide" Target="slides/slide95.xml"/><Relationship Id="rId140" Type="http://schemas.openxmlformats.org/officeDocument/2006/relationships/slide" Target="slides/slide139.xml"/><Relationship Id="rId161" Type="http://schemas.openxmlformats.org/officeDocument/2006/relationships/slide" Target="slides/slide160.xml"/><Relationship Id="rId182" Type="http://schemas.openxmlformats.org/officeDocument/2006/relationships/slide" Target="slides/slide181.xml"/><Relationship Id="rId217" Type="http://schemas.openxmlformats.org/officeDocument/2006/relationships/slide" Target="slides/slide216.xml"/><Relationship Id="rId6" Type="http://schemas.openxmlformats.org/officeDocument/2006/relationships/slide" Target="slides/slide5.xml"/><Relationship Id="rId238" Type="http://schemas.openxmlformats.org/officeDocument/2006/relationships/slide" Target="slides/slide237.xml"/><Relationship Id="rId23" Type="http://schemas.openxmlformats.org/officeDocument/2006/relationships/slide" Target="slides/slide22.xml"/><Relationship Id="rId119" Type="http://schemas.openxmlformats.org/officeDocument/2006/relationships/slide" Target="slides/slide118.xml"/><Relationship Id="rId44" Type="http://schemas.openxmlformats.org/officeDocument/2006/relationships/slide" Target="slides/slide43.xml"/><Relationship Id="rId65" Type="http://schemas.openxmlformats.org/officeDocument/2006/relationships/slide" Target="slides/slide64.xml"/><Relationship Id="rId86" Type="http://schemas.openxmlformats.org/officeDocument/2006/relationships/slide" Target="slides/slide85.xml"/><Relationship Id="rId130" Type="http://schemas.openxmlformats.org/officeDocument/2006/relationships/slide" Target="slides/slide129.xml"/><Relationship Id="rId151" Type="http://schemas.openxmlformats.org/officeDocument/2006/relationships/slide" Target="slides/slide150.xml"/><Relationship Id="rId172" Type="http://schemas.openxmlformats.org/officeDocument/2006/relationships/slide" Target="slides/slide171.xml"/><Relationship Id="rId193" Type="http://schemas.openxmlformats.org/officeDocument/2006/relationships/slide" Target="slides/slide192.xml"/><Relationship Id="rId207" Type="http://schemas.openxmlformats.org/officeDocument/2006/relationships/slide" Target="slides/slide206.xml"/><Relationship Id="rId228" Type="http://schemas.openxmlformats.org/officeDocument/2006/relationships/slide" Target="slides/slide227.xml"/><Relationship Id="rId249" Type="http://schemas.openxmlformats.org/officeDocument/2006/relationships/slide" Target="slides/slide248.xml"/><Relationship Id="rId13" Type="http://schemas.openxmlformats.org/officeDocument/2006/relationships/slide" Target="slides/slide12.xml"/><Relationship Id="rId109" Type="http://schemas.openxmlformats.org/officeDocument/2006/relationships/slide" Target="slides/slide108.xml"/><Relationship Id="rId34" Type="http://schemas.openxmlformats.org/officeDocument/2006/relationships/slide" Target="slides/slide33.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20" Type="http://schemas.openxmlformats.org/officeDocument/2006/relationships/slide" Target="slides/slide119.xml"/><Relationship Id="rId141" Type="http://schemas.openxmlformats.org/officeDocument/2006/relationships/slide" Target="slides/slide140.xml"/><Relationship Id="rId7" Type="http://schemas.openxmlformats.org/officeDocument/2006/relationships/slide" Target="slides/slide6.xml"/><Relationship Id="rId162" Type="http://schemas.openxmlformats.org/officeDocument/2006/relationships/slide" Target="slides/slide161.xml"/><Relationship Id="rId183" Type="http://schemas.openxmlformats.org/officeDocument/2006/relationships/slide" Target="slides/slide182.xml"/><Relationship Id="rId218" Type="http://schemas.openxmlformats.org/officeDocument/2006/relationships/slide" Target="slides/slide217.xml"/><Relationship Id="rId239" Type="http://schemas.openxmlformats.org/officeDocument/2006/relationships/slide" Target="slides/slide238.xml"/><Relationship Id="rId250" Type="http://schemas.openxmlformats.org/officeDocument/2006/relationships/slide" Target="slides/slide249.xml"/><Relationship Id="rId24" Type="http://schemas.openxmlformats.org/officeDocument/2006/relationships/slide" Target="slides/slide23.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31" Type="http://schemas.openxmlformats.org/officeDocument/2006/relationships/slide" Target="slides/slide130.xml"/><Relationship Id="rId152" Type="http://schemas.openxmlformats.org/officeDocument/2006/relationships/slide" Target="slides/slide151.xml"/><Relationship Id="rId173" Type="http://schemas.openxmlformats.org/officeDocument/2006/relationships/slide" Target="slides/slide172.xml"/><Relationship Id="rId194" Type="http://schemas.openxmlformats.org/officeDocument/2006/relationships/slide" Target="slides/slide193.xml"/><Relationship Id="rId208" Type="http://schemas.openxmlformats.org/officeDocument/2006/relationships/slide" Target="slides/slide207.xml"/><Relationship Id="rId229" Type="http://schemas.openxmlformats.org/officeDocument/2006/relationships/slide" Target="slides/slide228.xml"/><Relationship Id="rId240" Type="http://schemas.openxmlformats.org/officeDocument/2006/relationships/slide" Target="slides/slide239.xml"/><Relationship Id="rId14" Type="http://schemas.openxmlformats.org/officeDocument/2006/relationships/slide" Target="slides/slide13.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8" Type="http://schemas.openxmlformats.org/officeDocument/2006/relationships/slide" Target="slides/slide7.xml"/><Relationship Id="rId98" Type="http://schemas.openxmlformats.org/officeDocument/2006/relationships/slide" Target="slides/slide97.xml"/><Relationship Id="rId121" Type="http://schemas.openxmlformats.org/officeDocument/2006/relationships/slide" Target="slides/slide120.xml"/><Relationship Id="rId142" Type="http://schemas.openxmlformats.org/officeDocument/2006/relationships/slide" Target="slides/slide141.xml"/><Relationship Id="rId163" Type="http://schemas.openxmlformats.org/officeDocument/2006/relationships/slide" Target="slides/slide162.xml"/><Relationship Id="rId184" Type="http://schemas.openxmlformats.org/officeDocument/2006/relationships/slide" Target="slides/slide183.xml"/><Relationship Id="rId219" Type="http://schemas.openxmlformats.org/officeDocument/2006/relationships/slide" Target="slides/slide218.xml"/><Relationship Id="rId230" Type="http://schemas.openxmlformats.org/officeDocument/2006/relationships/slide" Target="slides/slide229.xml"/><Relationship Id="rId251" Type="http://schemas.openxmlformats.org/officeDocument/2006/relationships/slide" Target="slides/slide250.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88" Type="http://schemas.openxmlformats.org/officeDocument/2006/relationships/slide" Target="slides/slide87.xml"/><Relationship Id="rId111" Type="http://schemas.openxmlformats.org/officeDocument/2006/relationships/slide" Target="slides/slide110.xml"/><Relationship Id="rId132" Type="http://schemas.openxmlformats.org/officeDocument/2006/relationships/slide" Target="slides/slide131.xml"/><Relationship Id="rId153" Type="http://schemas.openxmlformats.org/officeDocument/2006/relationships/slide" Target="slides/slide152.xml"/><Relationship Id="rId174" Type="http://schemas.openxmlformats.org/officeDocument/2006/relationships/slide" Target="slides/slide173.xml"/><Relationship Id="rId195" Type="http://schemas.openxmlformats.org/officeDocument/2006/relationships/slide" Target="slides/slide194.xml"/><Relationship Id="rId209" Type="http://schemas.openxmlformats.org/officeDocument/2006/relationships/slide" Target="slides/slide208.xml"/><Relationship Id="rId220" Type="http://schemas.openxmlformats.org/officeDocument/2006/relationships/slide" Target="slides/slide219.xml"/><Relationship Id="rId241" Type="http://schemas.openxmlformats.org/officeDocument/2006/relationships/slide" Target="slides/slide240.xml"/><Relationship Id="rId15" Type="http://schemas.openxmlformats.org/officeDocument/2006/relationships/slide" Target="slides/slide14.xml"/><Relationship Id="rId36" Type="http://schemas.openxmlformats.org/officeDocument/2006/relationships/slide" Target="slides/slide35.xml"/><Relationship Id="rId57" Type="http://schemas.openxmlformats.org/officeDocument/2006/relationships/slide" Target="slides/slide56.xml"/><Relationship Id="rId78" Type="http://schemas.openxmlformats.org/officeDocument/2006/relationships/slide" Target="slides/slide77.xml"/><Relationship Id="rId99" Type="http://schemas.openxmlformats.org/officeDocument/2006/relationships/slide" Target="slides/slide98.xml"/><Relationship Id="rId101" Type="http://schemas.openxmlformats.org/officeDocument/2006/relationships/slide" Target="slides/slide100.xml"/><Relationship Id="rId122" Type="http://schemas.openxmlformats.org/officeDocument/2006/relationships/slide" Target="slides/slide121.xml"/><Relationship Id="rId143" Type="http://schemas.openxmlformats.org/officeDocument/2006/relationships/slide" Target="slides/slide142.xml"/><Relationship Id="rId164" Type="http://schemas.openxmlformats.org/officeDocument/2006/relationships/slide" Target="slides/slide163.xml"/><Relationship Id="rId185" Type="http://schemas.openxmlformats.org/officeDocument/2006/relationships/slide" Target="slides/slide184.xml"/><Relationship Id="rId9" Type="http://schemas.openxmlformats.org/officeDocument/2006/relationships/slide" Target="slides/slide8.xml"/><Relationship Id="rId210" Type="http://schemas.openxmlformats.org/officeDocument/2006/relationships/slide" Target="slides/slide209.xml"/><Relationship Id="rId26" Type="http://schemas.openxmlformats.org/officeDocument/2006/relationships/slide" Target="slides/slide25.xml"/><Relationship Id="rId231" Type="http://schemas.openxmlformats.org/officeDocument/2006/relationships/slide" Target="slides/slide230.xml"/><Relationship Id="rId252" Type="http://schemas.openxmlformats.org/officeDocument/2006/relationships/slide" Target="slides/slide251.xml"/><Relationship Id="rId47" Type="http://schemas.openxmlformats.org/officeDocument/2006/relationships/slide" Target="slides/slide46.xml"/><Relationship Id="rId68" Type="http://schemas.openxmlformats.org/officeDocument/2006/relationships/slide" Target="slides/slide67.xml"/><Relationship Id="rId89" Type="http://schemas.openxmlformats.org/officeDocument/2006/relationships/slide" Target="slides/slide88.xml"/><Relationship Id="rId112" Type="http://schemas.openxmlformats.org/officeDocument/2006/relationships/slide" Target="slides/slide111.xml"/><Relationship Id="rId133" Type="http://schemas.openxmlformats.org/officeDocument/2006/relationships/slide" Target="slides/slide132.xml"/><Relationship Id="rId154" Type="http://schemas.openxmlformats.org/officeDocument/2006/relationships/slide" Target="slides/slide153.xml"/><Relationship Id="rId175" Type="http://schemas.openxmlformats.org/officeDocument/2006/relationships/slide" Target="slides/slide174.xml"/><Relationship Id="rId196" Type="http://schemas.openxmlformats.org/officeDocument/2006/relationships/slide" Target="slides/slide195.xml"/><Relationship Id="rId200" Type="http://schemas.openxmlformats.org/officeDocument/2006/relationships/slide" Target="slides/slide199.xml"/><Relationship Id="rId16" Type="http://schemas.openxmlformats.org/officeDocument/2006/relationships/slide" Target="slides/slide15.xml"/><Relationship Id="rId221" Type="http://schemas.openxmlformats.org/officeDocument/2006/relationships/slide" Target="slides/slide220.xml"/><Relationship Id="rId242" Type="http://schemas.openxmlformats.org/officeDocument/2006/relationships/slide" Target="slides/slide241.xml"/><Relationship Id="rId37" Type="http://schemas.openxmlformats.org/officeDocument/2006/relationships/slide" Target="slides/slide36.xml"/><Relationship Id="rId58" Type="http://schemas.openxmlformats.org/officeDocument/2006/relationships/slide" Target="slides/slide57.xml"/><Relationship Id="rId79" Type="http://schemas.openxmlformats.org/officeDocument/2006/relationships/slide" Target="slides/slide78.xml"/><Relationship Id="rId102" Type="http://schemas.openxmlformats.org/officeDocument/2006/relationships/slide" Target="slides/slide101.xml"/><Relationship Id="rId123" Type="http://schemas.openxmlformats.org/officeDocument/2006/relationships/slide" Target="slides/slide122.xml"/><Relationship Id="rId144" Type="http://schemas.openxmlformats.org/officeDocument/2006/relationships/slide" Target="slides/slide143.xml"/><Relationship Id="rId90" Type="http://schemas.openxmlformats.org/officeDocument/2006/relationships/slide" Target="slides/slide89.xml"/><Relationship Id="rId165" Type="http://schemas.openxmlformats.org/officeDocument/2006/relationships/slide" Target="slides/slide164.xml"/><Relationship Id="rId186" Type="http://schemas.openxmlformats.org/officeDocument/2006/relationships/slide" Target="slides/slide185.xml"/><Relationship Id="rId211" Type="http://schemas.openxmlformats.org/officeDocument/2006/relationships/slide" Target="slides/slide210.xml"/><Relationship Id="rId232" Type="http://schemas.openxmlformats.org/officeDocument/2006/relationships/slide" Target="slides/slide231.xml"/><Relationship Id="rId253" Type="http://schemas.openxmlformats.org/officeDocument/2006/relationships/slide" Target="slides/slide252.xml"/><Relationship Id="rId27" Type="http://schemas.openxmlformats.org/officeDocument/2006/relationships/slide" Target="slides/slide26.xml"/><Relationship Id="rId48" Type="http://schemas.openxmlformats.org/officeDocument/2006/relationships/slide" Target="slides/slide47.xml"/><Relationship Id="rId69" Type="http://schemas.openxmlformats.org/officeDocument/2006/relationships/slide" Target="slides/slide68.xml"/><Relationship Id="rId113" Type="http://schemas.openxmlformats.org/officeDocument/2006/relationships/slide" Target="slides/slide112.xml"/><Relationship Id="rId134" Type="http://schemas.openxmlformats.org/officeDocument/2006/relationships/slide" Target="slides/slide133.xml"/><Relationship Id="rId80" Type="http://schemas.openxmlformats.org/officeDocument/2006/relationships/slide" Target="slides/slide79.xml"/><Relationship Id="rId155" Type="http://schemas.openxmlformats.org/officeDocument/2006/relationships/slide" Target="slides/slide154.xml"/><Relationship Id="rId176" Type="http://schemas.openxmlformats.org/officeDocument/2006/relationships/slide" Target="slides/slide175.xml"/><Relationship Id="rId197" Type="http://schemas.openxmlformats.org/officeDocument/2006/relationships/slide" Target="slides/slide196.xml"/><Relationship Id="rId201" Type="http://schemas.openxmlformats.org/officeDocument/2006/relationships/slide" Target="slides/slide200.xml"/><Relationship Id="rId222" Type="http://schemas.openxmlformats.org/officeDocument/2006/relationships/slide" Target="slides/slide221.xml"/><Relationship Id="rId243" Type="http://schemas.openxmlformats.org/officeDocument/2006/relationships/slide" Target="slides/slide242.xml"/><Relationship Id="rId17" Type="http://schemas.openxmlformats.org/officeDocument/2006/relationships/slide" Target="slides/slide16.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24" Type="http://schemas.openxmlformats.org/officeDocument/2006/relationships/slide" Target="slides/slide123.xml"/><Relationship Id="rId70" Type="http://schemas.openxmlformats.org/officeDocument/2006/relationships/slide" Target="slides/slide69.xml"/><Relationship Id="rId91" Type="http://schemas.openxmlformats.org/officeDocument/2006/relationships/slide" Target="slides/slide90.xml"/><Relationship Id="rId145" Type="http://schemas.openxmlformats.org/officeDocument/2006/relationships/slide" Target="slides/slide144.xml"/><Relationship Id="rId166" Type="http://schemas.openxmlformats.org/officeDocument/2006/relationships/slide" Target="slides/slide165.xml"/><Relationship Id="rId187" Type="http://schemas.openxmlformats.org/officeDocument/2006/relationships/slide" Target="slides/slide186.xml"/><Relationship Id="rId1" Type="http://schemas.openxmlformats.org/officeDocument/2006/relationships/slideMaster" Target="slideMasters/slideMaster1.xml"/><Relationship Id="rId212" Type="http://schemas.openxmlformats.org/officeDocument/2006/relationships/slide" Target="slides/slide211.xml"/><Relationship Id="rId233" Type="http://schemas.openxmlformats.org/officeDocument/2006/relationships/slide" Target="slides/slide232.xml"/><Relationship Id="rId254" Type="http://schemas.openxmlformats.org/officeDocument/2006/relationships/slide" Target="slides/slide253.xml"/><Relationship Id="rId28" Type="http://schemas.openxmlformats.org/officeDocument/2006/relationships/slide" Target="slides/slide27.xml"/><Relationship Id="rId49" Type="http://schemas.openxmlformats.org/officeDocument/2006/relationships/slide" Target="slides/slide48.xml"/><Relationship Id="rId114" Type="http://schemas.openxmlformats.org/officeDocument/2006/relationships/slide" Target="slides/slide113.xml"/><Relationship Id="rId60" Type="http://schemas.openxmlformats.org/officeDocument/2006/relationships/slide" Target="slides/slide59.xml"/><Relationship Id="rId81" Type="http://schemas.openxmlformats.org/officeDocument/2006/relationships/slide" Target="slides/slide80.xml"/><Relationship Id="rId135" Type="http://schemas.openxmlformats.org/officeDocument/2006/relationships/slide" Target="slides/slide134.xml"/><Relationship Id="rId156" Type="http://schemas.openxmlformats.org/officeDocument/2006/relationships/slide" Target="slides/slide155.xml"/><Relationship Id="rId177" Type="http://schemas.openxmlformats.org/officeDocument/2006/relationships/slide" Target="slides/slide176.xml"/><Relationship Id="rId198" Type="http://schemas.openxmlformats.org/officeDocument/2006/relationships/slide" Target="slides/slide197.xml"/><Relationship Id="rId202" Type="http://schemas.openxmlformats.org/officeDocument/2006/relationships/slide" Target="slides/slide201.xml"/><Relationship Id="rId223" Type="http://schemas.openxmlformats.org/officeDocument/2006/relationships/slide" Target="slides/slide222.xml"/><Relationship Id="rId244" Type="http://schemas.openxmlformats.org/officeDocument/2006/relationships/slide" Target="slides/slide243.xml"/><Relationship Id="rId18" Type="http://schemas.openxmlformats.org/officeDocument/2006/relationships/slide" Target="slides/slide17.xml"/><Relationship Id="rId39" Type="http://schemas.openxmlformats.org/officeDocument/2006/relationships/slide" Target="slides/slide38.xml"/><Relationship Id="rId50" Type="http://schemas.openxmlformats.org/officeDocument/2006/relationships/slide" Target="slides/slide49.xml"/><Relationship Id="rId104" Type="http://schemas.openxmlformats.org/officeDocument/2006/relationships/slide" Target="slides/slide103.xml"/><Relationship Id="rId125" Type="http://schemas.openxmlformats.org/officeDocument/2006/relationships/slide" Target="slides/slide124.xml"/><Relationship Id="rId146" Type="http://schemas.openxmlformats.org/officeDocument/2006/relationships/slide" Target="slides/slide145.xml"/><Relationship Id="rId167" Type="http://schemas.openxmlformats.org/officeDocument/2006/relationships/slide" Target="slides/slide166.xml"/><Relationship Id="rId188" Type="http://schemas.openxmlformats.org/officeDocument/2006/relationships/slide" Target="slides/slide187.xml"/><Relationship Id="rId71" Type="http://schemas.openxmlformats.org/officeDocument/2006/relationships/slide" Target="slides/slide70.xml"/><Relationship Id="rId92" Type="http://schemas.openxmlformats.org/officeDocument/2006/relationships/slide" Target="slides/slide91.xml"/><Relationship Id="rId213" Type="http://schemas.openxmlformats.org/officeDocument/2006/relationships/slide" Target="slides/slide212.xml"/><Relationship Id="rId234" Type="http://schemas.openxmlformats.org/officeDocument/2006/relationships/slide" Target="slides/slide233.xml"/><Relationship Id="rId2" Type="http://schemas.openxmlformats.org/officeDocument/2006/relationships/slide" Target="slides/slide1.xml"/><Relationship Id="rId29" Type="http://schemas.openxmlformats.org/officeDocument/2006/relationships/slide" Target="slides/slide28.xml"/><Relationship Id="rId255" Type="http://schemas.openxmlformats.org/officeDocument/2006/relationships/presProps" Target="presProps.xml"/><Relationship Id="rId40" Type="http://schemas.openxmlformats.org/officeDocument/2006/relationships/slide" Target="slides/slide39.xml"/><Relationship Id="rId115" Type="http://schemas.openxmlformats.org/officeDocument/2006/relationships/slide" Target="slides/slide114.xml"/><Relationship Id="rId136" Type="http://schemas.openxmlformats.org/officeDocument/2006/relationships/slide" Target="slides/slide135.xml"/><Relationship Id="rId157" Type="http://schemas.openxmlformats.org/officeDocument/2006/relationships/slide" Target="slides/slide156.xml"/><Relationship Id="rId178" Type="http://schemas.openxmlformats.org/officeDocument/2006/relationships/slide" Target="slides/slide177.xml"/><Relationship Id="rId61" Type="http://schemas.openxmlformats.org/officeDocument/2006/relationships/slide" Target="slides/slide60.xml"/><Relationship Id="rId82" Type="http://schemas.openxmlformats.org/officeDocument/2006/relationships/slide" Target="slides/slide81.xml"/><Relationship Id="rId199" Type="http://schemas.openxmlformats.org/officeDocument/2006/relationships/slide" Target="slides/slide198.xml"/><Relationship Id="rId203" Type="http://schemas.openxmlformats.org/officeDocument/2006/relationships/slide" Target="slides/slide202.xml"/><Relationship Id="rId19" Type="http://schemas.openxmlformats.org/officeDocument/2006/relationships/slide" Target="slides/slide18.xml"/><Relationship Id="rId224" Type="http://schemas.openxmlformats.org/officeDocument/2006/relationships/slide" Target="slides/slide223.xml"/><Relationship Id="rId245" Type="http://schemas.openxmlformats.org/officeDocument/2006/relationships/slide" Target="slides/slide244.xml"/><Relationship Id="rId30" Type="http://schemas.openxmlformats.org/officeDocument/2006/relationships/slide" Target="slides/slide29.xml"/><Relationship Id="rId105" Type="http://schemas.openxmlformats.org/officeDocument/2006/relationships/slide" Target="slides/slide104.xml"/><Relationship Id="rId126" Type="http://schemas.openxmlformats.org/officeDocument/2006/relationships/slide" Target="slides/slide125.xml"/><Relationship Id="rId147" Type="http://schemas.openxmlformats.org/officeDocument/2006/relationships/slide" Target="slides/slide146.xml"/><Relationship Id="rId168" Type="http://schemas.openxmlformats.org/officeDocument/2006/relationships/slide" Target="slides/slide16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189" Type="http://schemas.openxmlformats.org/officeDocument/2006/relationships/slide" Target="slides/slide188.xml"/><Relationship Id="rId3" Type="http://schemas.openxmlformats.org/officeDocument/2006/relationships/slide" Target="slides/slide2.xml"/><Relationship Id="rId214" Type="http://schemas.openxmlformats.org/officeDocument/2006/relationships/slide" Target="slides/slide213.xml"/><Relationship Id="rId235" Type="http://schemas.openxmlformats.org/officeDocument/2006/relationships/slide" Target="slides/slide234.xml"/><Relationship Id="rId256" Type="http://schemas.openxmlformats.org/officeDocument/2006/relationships/viewProps" Target="viewProps.xml"/><Relationship Id="rId116" Type="http://schemas.openxmlformats.org/officeDocument/2006/relationships/slide" Target="slides/slide115.xml"/><Relationship Id="rId137" Type="http://schemas.openxmlformats.org/officeDocument/2006/relationships/slide" Target="slides/slide136.xml"/><Relationship Id="rId158" Type="http://schemas.openxmlformats.org/officeDocument/2006/relationships/slide" Target="slides/slide157.xml"/><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slide" Target="slides/slide82.xml"/><Relationship Id="rId179" Type="http://schemas.openxmlformats.org/officeDocument/2006/relationships/slide" Target="slides/slide178.xml"/><Relationship Id="rId190" Type="http://schemas.openxmlformats.org/officeDocument/2006/relationships/slide" Target="slides/slide189.xml"/><Relationship Id="rId204" Type="http://schemas.openxmlformats.org/officeDocument/2006/relationships/slide" Target="slides/slide203.xml"/><Relationship Id="rId225" Type="http://schemas.openxmlformats.org/officeDocument/2006/relationships/slide" Target="slides/slide224.xml"/><Relationship Id="rId246" Type="http://schemas.openxmlformats.org/officeDocument/2006/relationships/slide" Target="slides/slide245.xml"/><Relationship Id="rId106" Type="http://schemas.openxmlformats.org/officeDocument/2006/relationships/slide" Target="slides/slide105.xml"/><Relationship Id="rId127" Type="http://schemas.openxmlformats.org/officeDocument/2006/relationships/slide" Target="slides/slide126.xml"/><Relationship Id="rId10" Type="http://schemas.openxmlformats.org/officeDocument/2006/relationships/slide" Target="slides/slide9.xml"/><Relationship Id="rId31" Type="http://schemas.openxmlformats.org/officeDocument/2006/relationships/slide" Target="slides/slide30.xml"/><Relationship Id="rId52" Type="http://schemas.openxmlformats.org/officeDocument/2006/relationships/slide" Target="slides/slide51.xml"/><Relationship Id="rId73" Type="http://schemas.openxmlformats.org/officeDocument/2006/relationships/slide" Target="slides/slide72.xml"/><Relationship Id="rId94" Type="http://schemas.openxmlformats.org/officeDocument/2006/relationships/slide" Target="slides/slide93.xml"/><Relationship Id="rId148" Type="http://schemas.openxmlformats.org/officeDocument/2006/relationships/slide" Target="slides/slide147.xml"/><Relationship Id="rId169" Type="http://schemas.openxmlformats.org/officeDocument/2006/relationships/slide" Target="slides/slide168.xml"/><Relationship Id="rId4" Type="http://schemas.openxmlformats.org/officeDocument/2006/relationships/slide" Target="slides/slide3.xml"/><Relationship Id="rId180" Type="http://schemas.openxmlformats.org/officeDocument/2006/relationships/slide" Target="slides/slide179.xml"/><Relationship Id="rId215" Type="http://schemas.openxmlformats.org/officeDocument/2006/relationships/slide" Target="slides/slide214.xml"/><Relationship Id="rId236" Type="http://schemas.openxmlformats.org/officeDocument/2006/relationships/slide" Target="slides/slide235.xml"/><Relationship Id="rId257"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ítulo 1"/>
          <p:cNvSpPr>
            <a:spLocks noGrp="1"/>
          </p:cNvSpPr>
          <p:nvPr>
            <p:ph type="ctrTitle"/>
          </p:nvPr>
        </p:nvSpPr>
        <p:spPr>
          <a:xfrm>
            <a:off x="1524000" y="1122363"/>
            <a:ext cx="9144000" cy="2387600"/>
          </a:xfrm>
        </p:spPr>
        <p:txBody>
          <a:bodyPr anchor="b"/>
          <a:lstStyle>
            <a:lvl1pPr algn="ctr">
              <a:defRPr sz="6000"/>
            </a:lvl1pPr>
          </a:lstStyle>
          <a:p>
            <a:r>
              <a:rPr lang="es-ES" smtClean="0"/>
              <a:t>Haga clic para modificar el estilo de título del patrón</a:t>
            </a:r>
            <a:endParaRPr lang="es-ES"/>
          </a:p>
        </p:txBody>
      </p:sp>
      <p:sp>
        <p:nvSpPr>
          <p:cNvPr id="3" name="Subtítulo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s-ES" smtClean="0"/>
              <a:t>Haga clic para editar el estilo de subtítulo del patrón</a:t>
            </a:r>
            <a:endParaRPr lang="es-ES"/>
          </a:p>
        </p:txBody>
      </p:sp>
      <p:sp>
        <p:nvSpPr>
          <p:cNvPr id="4" name="Marcador de fecha 3"/>
          <p:cNvSpPr>
            <a:spLocks noGrp="1"/>
          </p:cNvSpPr>
          <p:nvPr>
            <p:ph type="dt" sz="half" idx="10"/>
          </p:nvPr>
        </p:nvSpPr>
        <p:spPr/>
        <p:txBody>
          <a:bodyPr/>
          <a:lstStyle/>
          <a:p>
            <a:fld id="{BCFC266F-329B-4C0D-8E56-B8AE6EDB2F28}" type="datetimeFigureOut">
              <a:rPr lang="es-ES" smtClean="0"/>
              <a:t>28/05/2023</a:t>
            </a:fld>
            <a:endParaRPr lang="es-ES"/>
          </a:p>
        </p:txBody>
      </p:sp>
      <p:sp>
        <p:nvSpPr>
          <p:cNvPr id="5" name="Marcador de pie de página 4"/>
          <p:cNvSpPr>
            <a:spLocks noGrp="1"/>
          </p:cNvSpPr>
          <p:nvPr>
            <p:ph type="ftr" sz="quarter" idx="11"/>
          </p:nvPr>
        </p:nvSpPr>
        <p:spPr/>
        <p:txBody>
          <a:bodyPr/>
          <a:lstStyle/>
          <a:p>
            <a:endParaRPr lang="es-ES"/>
          </a:p>
        </p:txBody>
      </p:sp>
      <p:sp>
        <p:nvSpPr>
          <p:cNvPr id="6" name="Marcador de número de diapositiva 5"/>
          <p:cNvSpPr>
            <a:spLocks noGrp="1"/>
          </p:cNvSpPr>
          <p:nvPr>
            <p:ph type="sldNum" sz="quarter" idx="12"/>
          </p:nvPr>
        </p:nvSpPr>
        <p:spPr/>
        <p:txBody>
          <a:bodyPr/>
          <a:lstStyle/>
          <a:p>
            <a:fld id="{8DCFEA5A-E740-4934-84E1-FF4C64F01E27}" type="slidenum">
              <a:rPr lang="es-ES" smtClean="0"/>
              <a:t>‹Nº›</a:t>
            </a:fld>
            <a:endParaRPr lang="es-ES"/>
          </a:p>
        </p:txBody>
      </p:sp>
    </p:spTree>
    <p:extLst>
      <p:ext uri="{BB962C8B-B14F-4D97-AF65-F5344CB8AC3E}">
        <p14:creationId xmlns:p14="http://schemas.microsoft.com/office/powerpoint/2010/main" val="376814079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smtClean="0"/>
              <a:t>Haga clic para modificar el estilo de título del patrón</a:t>
            </a:r>
            <a:endParaRPr lang="es-ES"/>
          </a:p>
        </p:txBody>
      </p:sp>
      <p:sp>
        <p:nvSpPr>
          <p:cNvPr id="3" name="Marcador de contenido 2"/>
          <p:cNvSpPr>
            <a:spLocks noGrp="1"/>
          </p:cNvSpPr>
          <p:nvPr>
            <p:ph idx="1"/>
          </p:nvPr>
        </p:nvSpPr>
        <p:spPr/>
        <p:txBody>
          <a:bodyPr/>
          <a:lstStyle/>
          <a:p>
            <a:pPr lvl="0"/>
            <a:r>
              <a:rPr lang="es-ES" smtClean="0"/>
              <a:t>Editar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Marcador de fecha 3"/>
          <p:cNvSpPr>
            <a:spLocks noGrp="1"/>
          </p:cNvSpPr>
          <p:nvPr>
            <p:ph type="dt" sz="half" idx="10"/>
          </p:nvPr>
        </p:nvSpPr>
        <p:spPr/>
        <p:txBody>
          <a:bodyPr/>
          <a:lstStyle/>
          <a:p>
            <a:fld id="{BCFC266F-329B-4C0D-8E56-B8AE6EDB2F28}" type="datetimeFigureOut">
              <a:rPr lang="es-ES" smtClean="0"/>
              <a:t>28/05/2023</a:t>
            </a:fld>
            <a:endParaRPr lang="es-ES"/>
          </a:p>
        </p:txBody>
      </p:sp>
      <p:sp>
        <p:nvSpPr>
          <p:cNvPr id="5" name="Marcador de pie de página 4"/>
          <p:cNvSpPr>
            <a:spLocks noGrp="1"/>
          </p:cNvSpPr>
          <p:nvPr>
            <p:ph type="ftr" sz="quarter" idx="11"/>
          </p:nvPr>
        </p:nvSpPr>
        <p:spPr/>
        <p:txBody>
          <a:bodyPr/>
          <a:lstStyle/>
          <a:p>
            <a:endParaRPr lang="es-ES"/>
          </a:p>
        </p:txBody>
      </p:sp>
      <p:sp>
        <p:nvSpPr>
          <p:cNvPr id="6" name="Marcador de número de diapositiva 5"/>
          <p:cNvSpPr>
            <a:spLocks noGrp="1"/>
          </p:cNvSpPr>
          <p:nvPr>
            <p:ph type="sldNum" sz="quarter" idx="12"/>
          </p:nvPr>
        </p:nvSpPr>
        <p:spPr/>
        <p:txBody>
          <a:bodyPr/>
          <a:lstStyle/>
          <a:p>
            <a:fld id="{8DCFEA5A-E740-4934-84E1-FF4C64F01E27}" type="slidenum">
              <a:rPr lang="es-ES" smtClean="0"/>
              <a:t>‹Nº›</a:t>
            </a:fld>
            <a:endParaRPr lang="es-ES"/>
          </a:p>
        </p:txBody>
      </p:sp>
    </p:spTree>
    <p:extLst>
      <p:ext uri="{BB962C8B-B14F-4D97-AF65-F5344CB8AC3E}">
        <p14:creationId xmlns:p14="http://schemas.microsoft.com/office/powerpoint/2010/main" val="378199123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ítulo 1"/>
          <p:cNvSpPr>
            <a:spLocks noGrp="1"/>
          </p:cNvSpPr>
          <p:nvPr>
            <p:ph type="title"/>
          </p:nvPr>
        </p:nvSpPr>
        <p:spPr>
          <a:xfrm>
            <a:off x="831850" y="1709738"/>
            <a:ext cx="10515600" cy="2852737"/>
          </a:xfrm>
        </p:spPr>
        <p:txBody>
          <a:bodyPr anchor="b"/>
          <a:lstStyle>
            <a:lvl1pPr>
              <a:defRPr sz="6000"/>
            </a:lvl1pPr>
          </a:lstStyle>
          <a:p>
            <a:r>
              <a:rPr lang="es-ES" smtClean="0"/>
              <a:t>Haga clic para modificar el estilo de título del patrón</a:t>
            </a:r>
            <a:endParaRPr lang="es-ES"/>
          </a:p>
        </p:txBody>
      </p:sp>
      <p:sp>
        <p:nvSpPr>
          <p:cNvPr id="3" name="Marcador de texto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s-ES" smtClean="0"/>
              <a:t>Editar el estilo de texto del patrón</a:t>
            </a:r>
          </a:p>
        </p:txBody>
      </p:sp>
      <p:sp>
        <p:nvSpPr>
          <p:cNvPr id="4" name="Marcador de fecha 3"/>
          <p:cNvSpPr>
            <a:spLocks noGrp="1"/>
          </p:cNvSpPr>
          <p:nvPr>
            <p:ph type="dt" sz="half" idx="10"/>
          </p:nvPr>
        </p:nvSpPr>
        <p:spPr/>
        <p:txBody>
          <a:bodyPr/>
          <a:lstStyle/>
          <a:p>
            <a:fld id="{BCFC266F-329B-4C0D-8E56-B8AE6EDB2F28}" type="datetimeFigureOut">
              <a:rPr lang="es-ES" smtClean="0"/>
              <a:t>28/05/2023</a:t>
            </a:fld>
            <a:endParaRPr lang="es-ES"/>
          </a:p>
        </p:txBody>
      </p:sp>
      <p:sp>
        <p:nvSpPr>
          <p:cNvPr id="5" name="Marcador de pie de página 4"/>
          <p:cNvSpPr>
            <a:spLocks noGrp="1"/>
          </p:cNvSpPr>
          <p:nvPr>
            <p:ph type="ftr" sz="quarter" idx="11"/>
          </p:nvPr>
        </p:nvSpPr>
        <p:spPr/>
        <p:txBody>
          <a:bodyPr/>
          <a:lstStyle/>
          <a:p>
            <a:endParaRPr lang="es-ES"/>
          </a:p>
        </p:txBody>
      </p:sp>
      <p:sp>
        <p:nvSpPr>
          <p:cNvPr id="6" name="Marcador de número de diapositiva 5"/>
          <p:cNvSpPr>
            <a:spLocks noGrp="1"/>
          </p:cNvSpPr>
          <p:nvPr>
            <p:ph type="sldNum" sz="quarter" idx="12"/>
          </p:nvPr>
        </p:nvSpPr>
        <p:spPr/>
        <p:txBody>
          <a:bodyPr/>
          <a:lstStyle/>
          <a:p>
            <a:fld id="{8DCFEA5A-E740-4934-84E1-FF4C64F01E27}" type="slidenum">
              <a:rPr lang="es-ES" smtClean="0"/>
              <a:t>‹Nº›</a:t>
            </a:fld>
            <a:endParaRPr lang="es-ES"/>
          </a:p>
        </p:txBody>
      </p:sp>
    </p:spTree>
    <p:extLst>
      <p:ext uri="{BB962C8B-B14F-4D97-AF65-F5344CB8AC3E}">
        <p14:creationId xmlns:p14="http://schemas.microsoft.com/office/powerpoint/2010/main" val="336918989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smtClean="0"/>
              <a:t>Haga clic para modificar el estilo de título del patrón</a:t>
            </a:r>
            <a:endParaRPr lang="es-ES"/>
          </a:p>
        </p:txBody>
      </p:sp>
      <p:sp>
        <p:nvSpPr>
          <p:cNvPr id="3" name="Marcador de contenido 2"/>
          <p:cNvSpPr>
            <a:spLocks noGrp="1"/>
          </p:cNvSpPr>
          <p:nvPr>
            <p:ph sz="half" idx="1"/>
          </p:nvPr>
        </p:nvSpPr>
        <p:spPr>
          <a:xfrm>
            <a:off x="838200" y="1825625"/>
            <a:ext cx="5181600" cy="4351338"/>
          </a:xfrm>
        </p:spPr>
        <p:txBody>
          <a:bodyPr/>
          <a:lstStyle/>
          <a:p>
            <a:pPr lvl="0"/>
            <a:r>
              <a:rPr lang="es-ES" smtClean="0"/>
              <a:t>Editar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Marcador de contenido 3"/>
          <p:cNvSpPr>
            <a:spLocks noGrp="1"/>
          </p:cNvSpPr>
          <p:nvPr>
            <p:ph sz="half" idx="2"/>
          </p:nvPr>
        </p:nvSpPr>
        <p:spPr>
          <a:xfrm>
            <a:off x="6172200" y="1825625"/>
            <a:ext cx="5181600" cy="4351338"/>
          </a:xfrm>
        </p:spPr>
        <p:txBody>
          <a:bodyPr/>
          <a:lstStyle/>
          <a:p>
            <a:pPr lvl="0"/>
            <a:r>
              <a:rPr lang="es-ES" smtClean="0"/>
              <a:t>Editar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5" name="Marcador de fecha 4"/>
          <p:cNvSpPr>
            <a:spLocks noGrp="1"/>
          </p:cNvSpPr>
          <p:nvPr>
            <p:ph type="dt" sz="half" idx="10"/>
          </p:nvPr>
        </p:nvSpPr>
        <p:spPr/>
        <p:txBody>
          <a:bodyPr/>
          <a:lstStyle/>
          <a:p>
            <a:fld id="{BCFC266F-329B-4C0D-8E56-B8AE6EDB2F28}" type="datetimeFigureOut">
              <a:rPr lang="es-ES" smtClean="0"/>
              <a:t>28/05/2023</a:t>
            </a:fld>
            <a:endParaRPr lang="es-ES"/>
          </a:p>
        </p:txBody>
      </p:sp>
      <p:sp>
        <p:nvSpPr>
          <p:cNvPr id="6" name="Marcador de pie de página 5"/>
          <p:cNvSpPr>
            <a:spLocks noGrp="1"/>
          </p:cNvSpPr>
          <p:nvPr>
            <p:ph type="ftr" sz="quarter" idx="11"/>
          </p:nvPr>
        </p:nvSpPr>
        <p:spPr/>
        <p:txBody>
          <a:bodyPr/>
          <a:lstStyle/>
          <a:p>
            <a:endParaRPr lang="es-ES"/>
          </a:p>
        </p:txBody>
      </p:sp>
      <p:sp>
        <p:nvSpPr>
          <p:cNvPr id="7" name="Marcador de número de diapositiva 6"/>
          <p:cNvSpPr>
            <a:spLocks noGrp="1"/>
          </p:cNvSpPr>
          <p:nvPr>
            <p:ph type="sldNum" sz="quarter" idx="12"/>
          </p:nvPr>
        </p:nvSpPr>
        <p:spPr/>
        <p:txBody>
          <a:bodyPr/>
          <a:lstStyle/>
          <a:p>
            <a:fld id="{8DCFEA5A-E740-4934-84E1-FF4C64F01E27}" type="slidenum">
              <a:rPr lang="es-ES" smtClean="0"/>
              <a:t>‹Nº›</a:t>
            </a:fld>
            <a:endParaRPr lang="es-ES"/>
          </a:p>
        </p:txBody>
      </p:sp>
    </p:spTree>
    <p:extLst>
      <p:ext uri="{BB962C8B-B14F-4D97-AF65-F5344CB8AC3E}">
        <p14:creationId xmlns:p14="http://schemas.microsoft.com/office/powerpoint/2010/main" val="373343954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ítulo 1"/>
          <p:cNvSpPr>
            <a:spLocks noGrp="1"/>
          </p:cNvSpPr>
          <p:nvPr>
            <p:ph type="title"/>
          </p:nvPr>
        </p:nvSpPr>
        <p:spPr>
          <a:xfrm>
            <a:off x="839788" y="365125"/>
            <a:ext cx="10515600" cy="1325563"/>
          </a:xfrm>
        </p:spPr>
        <p:txBody>
          <a:bodyPr/>
          <a:lstStyle/>
          <a:p>
            <a:r>
              <a:rPr lang="es-ES" smtClean="0"/>
              <a:t>Haga clic para modificar el estilo de título del patrón</a:t>
            </a:r>
            <a:endParaRPr lang="es-ES"/>
          </a:p>
        </p:txBody>
      </p:sp>
      <p:sp>
        <p:nvSpPr>
          <p:cNvPr id="3" name="Marcador de texto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Editar el estilo de texto del patrón</a:t>
            </a:r>
          </a:p>
        </p:txBody>
      </p:sp>
      <p:sp>
        <p:nvSpPr>
          <p:cNvPr id="4" name="Marcador de contenido 3"/>
          <p:cNvSpPr>
            <a:spLocks noGrp="1"/>
          </p:cNvSpPr>
          <p:nvPr>
            <p:ph sz="half" idx="2"/>
          </p:nvPr>
        </p:nvSpPr>
        <p:spPr>
          <a:xfrm>
            <a:off x="839788" y="2505075"/>
            <a:ext cx="5157787" cy="3684588"/>
          </a:xfrm>
        </p:spPr>
        <p:txBody>
          <a:bodyPr/>
          <a:lstStyle/>
          <a:p>
            <a:pPr lvl="0"/>
            <a:r>
              <a:rPr lang="es-ES" smtClean="0"/>
              <a:t>Editar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5" name="Marcador de texto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Editar el estilo de texto del patrón</a:t>
            </a:r>
          </a:p>
        </p:txBody>
      </p:sp>
      <p:sp>
        <p:nvSpPr>
          <p:cNvPr id="6" name="Marcador de contenido 5"/>
          <p:cNvSpPr>
            <a:spLocks noGrp="1"/>
          </p:cNvSpPr>
          <p:nvPr>
            <p:ph sz="quarter" idx="4"/>
          </p:nvPr>
        </p:nvSpPr>
        <p:spPr>
          <a:xfrm>
            <a:off x="6172200" y="2505075"/>
            <a:ext cx="5183188" cy="3684588"/>
          </a:xfrm>
        </p:spPr>
        <p:txBody>
          <a:bodyPr/>
          <a:lstStyle/>
          <a:p>
            <a:pPr lvl="0"/>
            <a:r>
              <a:rPr lang="es-ES" smtClean="0"/>
              <a:t>Editar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7" name="Marcador de fecha 6"/>
          <p:cNvSpPr>
            <a:spLocks noGrp="1"/>
          </p:cNvSpPr>
          <p:nvPr>
            <p:ph type="dt" sz="half" idx="10"/>
          </p:nvPr>
        </p:nvSpPr>
        <p:spPr/>
        <p:txBody>
          <a:bodyPr/>
          <a:lstStyle/>
          <a:p>
            <a:fld id="{BCFC266F-329B-4C0D-8E56-B8AE6EDB2F28}" type="datetimeFigureOut">
              <a:rPr lang="es-ES" smtClean="0"/>
              <a:t>28/05/2023</a:t>
            </a:fld>
            <a:endParaRPr lang="es-ES"/>
          </a:p>
        </p:txBody>
      </p:sp>
      <p:sp>
        <p:nvSpPr>
          <p:cNvPr id="8" name="Marcador de pie de página 7"/>
          <p:cNvSpPr>
            <a:spLocks noGrp="1"/>
          </p:cNvSpPr>
          <p:nvPr>
            <p:ph type="ftr" sz="quarter" idx="11"/>
          </p:nvPr>
        </p:nvSpPr>
        <p:spPr/>
        <p:txBody>
          <a:bodyPr/>
          <a:lstStyle/>
          <a:p>
            <a:endParaRPr lang="es-ES"/>
          </a:p>
        </p:txBody>
      </p:sp>
      <p:sp>
        <p:nvSpPr>
          <p:cNvPr id="9" name="Marcador de número de diapositiva 8"/>
          <p:cNvSpPr>
            <a:spLocks noGrp="1"/>
          </p:cNvSpPr>
          <p:nvPr>
            <p:ph type="sldNum" sz="quarter" idx="12"/>
          </p:nvPr>
        </p:nvSpPr>
        <p:spPr/>
        <p:txBody>
          <a:bodyPr/>
          <a:lstStyle/>
          <a:p>
            <a:fld id="{8DCFEA5A-E740-4934-84E1-FF4C64F01E27}" type="slidenum">
              <a:rPr lang="es-ES" smtClean="0"/>
              <a:t>‹Nº›</a:t>
            </a:fld>
            <a:endParaRPr lang="es-ES"/>
          </a:p>
        </p:txBody>
      </p:sp>
    </p:spTree>
    <p:extLst>
      <p:ext uri="{BB962C8B-B14F-4D97-AF65-F5344CB8AC3E}">
        <p14:creationId xmlns:p14="http://schemas.microsoft.com/office/powerpoint/2010/main" val="222343647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smtClean="0"/>
              <a:t>Haga clic para modificar el estilo de título del patrón</a:t>
            </a:r>
            <a:endParaRPr lang="es-ES"/>
          </a:p>
        </p:txBody>
      </p:sp>
      <p:sp>
        <p:nvSpPr>
          <p:cNvPr id="3" name="Marcador de fecha 2"/>
          <p:cNvSpPr>
            <a:spLocks noGrp="1"/>
          </p:cNvSpPr>
          <p:nvPr>
            <p:ph type="dt" sz="half" idx="10"/>
          </p:nvPr>
        </p:nvSpPr>
        <p:spPr/>
        <p:txBody>
          <a:bodyPr/>
          <a:lstStyle/>
          <a:p>
            <a:fld id="{BCFC266F-329B-4C0D-8E56-B8AE6EDB2F28}" type="datetimeFigureOut">
              <a:rPr lang="es-ES" smtClean="0"/>
              <a:t>28/05/2023</a:t>
            </a:fld>
            <a:endParaRPr lang="es-ES"/>
          </a:p>
        </p:txBody>
      </p:sp>
      <p:sp>
        <p:nvSpPr>
          <p:cNvPr id="4" name="Marcador de pie de página 3"/>
          <p:cNvSpPr>
            <a:spLocks noGrp="1"/>
          </p:cNvSpPr>
          <p:nvPr>
            <p:ph type="ftr" sz="quarter" idx="11"/>
          </p:nvPr>
        </p:nvSpPr>
        <p:spPr/>
        <p:txBody>
          <a:bodyPr/>
          <a:lstStyle/>
          <a:p>
            <a:endParaRPr lang="es-ES"/>
          </a:p>
        </p:txBody>
      </p:sp>
      <p:sp>
        <p:nvSpPr>
          <p:cNvPr id="5" name="Marcador de número de diapositiva 4"/>
          <p:cNvSpPr>
            <a:spLocks noGrp="1"/>
          </p:cNvSpPr>
          <p:nvPr>
            <p:ph type="sldNum" sz="quarter" idx="12"/>
          </p:nvPr>
        </p:nvSpPr>
        <p:spPr/>
        <p:txBody>
          <a:bodyPr/>
          <a:lstStyle/>
          <a:p>
            <a:fld id="{8DCFEA5A-E740-4934-84E1-FF4C64F01E27}" type="slidenum">
              <a:rPr lang="es-ES" smtClean="0"/>
              <a:t>‹Nº›</a:t>
            </a:fld>
            <a:endParaRPr lang="es-ES"/>
          </a:p>
        </p:txBody>
      </p:sp>
    </p:spTree>
    <p:extLst>
      <p:ext uri="{BB962C8B-B14F-4D97-AF65-F5344CB8AC3E}">
        <p14:creationId xmlns:p14="http://schemas.microsoft.com/office/powerpoint/2010/main" val="422648799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Marcador de fecha 1"/>
          <p:cNvSpPr>
            <a:spLocks noGrp="1"/>
          </p:cNvSpPr>
          <p:nvPr>
            <p:ph type="dt" sz="half" idx="10"/>
          </p:nvPr>
        </p:nvSpPr>
        <p:spPr/>
        <p:txBody>
          <a:bodyPr/>
          <a:lstStyle/>
          <a:p>
            <a:fld id="{BCFC266F-329B-4C0D-8E56-B8AE6EDB2F28}" type="datetimeFigureOut">
              <a:rPr lang="es-ES" smtClean="0"/>
              <a:t>28/05/2023</a:t>
            </a:fld>
            <a:endParaRPr lang="es-ES"/>
          </a:p>
        </p:txBody>
      </p:sp>
      <p:sp>
        <p:nvSpPr>
          <p:cNvPr id="3" name="Marcador de pie de página 2"/>
          <p:cNvSpPr>
            <a:spLocks noGrp="1"/>
          </p:cNvSpPr>
          <p:nvPr>
            <p:ph type="ftr" sz="quarter" idx="11"/>
          </p:nvPr>
        </p:nvSpPr>
        <p:spPr/>
        <p:txBody>
          <a:bodyPr/>
          <a:lstStyle/>
          <a:p>
            <a:endParaRPr lang="es-ES"/>
          </a:p>
        </p:txBody>
      </p:sp>
      <p:sp>
        <p:nvSpPr>
          <p:cNvPr id="4" name="Marcador de número de diapositiva 3"/>
          <p:cNvSpPr>
            <a:spLocks noGrp="1"/>
          </p:cNvSpPr>
          <p:nvPr>
            <p:ph type="sldNum" sz="quarter" idx="12"/>
          </p:nvPr>
        </p:nvSpPr>
        <p:spPr/>
        <p:txBody>
          <a:bodyPr/>
          <a:lstStyle/>
          <a:p>
            <a:fld id="{8DCFEA5A-E740-4934-84E1-FF4C64F01E27}" type="slidenum">
              <a:rPr lang="es-ES" smtClean="0"/>
              <a:t>‹Nº›</a:t>
            </a:fld>
            <a:endParaRPr lang="es-ES"/>
          </a:p>
        </p:txBody>
      </p:sp>
    </p:spTree>
    <p:extLst>
      <p:ext uri="{BB962C8B-B14F-4D97-AF65-F5344CB8AC3E}">
        <p14:creationId xmlns:p14="http://schemas.microsoft.com/office/powerpoint/2010/main" val="171940382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ítulo 1"/>
          <p:cNvSpPr>
            <a:spLocks noGrp="1"/>
          </p:cNvSpPr>
          <p:nvPr>
            <p:ph type="title"/>
          </p:nvPr>
        </p:nvSpPr>
        <p:spPr>
          <a:xfrm>
            <a:off x="839788" y="457200"/>
            <a:ext cx="3932237" cy="1600200"/>
          </a:xfrm>
        </p:spPr>
        <p:txBody>
          <a:bodyPr anchor="b"/>
          <a:lstStyle>
            <a:lvl1pPr>
              <a:defRPr sz="3200"/>
            </a:lvl1pPr>
          </a:lstStyle>
          <a:p>
            <a:r>
              <a:rPr lang="es-ES" smtClean="0"/>
              <a:t>Haga clic para modificar el estilo de título del patrón</a:t>
            </a:r>
            <a:endParaRPr lang="es-ES"/>
          </a:p>
        </p:txBody>
      </p:sp>
      <p:sp>
        <p:nvSpPr>
          <p:cNvPr id="3" name="Marcador de contenido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smtClean="0"/>
              <a:t>Editar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Marcador de texto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smtClean="0"/>
              <a:t>Editar el estilo de texto del patrón</a:t>
            </a:r>
          </a:p>
        </p:txBody>
      </p:sp>
      <p:sp>
        <p:nvSpPr>
          <p:cNvPr id="5" name="Marcador de fecha 4"/>
          <p:cNvSpPr>
            <a:spLocks noGrp="1"/>
          </p:cNvSpPr>
          <p:nvPr>
            <p:ph type="dt" sz="half" idx="10"/>
          </p:nvPr>
        </p:nvSpPr>
        <p:spPr/>
        <p:txBody>
          <a:bodyPr/>
          <a:lstStyle/>
          <a:p>
            <a:fld id="{BCFC266F-329B-4C0D-8E56-B8AE6EDB2F28}" type="datetimeFigureOut">
              <a:rPr lang="es-ES" smtClean="0"/>
              <a:t>28/05/2023</a:t>
            </a:fld>
            <a:endParaRPr lang="es-ES"/>
          </a:p>
        </p:txBody>
      </p:sp>
      <p:sp>
        <p:nvSpPr>
          <p:cNvPr id="6" name="Marcador de pie de página 5"/>
          <p:cNvSpPr>
            <a:spLocks noGrp="1"/>
          </p:cNvSpPr>
          <p:nvPr>
            <p:ph type="ftr" sz="quarter" idx="11"/>
          </p:nvPr>
        </p:nvSpPr>
        <p:spPr/>
        <p:txBody>
          <a:bodyPr/>
          <a:lstStyle/>
          <a:p>
            <a:endParaRPr lang="es-ES"/>
          </a:p>
        </p:txBody>
      </p:sp>
      <p:sp>
        <p:nvSpPr>
          <p:cNvPr id="7" name="Marcador de número de diapositiva 6"/>
          <p:cNvSpPr>
            <a:spLocks noGrp="1"/>
          </p:cNvSpPr>
          <p:nvPr>
            <p:ph type="sldNum" sz="quarter" idx="12"/>
          </p:nvPr>
        </p:nvSpPr>
        <p:spPr/>
        <p:txBody>
          <a:bodyPr/>
          <a:lstStyle/>
          <a:p>
            <a:fld id="{8DCFEA5A-E740-4934-84E1-FF4C64F01E27}" type="slidenum">
              <a:rPr lang="es-ES" smtClean="0"/>
              <a:t>‹Nº›</a:t>
            </a:fld>
            <a:endParaRPr lang="es-ES"/>
          </a:p>
        </p:txBody>
      </p:sp>
    </p:spTree>
    <p:extLst>
      <p:ext uri="{BB962C8B-B14F-4D97-AF65-F5344CB8AC3E}">
        <p14:creationId xmlns:p14="http://schemas.microsoft.com/office/powerpoint/2010/main" val="170840059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ítulo 1"/>
          <p:cNvSpPr>
            <a:spLocks noGrp="1"/>
          </p:cNvSpPr>
          <p:nvPr>
            <p:ph type="title"/>
          </p:nvPr>
        </p:nvSpPr>
        <p:spPr>
          <a:xfrm>
            <a:off x="839788" y="457200"/>
            <a:ext cx="3932237" cy="1600200"/>
          </a:xfrm>
        </p:spPr>
        <p:txBody>
          <a:bodyPr anchor="b"/>
          <a:lstStyle>
            <a:lvl1pPr>
              <a:defRPr sz="3200"/>
            </a:lvl1pPr>
          </a:lstStyle>
          <a:p>
            <a:r>
              <a:rPr lang="es-ES" smtClean="0"/>
              <a:t>Haga clic para modificar el estilo de título del patrón</a:t>
            </a:r>
            <a:endParaRPr lang="es-ES"/>
          </a:p>
        </p:txBody>
      </p:sp>
      <p:sp>
        <p:nvSpPr>
          <p:cNvPr id="3" name="Marcador de posición de imagen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ES"/>
          </a:p>
        </p:txBody>
      </p:sp>
      <p:sp>
        <p:nvSpPr>
          <p:cNvPr id="4" name="Marcador de texto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smtClean="0"/>
              <a:t>Editar el estilo de texto del patrón</a:t>
            </a:r>
          </a:p>
        </p:txBody>
      </p:sp>
      <p:sp>
        <p:nvSpPr>
          <p:cNvPr id="5" name="Marcador de fecha 4"/>
          <p:cNvSpPr>
            <a:spLocks noGrp="1"/>
          </p:cNvSpPr>
          <p:nvPr>
            <p:ph type="dt" sz="half" idx="10"/>
          </p:nvPr>
        </p:nvSpPr>
        <p:spPr/>
        <p:txBody>
          <a:bodyPr/>
          <a:lstStyle/>
          <a:p>
            <a:fld id="{BCFC266F-329B-4C0D-8E56-B8AE6EDB2F28}" type="datetimeFigureOut">
              <a:rPr lang="es-ES" smtClean="0"/>
              <a:t>28/05/2023</a:t>
            </a:fld>
            <a:endParaRPr lang="es-ES"/>
          </a:p>
        </p:txBody>
      </p:sp>
      <p:sp>
        <p:nvSpPr>
          <p:cNvPr id="6" name="Marcador de pie de página 5"/>
          <p:cNvSpPr>
            <a:spLocks noGrp="1"/>
          </p:cNvSpPr>
          <p:nvPr>
            <p:ph type="ftr" sz="quarter" idx="11"/>
          </p:nvPr>
        </p:nvSpPr>
        <p:spPr/>
        <p:txBody>
          <a:bodyPr/>
          <a:lstStyle/>
          <a:p>
            <a:endParaRPr lang="es-ES"/>
          </a:p>
        </p:txBody>
      </p:sp>
      <p:sp>
        <p:nvSpPr>
          <p:cNvPr id="7" name="Marcador de número de diapositiva 6"/>
          <p:cNvSpPr>
            <a:spLocks noGrp="1"/>
          </p:cNvSpPr>
          <p:nvPr>
            <p:ph type="sldNum" sz="quarter" idx="12"/>
          </p:nvPr>
        </p:nvSpPr>
        <p:spPr/>
        <p:txBody>
          <a:bodyPr/>
          <a:lstStyle/>
          <a:p>
            <a:fld id="{8DCFEA5A-E740-4934-84E1-FF4C64F01E27}" type="slidenum">
              <a:rPr lang="es-ES" smtClean="0"/>
              <a:t>‹Nº›</a:t>
            </a:fld>
            <a:endParaRPr lang="es-ES"/>
          </a:p>
        </p:txBody>
      </p:sp>
    </p:spTree>
    <p:extLst>
      <p:ext uri="{BB962C8B-B14F-4D97-AF65-F5344CB8AC3E}">
        <p14:creationId xmlns:p14="http://schemas.microsoft.com/office/powerpoint/2010/main" val="351790114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smtClean="0"/>
              <a:t>Haga clic para modificar el estilo de título del patrón</a:t>
            </a:r>
            <a:endParaRPr lang="es-ES"/>
          </a:p>
        </p:txBody>
      </p:sp>
      <p:sp>
        <p:nvSpPr>
          <p:cNvPr id="3" name="Marcador de texto vertical 2"/>
          <p:cNvSpPr>
            <a:spLocks noGrp="1"/>
          </p:cNvSpPr>
          <p:nvPr>
            <p:ph type="body" orient="vert" idx="1"/>
          </p:nvPr>
        </p:nvSpPr>
        <p:spPr/>
        <p:txBody>
          <a:bodyPr vert="eaVert"/>
          <a:lstStyle/>
          <a:p>
            <a:pPr lvl="0"/>
            <a:r>
              <a:rPr lang="es-ES" smtClean="0"/>
              <a:t>Editar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Marcador de fecha 3"/>
          <p:cNvSpPr>
            <a:spLocks noGrp="1"/>
          </p:cNvSpPr>
          <p:nvPr>
            <p:ph type="dt" sz="half" idx="10"/>
          </p:nvPr>
        </p:nvSpPr>
        <p:spPr/>
        <p:txBody>
          <a:bodyPr/>
          <a:lstStyle/>
          <a:p>
            <a:fld id="{BCFC266F-329B-4C0D-8E56-B8AE6EDB2F28}" type="datetimeFigureOut">
              <a:rPr lang="es-ES" smtClean="0"/>
              <a:t>28/05/2023</a:t>
            </a:fld>
            <a:endParaRPr lang="es-ES"/>
          </a:p>
        </p:txBody>
      </p:sp>
      <p:sp>
        <p:nvSpPr>
          <p:cNvPr id="5" name="Marcador de pie de página 4"/>
          <p:cNvSpPr>
            <a:spLocks noGrp="1"/>
          </p:cNvSpPr>
          <p:nvPr>
            <p:ph type="ftr" sz="quarter" idx="11"/>
          </p:nvPr>
        </p:nvSpPr>
        <p:spPr/>
        <p:txBody>
          <a:bodyPr/>
          <a:lstStyle/>
          <a:p>
            <a:endParaRPr lang="es-ES"/>
          </a:p>
        </p:txBody>
      </p:sp>
      <p:sp>
        <p:nvSpPr>
          <p:cNvPr id="6" name="Marcador de número de diapositiva 5"/>
          <p:cNvSpPr>
            <a:spLocks noGrp="1"/>
          </p:cNvSpPr>
          <p:nvPr>
            <p:ph type="sldNum" sz="quarter" idx="12"/>
          </p:nvPr>
        </p:nvSpPr>
        <p:spPr/>
        <p:txBody>
          <a:bodyPr/>
          <a:lstStyle/>
          <a:p>
            <a:fld id="{8DCFEA5A-E740-4934-84E1-FF4C64F01E27}" type="slidenum">
              <a:rPr lang="es-ES" smtClean="0"/>
              <a:t>‹Nº›</a:t>
            </a:fld>
            <a:endParaRPr lang="es-ES"/>
          </a:p>
        </p:txBody>
      </p:sp>
    </p:spTree>
    <p:extLst>
      <p:ext uri="{BB962C8B-B14F-4D97-AF65-F5344CB8AC3E}">
        <p14:creationId xmlns:p14="http://schemas.microsoft.com/office/powerpoint/2010/main" val="362281540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Título vertical 1"/>
          <p:cNvSpPr>
            <a:spLocks noGrp="1"/>
          </p:cNvSpPr>
          <p:nvPr>
            <p:ph type="title" orient="vert"/>
          </p:nvPr>
        </p:nvSpPr>
        <p:spPr>
          <a:xfrm>
            <a:off x="8724900" y="365125"/>
            <a:ext cx="2628900" cy="5811838"/>
          </a:xfrm>
        </p:spPr>
        <p:txBody>
          <a:bodyPr vert="eaVert"/>
          <a:lstStyle/>
          <a:p>
            <a:r>
              <a:rPr lang="es-ES" smtClean="0"/>
              <a:t>Haga clic para modificar el estilo de título del patrón</a:t>
            </a:r>
            <a:endParaRPr lang="es-ES"/>
          </a:p>
        </p:txBody>
      </p:sp>
      <p:sp>
        <p:nvSpPr>
          <p:cNvPr id="3" name="Marcador de texto vertical 2"/>
          <p:cNvSpPr>
            <a:spLocks noGrp="1"/>
          </p:cNvSpPr>
          <p:nvPr>
            <p:ph type="body" orient="vert" idx="1"/>
          </p:nvPr>
        </p:nvSpPr>
        <p:spPr>
          <a:xfrm>
            <a:off x="838200" y="365125"/>
            <a:ext cx="7734300" cy="5811838"/>
          </a:xfrm>
        </p:spPr>
        <p:txBody>
          <a:bodyPr vert="eaVert"/>
          <a:lstStyle/>
          <a:p>
            <a:pPr lvl="0"/>
            <a:r>
              <a:rPr lang="es-ES" smtClean="0"/>
              <a:t>Editar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Marcador de fecha 3"/>
          <p:cNvSpPr>
            <a:spLocks noGrp="1"/>
          </p:cNvSpPr>
          <p:nvPr>
            <p:ph type="dt" sz="half" idx="10"/>
          </p:nvPr>
        </p:nvSpPr>
        <p:spPr/>
        <p:txBody>
          <a:bodyPr/>
          <a:lstStyle/>
          <a:p>
            <a:fld id="{BCFC266F-329B-4C0D-8E56-B8AE6EDB2F28}" type="datetimeFigureOut">
              <a:rPr lang="es-ES" smtClean="0"/>
              <a:t>28/05/2023</a:t>
            </a:fld>
            <a:endParaRPr lang="es-ES"/>
          </a:p>
        </p:txBody>
      </p:sp>
      <p:sp>
        <p:nvSpPr>
          <p:cNvPr id="5" name="Marcador de pie de página 4"/>
          <p:cNvSpPr>
            <a:spLocks noGrp="1"/>
          </p:cNvSpPr>
          <p:nvPr>
            <p:ph type="ftr" sz="quarter" idx="11"/>
          </p:nvPr>
        </p:nvSpPr>
        <p:spPr/>
        <p:txBody>
          <a:bodyPr/>
          <a:lstStyle/>
          <a:p>
            <a:endParaRPr lang="es-ES"/>
          </a:p>
        </p:txBody>
      </p:sp>
      <p:sp>
        <p:nvSpPr>
          <p:cNvPr id="6" name="Marcador de número de diapositiva 5"/>
          <p:cNvSpPr>
            <a:spLocks noGrp="1"/>
          </p:cNvSpPr>
          <p:nvPr>
            <p:ph type="sldNum" sz="quarter" idx="12"/>
          </p:nvPr>
        </p:nvSpPr>
        <p:spPr/>
        <p:txBody>
          <a:bodyPr/>
          <a:lstStyle/>
          <a:p>
            <a:fld id="{8DCFEA5A-E740-4934-84E1-FF4C64F01E27}" type="slidenum">
              <a:rPr lang="es-ES" smtClean="0"/>
              <a:t>‹Nº›</a:t>
            </a:fld>
            <a:endParaRPr lang="es-ES"/>
          </a:p>
        </p:txBody>
      </p:sp>
    </p:spTree>
    <p:extLst>
      <p:ext uri="{BB962C8B-B14F-4D97-AF65-F5344CB8AC3E}">
        <p14:creationId xmlns:p14="http://schemas.microsoft.com/office/powerpoint/2010/main" val="408478159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título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s-ES" smtClean="0"/>
              <a:t>Haga clic para modificar el estilo de título del patrón</a:t>
            </a:r>
            <a:endParaRPr lang="es-ES"/>
          </a:p>
        </p:txBody>
      </p:sp>
      <p:sp>
        <p:nvSpPr>
          <p:cNvPr id="3" name="Marcador de texto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s-ES" smtClean="0"/>
              <a:t>Editar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Marcador de fecha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CFC266F-329B-4C0D-8E56-B8AE6EDB2F28}" type="datetimeFigureOut">
              <a:rPr lang="es-ES" smtClean="0"/>
              <a:t>28/05/2023</a:t>
            </a:fld>
            <a:endParaRPr lang="es-ES"/>
          </a:p>
        </p:txBody>
      </p:sp>
      <p:sp>
        <p:nvSpPr>
          <p:cNvPr id="5" name="Marcador de pie de página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s-ES"/>
          </a:p>
        </p:txBody>
      </p:sp>
      <p:sp>
        <p:nvSpPr>
          <p:cNvPr id="6" name="Marcador de número de diapositiva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DCFEA5A-E740-4934-84E1-FF4C64F01E27}" type="slidenum">
              <a:rPr lang="es-ES" smtClean="0"/>
              <a:t>‹Nº›</a:t>
            </a:fld>
            <a:endParaRPr lang="es-ES"/>
          </a:p>
        </p:txBody>
      </p:sp>
    </p:spTree>
    <p:extLst>
      <p:ext uri="{BB962C8B-B14F-4D97-AF65-F5344CB8AC3E}">
        <p14:creationId xmlns:p14="http://schemas.microsoft.com/office/powerpoint/2010/main" val="341528782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Layout" Target="../slideLayouts/slideLayout2.xml"/><Relationship Id="rId4" Type="http://schemas.openxmlformats.org/officeDocument/2006/relationships/image" Target="../media/image12.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image" Target="../media/image18.jpeg"/><Relationship Id="rId1" Type="http://schemas.openxmlformats.org/officeDocument/2006/relationships/slideLayout" Target="../slideLayouts/slideLayout2.xml"/><Relationship Id="rId5" Type="http://schemas.openxmlformats.org/officeDocument/2006/relationships/image" Target="../media/image21.png"/><Relationship Id="rId4" Type="http://schemas.openxmlformats.org/officeDocument/2006/relationships/image" Target="../media/image20.png"/></Relationships>
</file>

<file path=ppt/slides/_rels/slide25.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24.png"/><Relationship Id="rId1" Type="http://schemas.openxmlformats.org/officeDocument/2006/relationships/slideLayout" Target="../slideLayouts/slideLayout2.xml"/><Relationship Id="rId5" Type="http://schemas.openxmlformats.org/officeDocument/2006/relationships/image" Target="../media/image27.png"/><Relationship Id="rId4" Type="http://schemas.openxmlformats.org/officeDocument/2006/relationships/image" Target="../media/image26.pn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image" Target="../media/image32.png"/><Relationship Id="rId1" Type="http://schemas.openxmlformats.org/officeDocument/2006/relationships/slideLayout" Target="../slideLayouts/slideLayout2.xml"/><Relationship Id="rId4" Type="http://schemas.openxmlformats.org/officeDocument/2006/relationships/image" Target="../media/image34.png"/></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image" Target="../media/image36.jpeg"/><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image" Target="../media/image38.png"/><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image" Target="../media/image39.png"/><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image" Target="../media/image41.png"/><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image" Target="../media/image42.png"/><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2" Type="http://schemas.openxmlformats.org/officeDocument/2006/relationships/image" Target="../media/image43.png"/><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image" Target="../media/image44.png"/><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image" Target="../media/image46.png"/><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image" Target="../media/image48.png"/><Relationship Id="rId1" Type="http://schemas.openxmlformats.org/officeDocument/2006/relationships/slideLayout" Target="../slideLayouts/slideLayout2.xml"/><Relationship Id="rId4" Type="http://schemas.openxmlformats.org/officeDocument/2006/relationships/image" Target="../media/image50.png"/></Relationships>
</file>

<file path=ppt/slides/_rels/slide56.xml.rels><?xml version="1.0" encoding="UTF-8" standalone="yes"?>
<Relationships xmlns="http://schemas.openxmlformats.org/package/2006/relationships"><Relationship Id="rId2" Type="http://schemas.openxmlformats.org/officeDocument/2006/relationships/image" Target="../media/image51.png"/><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image" Target="../media/image52.png"/><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image" Target="../media/image54.png"/><Relationship Id="rId1" Type="http://schemas.openxmlformats.org/officeDocument/2006/relationships/slideLayout" Target="../slideLayouts/slideLayout2.xml"/><Relationship Id="rId4" Type="http://schemas.openxmlformats.org/officeDocument/2006/relationships/image" Target="../media/image56.png"/></Relationships>
</file>

<file path=ppt/slides/_rels/slide59.xml.rels><?xml version="1.0" encoding="UTF-8" standalone="yes"?>
<Relationships xmlns="http://schemas.openxmlformats.org/package/2006/relationships"><Relationship Id="rId3" Type="http://schemas.openxmlformats.org/officeDocument/2006/relationships/image" Target="../media/image58.png"/><Relationship Id="rId2" Type="http://schemas.openxmlformats.org/officeDocument/2006/relationships/image" Target="../media/image57.png"/><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2" Type="http://schemas.openxmlformats.org/officeDocument/2006/relationships/image" Target="../media/image59.png"/><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2" Type="http://schemas.openxmlformats.org/officeDocument/2006/relationships/image" Target="../media/image60.png"/><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2" Type="http://schemas.openxmlformats.org/officeDocument/2006/relationships/image" Target="../media/image61.png"/><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3" Type="http://schemas.openxmlformats.org/officeDocument/2006/relationships/image" Target="../media/image63.png"/><Relationship Id="rId2" Type="http://schemas.openxmlformats.org/officeDocument/2006/relationships/image" Target="../media/image62.png"/><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2" Type="http://schemas.openxmlformats.org/officeDocument/2006/relationships/image" Target="../media/image64.png"/><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3" Type="http://schemas.openxmlformats.org/officeDocument/2006/relationships/image" Target="../media/image66.png"/><Relationship Id="rId2" Type="http://schemas.openxmlformats.org/officeDocument/2006/relationships/image" Target="../media/image65.png"/><Relationship Id="rId1" Type="http://schemas.openxmlformats.org/officeDocument/2006/relationships/slideLayout" Target="../slideLayouts/slideLayout2.xml"/><Relationship Id="rId4" Type="http://schemas.openxmlformats.org/officeDocument/2006/relationships/image" Target="../media/image67.png"/></Relationships>
</file>

<file path=ppt/slides/_rels/slide67.xml.rels><?xml version="1.0" encoding="UTF-8" standalone="yes"?>
<Relationships xmlns="http://schemas.openxmlformats.org/package/2006/relationships"><Relationship Id="rId2" Type="http://schemas.openxmlformats.org/officeDocument/2006/relationships/image" Target="../media/image68.png"/><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3" Type="http://schemas.openxmlformats.org/officeDocument/2006/relationships/image" Target="../media/image70.png"/><Relationship Id="rId2" Type="http://schemas.openxmlformats.org/officeDocument/2006/relationships/image" Target="../media/image69.png"/><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2" Type="http://schemas.openxmlformats.org/officeDocument/2006/relationships/image" Target="../media/image71.png"/><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3" Type="http://schemas.openxmlformats.org/officeDocument/2006/relationships/image" Target="../media/image73.png"/><Relationship Id="rId2" Type="http://schemas.openxmlformats.org/officeDocument/2006/relationships/image" Target="../media/image72.png"/><Relationship Id="rId1" Type="http://schemas.openxmlformats.org/officeDocument/2006/relationships/slideLayout" Target="../slideLayouts/slideLayout2.xml"/><Relationship Id="rId4" Type="http://schemas.openxmlformats.org/officeDocument/2006/relationships/image" Target="../media/image74.png"/></Relationships>
</file>

<file path=ppt/slides/_rels/slide74.xml.rels><?xml version="1.0" encoding="UTF-8" standalone="yes"?>
<Relationships xmlns="http://schemas.openxmlformats.org/package/2006/relationships"><Relationship Id="rId2" Type="http://schemas.openxmlformats.org/officeDocument/2006/relationships/image" Target="../media/image75.png"/><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3" Type="http://schemas.openxmlformats.org/officeDocument/2006/relationships/image" Target="../media/image77.png"/><Relationship Id="rId2" Type="http://schemas.openxmlformats.org/officeDocument/2006/relationships/image" Target="../media/image76.png"/><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2" Type="http://schemas.openxmlformats.org/officeDocument/2006/relationships/image" Target="../media/image78.png"/><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3" Type="http://schemas.openxmlformats.org/officeDocument/2006/relationships/image" Target="../media/image80.png"/><Relationship Id="rId2" Type="http://schemas.openxmlformats.org/officeDocument/2006/relationships/image" Target="../media/image79.png"/><Relationship Id="rId1" Type="http://schemas.openxmlformats.org/officeDocument/2006/relationships/slideLayout" Target="../slideLayouts/slideLayout2.xml"/><Relationship Id="rId4" Type="http://schemas.openxmlformats.org/officeDocument/2006/relationships/image" Target="../media/image81.png"/></Relationships>
</file>

<file path=ppt/slides/_rels/slide80.xml.rels><?xml version="1.0" encoding="UTF-8" standalone="yes"?>
<Relationships xmlns="http://schemas.openxmlformats.org/package/2006/relationships"><Relationship Id="rId2" Type="http://schemas.openxmlformats.org/officeDocument/2006/relationships/image" Target="../media/image82.png"/><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3" Type="http://schemas.openxmlformats.org/officeDocument/2006/relationships/image" Target="../media/image84.png"/><Relationship Id="rId2" Type="http://schemas.openxmlformats.org/officeDocument/2006/relationships/image" Target="../media/image83.png"/><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3" Type="http://schemas.openxmlformats.org/officeDocument/2006/relationships/image" Target="../media/image86.png"/><Relationship Id="rId2" Type="http://schemas.openxmlformats.org/officeDocument/2006/relationships/image" Target="../media/image85.png"/><Relationship Id="rId1" Type="http://schemas.openxmlformats.org/officeDocument/2006/relationships/slideLayout" Target="../slideLayouts/slideLayout2.xml"/><Relationship Id="rId4" Type="http://schemas.openxmlformats.org/officeDocument/2006/relationships/image" Target="../media/image87.png"/></Relationships>
</file>

<file path=ppt/slides/_rels/slide83.xml.rels><?xml version="1.0" encoding="UTF-8" standalone="yes"?>
<Relationships xmlns="http://schemas.openxmlformats.org/package/2006/relationships"><Relationship Id="rId3" Type="http://schemas.openxmlformats.org/officeDocument/2006/relationships/image" Target="../media/image89.png"/><Relationship Id="rId2" Type="http://schemas.openxmlformats.org/officeDocument/2006/relationships/image" Target="../media/image88.png"/><Relationship Id="rId1" Type="http://schemas.openxmlformats.org/officeDocument/2006/relationships/slideLayout" Target="../slideLayouts/slideLayout2.xml"/><Relationship Id="rId5" Type="http://schemas.openxmlformats.org/officeDocument/2006/relationships/image" Target="../media/image91.png"/><Relationship Id="rId4" Type="http://schemas.openxmlformats.org/officeDocument/2006/relationships/image" Target="../media/image90.png"/></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2" Type="http://schemas.openxmlformats.org/officeDocument/2006/relationships/image" Target="../media/image92.png"/><Relationship Id="rId1" Type="http://schemas.openxmlformats.org/officeDocument/2006/relationships/slideLayout" Target="../slideLayouts/slideLayout2.xml"/></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7.xml.rels><?xml version="1.0" encoding="UTF-8" standalone="yes"?>
<Relationships xmlns="http://schemas.openxmlformats.org/package/2006/relationships"><Relationship Id="rId3" Type="http://schemas.openxmlformats.org/officeDocument/2006/relationships/image" Target="../media/image94.png"/><Relationship Id="rId2" Type="http://schemas.openxmlformats.org/officeDocument/2006/relationships/image" Target="../media/image93.png"/><Relationship Id="rId1" Type="http://schemas.openxmlformats.org/officeDocument/2006/relationships/slideLayout" Target="../slideLayouts/slideLayout2.xml"/><Relationship Id="rId4" Type="http://schemas.openxmlformats.org/officeDocument/2006/relationships/image" Target="../media/image95.png"/></Relationships>
</file>

<file path=ppt/slides/_rels/slide88.xml.rels><?xml version="1.0" encoding="UTF-8" standalone="yes"?>
<Relationships xmlns="http://schemas.openxmlformats.org/package/2006/relationships"><Relationship Id="rId2" Type="http://schemas.openxmlformats.org/officeDocument/2006/relationships/image" Target="../media/image96.png"/><Relationship Id="rId1" Type="http://schemas.openxmlformats.org/officeDocument/2006/relationships/slideLayout" Target="../slideLayouts/slideLayout2.xml"/></Relationships>
</file>

<file path=ppt/slides/_rels/slide89.xml.rels><?xml version="1.0" encoding="UTF-8" standalone="yes"?>
<Relationships xmlns="http://schemas.openxmlformats.org/package/2006/relationships"><Relationship Id="rId3" Type="http://schemas.openxmlformats.org/officeDocument/2006/relationships/image" Target="../media/image98.png"/><Relationship Id="rId2" Type="http://schemas.openxmlformats.org/officeDocument/2006/relationships/image" Target="../media/image97.png"/><Relationship Id="rId1" Type="http://schemas.openxmlformats.org/officeDocument/2006/relationships/slideLayout" Target="../slideLayouts/slideLayout2.xml"/></Relationships>
</file>

<file path=ppt/slides/_rels/slide90.xml.rels><?xml version="1.0" encoding="UTF-8" standalone="yes"?>
<Relationships xmlns="http://schemas.openxmlformats.org/package/2006/relationships"><Relationship Id="rId3" Type="http://schemas.openxmlformats.org/officeDocument/2006/relationships/image" Target="../media/image100.png"/><Relationship Id="rId2" Type="http://schemas.openxmlformats.org/officeDocument/2006/relationships/image" Target="../media/image99.png"/><Relationship Id="rId1" Type="http://schemas.openxmlformats.org/officeDocument/2006/relationships/slideLayout" Target="../slideLayouts/slideLayout2.xml"/></Relationships>
</file>

<file path=ppt/slides/_rels/slide9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2.xml.rels><?xml version="1.0" encoding="UTF-8" standalone="yes"?>
<Relationships xmlns="http://schemas.openxmlformats.org/package/2006/relationships"><Relationship Id="rId2" Type="http://schemas.openxmlformats.org/officeDocument/2006/relationships/image" Target="../media/image101.png"/><Relationship Id="rId1" Type="http://schemas.openxmlformats.org/officeDocument/2006/relationships/slideLayout" Target="../slideLayouts/slideLayout2.xml"/></Relationships>
</file>

<file path=ppt/slides/_rels/slide9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4.xml.rels><?xml version="1.0" encoding="UTF-8" standalone="yes"?>
<Relationships xmlns="http://schemas.openxmlformats.org/package/2006/relationships"><Relationship Id="rId2" Type="http://schemas.openxmlformats.org/officeDocument/2006/relationships/image" Target="../media/image102.png"/><Relationship Id="rId1" Type="http://schemas.openxmlformats.org/officeDocument/2006/relationships/slideLayout" Target="../slideLayouts/slideLayout2.xml"/></Relationships>
</file>

<file path=ppt/slides/_rels/slide9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6.xml.rels><?xml version="1.0" encoding="UTF-8" standalone="yes"?>
<Relationships xmlns="http://schemas.openxmlformats.org/package/2006/relationships"><Relationship Id="rId3" Type="http://schemas.openxmlformats.org/officeDocument/2006/relationships/image" Target="../media/image104.png"/><Relationship Id="rId2" Type="http://schemas.openxmlformats.org/officeDocument/2006/relationships/image" Target="../media/image103.png"/><Relationship Id="rId1" Type="http://schemas.openxmlformats.org/officeDocument/2006/relationships/slideLayout" Target="../slideLayouts/slideLayout2.xml"/></Relationships>
</file>

<file path=ppt/slides/_rels/slide97.xml.rels><?xml version="1.0" encoding="UTF-8" standalone="yes"?>
<Relationships xmlns="http://schemas.openxmlformats.org/package/2006/relationships"><Relationship Id="rId2" Type="http://schemas.openxmlformats.org/officeDocument/2006/relationships/image" Target="../media/image105.png"/><Relationship Id="rId1" Type="http://schemas.openxmlformats.org/officeDocument/2006/relationships/slideLayout" Target="../slideLayouts/slideLayout2.xml"/></Relationships>
</file>

<file path=ppt/slides/_rels/slide98.xml.rels><?xml version="1.0" encoding="UTF-8" standalone="yes"?>
<Relationships xmlns="http://schemas.openxmlformats.org/package/2006/relationships"><Relationship Id="rId2" Type="http://schemas.openxmlformats.org/officeDocument/2006/relationships/image" Target="../media/image106.png"/><Relationship Id="rId1" Type="http://schemas.openxmlformats.org/officeDocument/2006/relationships/slideLayout" Target="../slideLayouts/slideLayout2.xml"/></Relationships>
</file>

<file path=ppt/slides/_rels/slide9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3.xml.rels><?xml version="1.0" encoding="UTF-8" standalone="yes"?>
<Relationships xmlns="http://schemas.openxmlformats.org/package/2006/relationships"><Relationship Id="rId2" Type="http://schemas.openxmlformats.org/officeDocument/2006/relationships/image" Target="../media/image107.png"/><Relationship Id="rId1" Type="http://schemas.openxmlformats.org/officeDocument/2006/relationships/slideLayout" Target="../slideLayouts/slideLayout2.xml"/></Relationships>
</file>

<file path=ppt/slides/_rels/slide104.xml.rels><?xml version="1.0" encoding="UTF-8" standalone="yes"?>
<Relationships xmlns="http://schemas.openxmlformats.org/package/2006/relationships"><Relationship Id="rId3" Type="http://schemas.openxmlformats.org/officeDocument/2006/relationships/image" Target="../media/image109.png"/><Relationship Id="rId2" Type="http://schemas.openxmlformats.org/officeDocument/2006/relationships/image" Target="../media/image108.png"/><Relationship Id="rId1" Type="http://schemas.openxmlformats.org/officeDocument/2006/relationships/slideLayout" Target="../slideLayouts/slideLayout2.xml"/></Relationships>
</file>

<file path=ppt/slides/_rels/slide105.xml.rels><?xml version="1.0" encoding="UTF-8" standalone="yes"?>
<Relationships xmlns="http://schemas.openxmlformats.org/package/2006/relationships"><Relationship Id="rId2" Type="http://schemas.openxmlformats.org/officeDocument/2006/relationships/image" Target="../media/image110.png"/><Relationship Id="rId1" Type="http://schemas.openxmlformats.org/officeDocument/2006/relationships/slideLayout" Target="../slideLayouts/slideLayout2.xml"/></Relationships>
</file>

<file path=ppt/slides/_rels/slide106.xml.rels><?xml version="1.0" encoding="UTF-8" standalone="yes"?>
<Relationships xmlns="http://schemas.openxmlformats.org/package/2006/relationships"><Relationship Id="rId3" Type="http://schemas.openxmlformats.org/officeDocument/2006/relationships/image" Target="../media/image112.png"/><Relationship Id="rId2" Type="http://schemas.openxmlformats.org/officeDocument/2006/relationships/image" Target="../media/image111.png"/><Relationship Id="rId1" Type="http://schemas.openxmlformats.org/officeDocument/2006/relationships/slideLayout" Target="../slideLayouts/slideLayout2.xml"/></Relationships>
</file>

<file path=ppt/slides/_rels/slide107.xml.rels><?xml version="1.0" encoding="UTF-8" standalone="yes"?>
<Relationships xmlns="http://schemas.openxmlformats.org/package/2006/relationships"><Relationship Id="rId3" Type="http://schemas.openxmlformats.org/officeDocument/2006/relationships/image" Target="../media/image114.png"/><Relationship Id="rId2" Type="http://schemas.openxmlformats.org/officeDocument/2006/relationships/image" Target="../media/image113.png"/><Relationship Id="rId1" Type="http://schemas.openxmlformats.org/officeDocument/2006/relationships/slideLayout" Target="../slideLayouts/slideLayout2.xml"/><Relationship Id="rId4" Type="http://schemas.openxmlformats.org/officeDocument/2006/relationships/image" Target="../media/image115.png"/></Relationships>
</file>

<file path=ppt/slides/_rels/slide108.xml.rels><?xml version="1.0" encoding="UTF-8" standalone="yes"?>
<Relationships xmlns="http://schemas.openxmlformats.org/package/2006/relationships"><Relationship Id="rId3" Type="http://schemas.openxmlformats.org/officeDocument/2006/relationships/image" Target="../media/image117.png"/><Relationship Id="rId2" Type="http://schemas.openxmlformats.org/officeDocument/2006/relationships/image" Target="../media/image116.png"/><Relationship Id="rId1" Type="http://schemas.openxmlformats.org/officeDocument/2006/relationships/slideLayout" Target="../slideLayouts/slideLayout2.xml"/></Relationships>
</file>

<file path=ppt/slides/_rels/slide10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0.xml.rels><?xml version="1.0" encoding="UTF-8" standalone="yes"?>
<Relationships xmlns="http://schemas.openxmlformats.org/package/2006/relationships"><Relationship Id="rId3" Type="http://schemas.openxmlformats.org/officeDocument/2006/relationships/image" Target="../media/image119.png"/><Relationship Id="rId2" Type="http://schemas.openxmlformats.org/officeDocument/2006/relationships/image" Target="../media/image118.png"/><Relationship Id="rId1" Type="http://schemas.openxmlformats.org/officeDocument/2006/relationships/slideLayout" Target="../slideLayouts/slideLayout2.xml"/><Relationship Id="rId4" Type="http://schemas.openxmlformats.org/officeDocument/2006/relationships/image" Target="../media/image120.png"/></Relationships>
</file>

<file path=ppt/slides/_rels/slide111.xml.rels><?xml version="1.0" encoding="UTF-8" standalone="yes"?>
<Relationships xmlns="http://schemas.openxmlformats.org/package/2006/relationships"><Relationship Id="rId2" Type="http://schemas.openxmlformats.org/officeDocument/2006/relationships/image" Target="../media/image121.png"/><Relationship Id="rId1" Type="http://schemas.openxmlformats.org/officeDocument/2006/relationships/slideLayout" Target="../slideLayouts/slideLayout2.xml"/></Relationships>
</file>

<file path=ppt/slides/_rels/slide1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3.xml.rels><?xml version="1.0" encoding="UTF-8" standalone="yes"?>
<Relationships xmlns="http://schemas.openxmlformats.org/package/2006/relationships"><Relationship Id="rId2" Type="http://schemas.openxmlformats.org/officeDocument/2006/relationships/image" Target="../media/image122.png"/><Relationship Id="rId1" Type="http://schemas.openxmlformats.org/officeDocument/2006/relationships/slideLayout" Target="../slideLayouts/slideLayout2.xml"/></Relationships>
</file>

<file path=ppt/slides/_rels/slide114.xml.rels><?xml version="1.0" encoding="UTF-8" standalone="yes"?>
<Relationships xmlns="http://schemas.openxmlformats.org/package/2006/relationships"><Relationship Id="rId3" Type="http://schemas.openxmlformats.org/officeDocument/2006/relationships/image" Target="../media/image124.png"/><Relationship Id="rId2" Type="http://schemas.openxmlformats.org/officeDocument/2006/relationships/image" Target="../media/image123.png"/><Relationship Id="rId1" Type="http://schemas.openxmlformats.org/officeDocument/2006/relationships/slideLayout" Target="../slideLayouts/slideLayout2.xml"/></Relationships>
</file>

<file path=ppt/slides/_rels/slide115.xml.rels><?xml version="1.0" encoding="UTF-8" standalone="yes"?>
<Relationships xmlns="http://schemas.openxmlformats.org/package/2006/relationships"><Relationship Id="rId2" Type="http://schemas.openxmlformats.org/officeDocument/2006/relationships/image" Target="../media/image125.png"/><Relationship Id="rId1" Type="http://schemas.openxmlformats.org/officeDocument/2006/relationships/slideLayout" Target="../slideLayouts/slideLayout2.xml"/></Relationships>
</file>

<file path=ppt/slides/_rels/slide1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8.xml.rels><?xml version="1.0" encoding="UTF-8" standalone="yes"?>
<Relationships xmlns="http://schemas.openxmlformats.org/package/2006/relationships"><Relationship Id="rId2" Type="http://schemas.openxmlformats.org/officeDocument/2006/relationships/image" Target="../media/image126.png"/><Relationship Id="rId1" Type="http://schemas.openxmlformats.org/officeDocument/2006/relationships/slideLayout" Target="../slideLayouts/slideLayout2.xml"/></Relationships>
</file>

<file path=ppt/slides/_rels/slide1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1.xml.rels><?xml version="1.0" encoding="UTF-8" standalone="yes"?>
<Relationships xmlns="http://schemas.openxmlformats.org/package/2006/relationships"><Relationship Id="rId3" Type="http://schemas.openxmlformats.org/officeDocument/2006/relationships/image" Target="../media/image128.png"/><Relationship Id="rId2" Type="http://schemas.openxmlformats.org/officeDocument/2006/relationships/image" Target="../media/image127.png"/><Relationship Id="rId1" Type="http://schemas.openxmlformats.org/officeDocument/2006/relationships/slideLayout" Target="../slideLayouts/slideLayout2.xml"/><Relationship Id="rId4" Type="http://schemas.openxmlformats.org/officeDocument/2006/relationships/image" Target="../media/image129.png"/></Relationships>
</file>

<file path=ppt/slides/_rels/slide122.xml.rels><?xml version="1.0" encoding="UTF-8" standalone="yes"?>
<Relationships xmlns="http://schemas.openxmlformats.org/package/2006/relationships"><Relationship Id="rId2" Type="http://schemas.openxmlformats.org/officeDocument/2006/relationships/image" Target="../media/image130.png"/><Relationship Id="rId1" Type="http://schemas.openxmlformats.org/officeDocument/2006/relationships/slideLayout" Target="../slideLayouts/slideLayout2.xml"/></Relationships>
</file>

<file path=ppt/slides/_rels/slide123.xml.rels><?xml version="1.0" encoding="UTF-8" standalone="yes"?>
<Relationships xmlns="http://schemas.openxmlformats.org/package/2006/relationships"><Relationship Id="rId2" Type="http://schemas.openxmlformats.org/officeDocument/2006/relationships/image" Target="../media/image131.png"/><Relationship Id="rId1" Type="http://schemas.openxmlformats.org/officeDocument/2006/relationships/slideLayout" Target="../slideLayouts/slideLayout2.xml"/></Relationships>
</file>

<file path=ppt/slides/_rels/slide124.xml.rels><?xml version="1.0" encoding="UTF-8" standalone="yes"?>
<Relationships xmlns="http://schemas.openxmlformats.org/package/2006/relationships"><Relationship Id="rId2" Type="http://schemas.openxmlformats.org/officeDocument/2006/relationships/image" Target="../media/image132.png"/><Relationship Id="rId1" Type="http://schemas.openxmlformats.org/officeDocument/2006/relationships/slideLayout" Target="../slideLayouts/slideLayout2.xml"/></Relationships>
</file>

<file path=ppt/slides/_rels/slide125.xml.rels><?xml version="1.0" encoding="UTF-8" standalone="yes"?>
<Relationships xmlns="http://schemas.openxmlformats.org/package/2006/relationships"><Relationship Id="rId2" Type="http://schemas.openxmlformats.org/officeDocument/2006/relationships/image" Target="../media/image133.png"/><Relationship Id="rId1" Type="http://schemas.openxmlformats.org/officeDocument/2006/relationships/slideLayout" Target="../slideLayouts/slideLayout2.xml"/></Relationships>
</file>

<file path=ppt/slides/_rels/slide126.xml.rels><?xml version="1.0" encoding="UTF-8" standalone="yes"?>
<Relationships xmlns="http://schemas.openxmlformats.org/package/2006/relationships"><Relationship Id="rId3" Type="http://schemas.openxmlformats.org/officeDocument/2006/relationships/image" Target="../media/image135.png"/><Relationship Id="rId2" Type="http://schemas.openxmlformats.org/officeDocument/2006/relationships/image" Target="../media/image134.png"/><Relationship Id="rId1" Type="http://schemas.openxmlformats.org/officeDocument/2006/relationships/slideLayout" Target="../slideLayouts/slideLayout2.xml"/></Relationships>
</file>

<file path=ppt/slides/_rels/slide127.xml.rels><?xml version="1.0" encoding="UTF-8" standalone="yes"?>
<Relationships xmlns="http://schemas.openxmlformats.org/package/2006/relationships"><Relationship Id="rId2" Type="http://schemas.openxmlformats.org/officeDocument/2006/relationships/image" Target="../media/image136.png"/><Relationship Id="rId1" Type="http://schemas.openxmlformats.org/officeDocument/2006/relationships/slideLayout" Target="../slideLayouts/slideLayout2.xml"/></Relationships>
</file>

<file path=ppt/slides/_rels/slide128.xml.rels><?xml version="1.0" encoding="UTF-8" standalone="yes"?>
<Relationships xmlns="http://schemas.openxmlformats.org/package/2006/relationships"><Relationship Id="rId3" Type="http://schemas.openxmlformats.org/officeDocument/2006/relationships/image" Target="../media/image138.png"/><Relationship Id="rId2" Type="http://schemas.openxmlformats.org/officeDocument/2006/relationships/image" Target="../media/image137.png"/><Relationship Id="rId1" Type="http://schemas.openxmlformats.org/officeDocument/2006/relationships/slideLayout" Target="../slideLayouts/slideLayout2.xml"/></Relationships>
</file>

<file path=ppt/slides/_rels/slide129.xml.rels><?xml version="1.0" encoding="UTF-8" standalone="yes"?>
<Relationships xmlns="http://schemas.openxmlformats.org/package/2006/relationships"><Relationship Id="rId3" Type="http://schemas.openxmlformats.org/officeDocument/2006/relationships/image" Target="../media/image140.png"/><Relationship Id="rId2" Type="http://schemas.openxmlformats.org/officeDocument/2006/relationships/image" Target="../media/image139.png"/><Relationship Id="rId1" Type="http://schemas.openxmlformats.org/officeDocument/2006/relationships/slideLayout" Target="../slideLayouts/slideLayout2.xml"/></Relationships>
</file>

<file path=ppt/slides/_rels/slide130.xml.rels><?xml version="1.0" encoding="UTF-8" standalone="yes"?>
<Relationships xmlns="http://schemas.openxmlformats.org/package/2006/relationships"><Relationship Id="rId3" Type="http://schemas.openxmlformats.org/officeDocument/2006/relationships/image" Target="../media/image142.png"/><Relationship Id="rId2" Type="http://schemas.openxmlformats.org/officeDocument/2006/relationships/image" Target="../media/image141.png"/><Relationship Id="rId1" Type="http://schemas.openxmlformats.org/officeDocument/2006/relationships/slideLayout" Target="../slideLayouts/slideLayout2.xml"/><Relationship Id="rId6" Type="http://schemas.openxmlformats.org/officeDocument/2006/relationships/image" Target="../media/image145.png"/><Relationship Id="rId5" Type="http://schemas.openxmlformats.org/officeDocument/2006/relationships/image" Target="../media/image144.png"/><Relationship Id="rId4" Type="http://schemas.openxmlformats.org/officeDocument/2006/relationships/image" Target="../media/image143.png"/></Relationships>
</file>

<file path=ppt/slides/_rels/slide131.xml.rels><?xml version="1.0" encoding="UTF-8" standalone="yes"?>
<Relationships xmlns="http://schemas.openxmlformats.org/package/2006/relationships"><Relationship Id="rId2" Type="http://schemas.openxmlformats.org/officeDocument/2006/relationships/image" Target="../media/image146.png"/><Relationship Id="rId1" Type="http://schemas.openxmlformats.org/officeDocument/2006/relationships/slideLayout" Target="../slideLayouts/slideLayout2.xml"/></Relationships>
</file>

<file path=ppt/slides/_rels/slide132.xml.rels><?xml version="1.0" encoding="UTF-8" standalone="yes"?>
<Relationships xmlns="http://schemas.openxmlformats.org/package/2006/relationships"><Relationship Id="rId2" Type="http://schemas.openxmlformats.org/officeDocument/2006/relationships/image" Target="../media/image147.png"/><Relationship Id="rId1" Type="http://schemas.openxmlformats.org/officeDocument/2006/relationships/slideLayout" Target="../slideLayouts/slideLayout2.xml"/></Relationships>
</file>

<file path=ppt/slides/_rels/slide133.xml.rels><?xml version="1.0" encoding="UTF-8" standalone="yes"?>
<Relationships xmlns="http://schemas.openxmlformats.org/package/2006/relationships"><Relationship Id="rId3" Type="http://schemas.openxmlformats.org/officeDocument/2006/relationships/image" Target="../media/image149.png"/><Relationship Id="rId2" Type="http://schemas.openxmlformats.org/officeDocument/2006/relationships/image" Target="../media/image148.png"/><Relationship Id="rId1" Type="http://schemas.openxmlformats.org/officeDocument/2006/relationships/slideLayout" Target="../slideLayouts/slideLayout2.xml"/></Relationships>
</file>

<file path=ppt/slides/_rels/slide134.xml.rels><?xml version="1.0" encoding="UTF-8" standalone="yes"?>
<Relationships xmlns="http://schemas.openxmlformats.org/package/2006/relationships"><Relationship Id="rId3" Type="http://schemas.openxmlformats.org/officeDocument/2006/relationships/image" Target="../media/image151.png"/><Relationship Id="rId2" Type="http://schemas.openxmlformats.org/officeDocument/2006/relationships/image" Target="../media/image150.png"/><Relationship Id="rId1" Type="http://schemas.openxmlformats.org/officeDocument/2006/relationships/slideLayout" Target="../slideLayouts/slideLayout2.xml"/><Relationship Id="rId6" Type="http://schemas.openxmlformats.org/officeDocument/2006/relationships/image" Target="../media/image154.png"/><Relationship Id="rId5" Type="http://schemas.openxmlformats.org/officeDocument/2006/relationships/image" Target="../media/image153.png"/><Relationship Id="rId4" Type="http://schemas.openxmlformats.org/officeDocument/2006/relationships/image" Target="../media/image152.png"/></Relationships>
</file>

<file path=ppt/slides/_rels/slide135.xml.rels><?xml version="1.0" encoding="UTF-8" standalone="yes"?>
<Relationships xmlns="http://schemas.openxmlformats.org/package/2006/relationships"><Relationship Id="rId2" Type="http://schemas.openxmlformats.org/officeDocument/2006/relationships/image" Target="../media/image155.png"/><Relationship Id="rId1" Type="http://schemas.openxmlformats.org/officeDocument/2006/relationships/slideLayout" Target="../slideLayouts/slideLayout2.xml"/></Relationships>
</file>

<file path=ppt/slides/_rels/slide1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8.xml.rels><?xml version="1.0" encoding="UTF-8" standalone="yes"?>
<Relationships xmlns="http://schemas.openxmlformats.org/package/2006/relationships"><Relationship Id="rId2" Type="http://schemas.openxmlformats.org/officeDocument/2006/relationships/image" Target="../media/image156.png"/><Relationship Id="rId1" Type="http://schemas.openxmlformats.org/officeDocument/2006/relationships/slideLayout" Target="../slideLayouts/slideLayout2.xml"/></Relationships>
</file>

<file path=ppt/slides/_rels/slide139.xml.rels><?xml version="1.0" encoding="UTF-8" standalone="yes"?>
<Relationships xmlns="http://schemas.openxmlformats.org/package/2006/relationships"><Relationship Id="rId3" Type="http://schemas.openxmlformats.org/officeDocument/2006/relationships/image" Target="../media/image158.png"/><Relationship Id="rId2" Type="http://schemas.openxmlformats.org/officeDocument/2006/relationships/image" Target="../media/image157.png"/><Relationship Id="rId1" Type="http://schemas.openxmlformats.org/officeDocument/2006/relationships/slideLayout" Target="../slideLayouts/slideLayout2.xml"/><Relationship Id="rId4" Type="http://schemas.openxmlformats.org/officeDocument/2006/relationships/image" Target="../media/image159.png"/></Relationships>
</file>

<file path=ppt/slides/_rels/slide1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5.xml.rels><?xml version="1.0" encoding="UTF-8" standalone="yes"?>
<Relationships xmlns="http://schemas.openxmlformats.org/package/2006/relationships"><Relationship Id="rId2" Type="http://schemas.openxmlformats.org/officeDocument/2006/relationships/image" Target="../media/image160.png"/><Relationship Id="rId1" Type="http://schemas.openxmlformats.org/officeDocument/2006/relationships/slideLayout" Target="../slideLayouts/slideLayout2.xml"/></Relationships>
</file>

<file path=ppt/slides/_rels/slide146.xml.rels><?xml version="1.0" encoding="UTF-8" standalone="yes"?>
<Relationships xmlns="http://schemas.openxmlformats.org/package/2006/relationships"><Relationship Id="rId2" Type="http://schemas.openxmlformats.org/officeDocument/2006/relationships/image" Target="../media/image161.png"/><Relationship Id="rId1" Type="http://schemas.openxmlformats.org/officeDocument/2006/relationships/slideLayout" Target="../slideLayouts/slideLayout2.xml"/></Relationships>
</file>

<file path=ppt/slides/_rels/slide147.xml.rels><?xml version="1.0" encoding="UTF-8" standalone="yes"?>
<Relationships xmlns="http://schemas.openxmlformats.org/package/2006/relationships"><Relationship Id="rId2" Type="http://schemas.openxmlformats.org/officeDocument/2006/relationships/image" Target="../media/image162.png"/><Relationship Id="rId1" Type="http://schemas.openxmlformats.org/officeDocument/2006/relationships/slideLayout" Target="../slideLayouts/slideLayout2.xml"/></Relationships>
</file>

<file path=ppt/slides/_rels/slide148.xml.rels><?xml version="1.0" encoding="UTF-8" standalone="yes"?>
<Relationships xmlns="http://schemas.openxmlformats.org/package/2006/relationships"><Relationship Id="rId3" Type="http://schemas.openxmlformats.org/officeDocument/2006/relationships/image" Target="../media/image164.png"/><Relationship Id="rId2" Type="http://schemas.openxmlformats.org/officeDocument/2006/relationships/image" Target="../media/image163.png"/><Relationship Id="rId1" Type="http://schemas.openxmlformats.org/officeDocument/2006/relationships/slideLayout" Target="../slideLayouts/slideLayout2.xml"/></Relationships>
</file>

<file path=ppt/slides/_rels/slide149.xml.rels><?xml version="1.0" encoding="UTF-8" standalone="yes"?>
<Relationships xmlns="http://schemas.openxmlformats.org/package/2006/relationships"><Relationship Id="rId3" Type="http://schemas.openxmlformats.org/officeDocument/2006/relationships/image" Target="../media/image166.gif"/><Relationship Id="rId2" Type="http://schemas.openxmlformats.org/officeDocument/2006/relationships/image" Target="../media/image165.png"/><Relationship Id="rId1" Type="http://schemas.openxmlformats.org/officeDocument/2006/relationships/slideLayout" Target="../slideLayouts/slideLayout2.xml"/><Relationship Id="rId4" Type="http://schemas.openxmlformats.org/officeDocument/2006/relationships/image" Target="../media/image167.jpeg"/></Relationships>
</file>

<file path=ppt/slides/_rels/slide150.xml.rels><?xml version="1.0" encoding="UTF-8" standalone="yes"?>
<Relationships xmlns="http://schemas.openxmlformats.org/package/2006/relationships"><Relationship Id="rId3" Type="http://schemas.openxmlformats.org/officeDocument/2006/relationships/image" Target="../media/image169.png"/><Relationship Id="rId2" Type="http://schemas.openxmlformats.org/officeDocument/2006/relationships/image" Target="../media/image168.png"/><Relationship Id="rId1" Type="http://schemas.openxmlformats.org/officeDocument/2006/relationships/slideLayout" Target="../slideLayouts/slideLayout2.xml"/><Relationship Id="rId5" Type="http://schemas.openxmlformats.org/officeDocument/2006/relationships/image" Target="../media/image171.png"/><Relationship Id="rId4" Type="http://schemas.openxmlformats.org/officeDocument/2006/relationships/image" Target="../media/image170.png"/></Relationships>
</file>

<file path=ppt/slides/_rels/slide151.xml.rels><?xml version="1.0" encoding="UTF-8" standalone="yes"?>
<Relationships xmlns="http://schemas.openxmlformats.org/package/2006/relationships"><Relationship Id="rId2" Type="http://schemas.openxmlformats.org/officeDocument/2006/relationships/image" Target="../media/image172.png"/><Relationship Id="rId1" Type="http://schemas.openxmlformats.org/officeDocument/2006/relationships/slideLayout" Target="../slideLayouts/slideLayout2.xml"/></Relationships>
</file>

<file path=ppt/slides/_rels/slide152.xml.rels><?xml version="1.0" encoding="UTF-8" standalone="yes"?>
<Relationships xmlns="http://schemas.openxmlformats.org/package/2006/relationships"><Relationship Id="rId3" Type="http://schemas.openxmlformats.org/officeDocument/2006/relationships/image" Target="../media/image174.png"/><Relationship Id="rId2" Type="http://schemas.openxmlformats.org/officeDocument/2006/relationships/image" Target="../media/image173.png"/><Relationship Id="rId1" Type="http://schemas.openxmlformats.org/officeDocument/2006/relationships/slideLayout" Target="../slideLayouts/slideLayout2.xml"/></Relationships>
</file>

<file path=ppt/slides/_rels/slide153.xml.rels><?xml version="1.0" encoding="UTF-8" standalone="yes"?>
<Relationships xmlns="http://schemas.openxmlformats.org/package/2006/relationships"><Relationship Id="rId3" Type="http://schemas.openxmlformats.org/officeDocument/2006/relationships/image" Target="../media/image176.png"/><Relationship Id="rId2" Type="http://schemas.openxmlformats.org/officeDocument/2006/relationships/image" Target="../media/image175.png"/><Relationship Id="rId1" Type="http://schemas.openxmlformats.org/officeDocument/2006/relationships/slideLayout" Target="../slideLayouts/slideLayout2.xml"/></Relationships>
</file>

<file path=ppt/slides/_rels/slide1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0.xml.rels><?xml version="1.0" encoding="UTF-8" standalone="yes"?>
<Relationships xmlns="http://schemas.openxmlformats.org/package/2006/relationships"><Relationship Id="rId3" Type="http://schemas.openxmlformats.org/officeDocument/2006/relationships/image" Target="../media/image178.jpeg"/><Relationship Id="rId2" Type="http://schemas.openxmlformats.org/officeDocument/2006/relationships/image" Target="../media/image177.png"/><Relationship Id="rId1" Type="http://schemas.openxmlformats.org/officeDocument/2006/relationships/slideLayout" Target="../slideLayouts/slideLayout2.xml"/></Relationships>
</file>

<file path=ppt/slides/_rels/slide161.xml.rels><?xml version="1.0" encoding="UTF-8" standalone="yes"?>
<Relationships xmlns="http://schemas.openxmlformats.org/package/2006/relationships"><Relationship Id="rId3" Type="http://schemas.openxmlformats.org/officeDocument/2006/relationships/image" Target="../media/image180.png"/><Relationship Id="rId2" Type="http://schemas.openxmlformats.org/officeDocument/2006/relationships/image" Target="../media/image179.png"/><Relationship Id="rId1" Type="http://schemas.openxmlformats.org/officeDocument/2006/relationships/slideLayout" Target="../slideLayouts/slideLayout2.xml"/><Relationship Id="rId4" Type="http://schemas.openxmlformats.org/officeDocument/2006/relationships/image" Target="../media/image181.png"/></Relationships>
</file>

<file path=ppt/slides/_rels/slide1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3.xml.rels><?xml version="1.0" encoding="UTF-8" standalone="yes"?>
<Relationships xmlns="http://schemas.openxmlformats.org/package/2006/relationships"><Relationship Id="rId2" Type="http://schemas.openxmlformats.org/officeDocument/2006/relationships/image" Target="../media/image182.png"/><Relationship Id="rId1" Type="http://schemas.openxmlformats.org/officeDocument/2006/relationships/slideLayout" Target="../slideLayouts/slideLayout2.xml"/></Relationships>
</file>

<file path=ppt/slides/_rels/slide164.xml.rels><?xml version="1.0" encoding="UTF-8" standalone="yes"?>
<Relationships xmlns="http://schemas.openxmlformats.org/package/2006/relationships"><Relationship Id="rId2" Type="http://schemas.openxmlformats.org/officeDocument/2006/relationships/image" Target="../media/image183.png"/><Relationship Id="rId1" Type="http://schemas.openxmlformats.org/officeDocument/2006/relationships/slideLayout" Target="../slideLayouts/slideLayout2.xml"/></Relationships>
</file>

<file path=ppt/slides/_rels/slide165.xml.rels><?xml version="1.0" encoding="UTF-8" standalone="yes"?>
<Relationships xmlns="http://schemas.openxmlformats.org/package/2006/relationships"><Relationship Id="rId3" Type="http://schemas.openxmlformats.org/officeDocument/2006/relationships/image" Target="../media/image185.png"/><Relationship Id="rId2" Type="http://schemas.openxmlformats.org/officeDocument/2006/relationships/image" Target="../media/image184.png"/><Relationship Id="rId1" Type="http://schemas.openxmlformats.org/officeDocument/2006/relationships/slideLayout" Target="../slideLayouts/slideLayout2.xml"/><Relationship Id="rId4" Type="http://schemas.openxmlformats.org/officeDocument/2006/relationships/image" Target="../media/image186.png"/></Relationships>
</file>

<file path=ppt/slides/_rels/slide166.xml.rels><?xml version="1.0" encoding="UTF-8" standalone="yes"?>
<Relationships xmlns="http://schemas.openxmlformats.org/package/2006/relationships"><Relationship Id="rId3" Type="http://schemas.openxmlformats.org/officeDocument/2006/relationships/image" Target="../media/image188.png"/><Relationship Id="rId2" Type="http://schemas.openxmlformats.org/officeDocument/2006/relationships/image" Target="../media/image187.png"/><Relationship Id="rId1" Type="http://schemas.openxmlformats.org/officeDocument/2006/relationships/slideLayout" Target="../slideLayouts/slideLayout2.xml"/></Relationships>
</file>

<file path=ppt/slides/_rels/slide167.xml.rels><?xml version="1.0" encoding="UTF-8" standalone="yes"?>
<Relationships xmlns="http://schemas.openxmlformats.org/package/2006/relationships"><Relationship Id="rId2" Type="http://schemas.openxmlformats.org/officeDocument/2006/relationships/image" Target="../media/image189.png"/><Relationship Id="rId1" Type="http://schemas.openxmlformats.org/officeDocument/2006/relationships/slideLayout" Target="../slideLayouts/slideLayout2.xml"/></Relationships>
</file>

<file path=ppt/slides/_rels/slide168.xml.rels><?xml version="1.0" encoding="UTF-8" standalone="yes"?>
<Relationships xmlns="http://schemas.openxmlformats.org/package/2006/relationships"><Relationship Id="rId3" Type="http://schemas.openxmlformats.org/officeDocument/2006/relationships/image" Target="../media/image191.png"/><Relationship Id="rId2" Type="http://schemas.openxmlformats.org/officeDocument/2006/relationships/image" Target="../media/image190.png"/><Relationship Id="rId1" Type="http://schemas.openxmlformats.org/officeDocument/2006/relationships/slideLayout" Target="../slideLayouts/slideLayout2.xml"/><Relationship Id="rId4" Type="http://schemas.openxmlformats.org/officeDocument/2006/relationships/image" Target="../media/image192.png"/></Relationships>
</file>

<file path=ppt/slides/_rels/slide169.xml.rels><?xml version="1.0" encoding="UTF-8" standalone="yes"?>
<Relationships xmlns="http://schemas.openxmlformats.org/package/2006/relationships"><Relationship Id="rId2" Type="http://schemas.openxmlformats.org/officeDocument/2006/relationships/image" Target="../media/image193.png"/><Relationship Id="rId1" Type="http://schemas.openxmlformats.org/officeDocument/2006/relationships/slideLayout" Target="../slideLayouts/slideLayout2.xml"/></Relationships>
</file>

<file path=ppt/slides/_rels/slide170.xml.rels><?xml version="1.0" encoding="UTF-8" standalone="yes"?>
<Relationships xmlns="http://schemas.openxmlformats.org/package/2006/relationships"><Relationship Id="rId2" Type="http://schemas.openxmlformats.org/officeDocument/2006/relationships/image" Target="../media/image194.png"/><Relationship Id="rId1" Type="http://schemas.openxmlformats.org/officeDocument/2006/relationships/slideLayout" Target="../slideLayouts/slideLayout2.xml"/></Relationships>
</file>

<file path=ppt/slides/_rels/slide17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2.xml.rels><?xml version="1.0" encoding="UTF-8" standalone="yes"?>
<Relationships xmlns="http://schemas.openxmlformats.org/package/2006/relationships"><Relationship Id="rId3" Type="http://schemas.openxmlformats.org/officeDocument/2006/relationships/image" Target="../media/image196.png"/><Relationship Id="rId2" Type="http://schemas.openxmlformats.org/officeDocument/2006/relationships/image" Target="../media/image195.png"/><Relationship Id="rId1" Type="http://schemas.openxmlformats.org/officeDocument/2006/relationships/slideLayout" Target="../slideLayouts/slideLayout2.xml"/></Relationships>
</file>

<file path=ppt/slides/_rels/slide173.xml.rels><?xml version="1.0" encoding="UTF-8" standalone="yes"?>
<Relationships xmlns="http://schemas.openxmlformats.org/package/2006/relationships"><Relationship Id="rId2" Type="http://schemas.openxmlformats.org/officeDocument/2006/relationships/image" Target="../media/image197.png"/><Relationship Id="rId1" Type="http://schemas.openxmlformats.org/officeDocument/2006/relationships/slideLayout" Target="../slideLayouts/slideLayout2.xml"/></Relationships>
</file>

<file path=ppt/slides/_rels/slide174.xml.rels><?xml version="1.0" encoding="UTF-8" standalone="yes"?>
<Relationships xmlns="http://schemas.openxmlformats.org/package/2006/relationships"><Relationship Id="rId3" Type="http://schemas.openxmlformats.org/officeDocument/2006/relationships/image" Target="../media/image199.png"/><Relationship Id="rId2" Type="http://schemas.openxmlformats.org/officeDocument/2006/relationships/image" Target="../media/image198.png"/><Relationship Id="rId1" Type="http://schemas.openxmlformats.org/officeDocument/2006/relationships/slideLayout" Target="../slideLayouts/slideLayout2.xml"/></Relationships>
</file>

<file path=ppt/slides/_rels/slide175.xml.rels><?xml version="1.0" encoding="UTF-8" standalone="yes"?>
<Relationships xmlns="http://schemas.openxmlformats.org/package/2006/relationships"><Relationship Id="rId2" Type="http://schemas.openxmlformats.org/officeDocument/2006/relationships/image" Target="../media/image200.png"/><Relationship Id="rId1" Type="http://schemas.openxmlformats.org/officeDocument/2006/relationships/slideLayout" Target="../slideLayouts/slideLayout2.xml"/></Relationships>
</file>

<file path=ppt/slides/_rels/slide176.xml.rels><?xml version="1.0" encoding="UTF-8" standalone="yes"?>
<Relationships xmlns="http://schemas.openxmlformats.org/package/2006/relationships"><Relationship Id="rId3" Type="http://schemas.openxmlformats.org/officeDocument/2006/relationships/image" Target="../media/image202.png"/><Relationship Id="rId2" Type="http://schemas.openxmlformats.org/officeDocument/2006/relationships/image" Target="../media/image201.png"/><Relationship Id="rId1" Type="http://schemas.openxmlformats.org/officeDocument/2006/relationships/slideLayout" Target="../slideLayouts/slideLayout2.xml"/></Relationships>
</file>

<file path=ppt/slides/_rels/slide177.xml.rels><?xml version="1.0" encoding="UTF-8" standalone="yes"?>
<Relationships xmlns="http://schemas.openxmlformats.org/package/2006/relationships"><Relationship Id="rId3" Type="http://schemas.openxmlformats.org/officeDocument/2006/relationships/image" Target="../media/image204.png"/><Relationship Id="rId2" Type="http://schemas.openxmlformats.org/officeDocument/2006/relationships/image" Target="../media/image203.png"/><Relationship Id="rId1" Type="http://schemas.openxmlformats.org/officeDocument/2006/relationships/slideLayout" Target="../slideLayouts/slideLayout2.xml"/><Relationship Id="rId4" Type="http://schemas.openxmlformats.org/officeDocument/2006/relationships/image" Target="../media/image205.png"/></Relationships>
</file>

<file path=ppt/slides/_rels/slide17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0.xml.rels><?xml version="1.0" encoding="UTF-8" standalone="yes"?>
<Relationships xmlns="http://schemas.openxmlformats.org/package/2006/relationships"><Relationship Id="rId3" Type="http://schemas.openxmlformats.org/officeDocument/2006/relationships/image" Target="../media/image207.png"/><Relationship Id="rId2" Type="http://schemas.openxmlformats.org/officeDocument/2006/relationships/image" Target="../media/image206.png"/><Relationship Id="rId1" Type="http://schemas.openxmlformats.org/officeDocument/2006/relationships/slideLayout" Target="../slideLayouts/slideLayout2.xml"/><Relationship Id="rId5" Type="http://schemas.openxmlformats.org/officeDocument/2006/relationships/image" Target="../media/image209.png"/><Relationship Id="rId4" Type="http://schemas.openxmlformats.org/officeDocument/2006/relationships/image" Target="../media/image208.png"/></Relationships>
</file>

<file path=ppt/slides/_rels/slide18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2.xml.rels><?xml version="1.0" encoding="UTF-8" standalone="yes"?>
<Relationships xmlns="http://schemas.openxmlformats.org/package/2006/relationships"><Relationship Id="rId2" Type="http://schemas.openxmlformats.org/officeDocument/2006/relationships/image" Target="../media/image210.png"/><Relationship Id="rId1" Type="http://schemas.openxmlformats.org/officeDocument/2006/relationships/slideLayout" Target="../slideLayouts/slideLayout2.xml"/></Relationships>
</file>

<file path=ppt/slides/_rels/slide183.xml.rels><?xml version="1.0" encoding="UTF-8" standalone="yes"?>
<Relationships xmlns="http://schemas.openxmlformats.org/package/2006/relationships"><Relationship Id="rId2" Type="http://schemas.openxmlformats.org/officeDocument/2006/relationships/image" Target="../media/image211.png"/><Relationship Id="rId1" Type="http://schemas.openxmlformats.org/officeDocument/2006/relationships/slideLayout" Target="../slideLayouts/slideLayout2.xml"/></Relationships>
</file>

<file path=ppt/slides/_rels/slide184.xml.rels><?xml version="1.0" encoding="UTF-8" standalone="yes"?>
<Relationships xmlns="http://schemas.openxmlformats.org/package/2006/relationships"><Relationship Id="rId2" Type="http://schemas.openxmlformats.org/officeDocument/2006/relationships/image" Target="../media/image212.png"/><Relationship Id="rId1" Type="http://schemas.openxmlformats.org/officeDocument/2006/relationships/slideLayout" Target="../slideLayouts/slideLayout2.xml"/></Relationships>
</file>

<file path=ppt/slides/_rels/slide185.xml.rels><?xml version="1.0" encoding="UTF-8" standalone="yes"?>
<Relationships xmlns="http://schemas.openxmlformats.org/package/2006/relationships"><Relationship Id="rId3" Type="http://schemas.openxmlformats.org/officeDocument/2006/relationships/image" Target="../media/image214.png"/><Relationship Id="rId2" Type="http://schemas.openxmlformats.org/officeDocument/2006/relationships/image" Target="../media/image213.png"/><Relationship Id="rId1" Type="http://schemas.openxmlformats.org/officeDocument/2006/relationships/slideLayout" Target="../slideLayouts/slideLayout2.xml"/><Relationship Id="rId4" Type="http://schemas.openxmlformats.org/officeDocument/2006/relationships/image" Target="../media/image215.png"/></Relationships>
</file>

<file path=ppt/slides/_rels/slide18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7.xml.rels><?xml version="1.0" encoding="UTF-8" standalone="yes"?>
<Relationships xmlns="http://schemas.openxmlformats.org/package/2006/relationships"><Relationship Id="rId3" Type="http://schemas.openxmlformats.org/officeDocument/2006/relationships/image" Target="../media/image217.png"/><Relationship Id="rId2" Type="http://schemas.openxmlformats.org/officeDocument/2006/relationships/image" Target="../media/image216.png"/><Relationship Id="rId1" Type="http://schemas.openxmlformats.org/officeDocument/2006/relationships/slideLayout" Target="../slideLayouts/slideLayout2.xml"/><Relationship Id="rId4" Type="http://schemas.openxmlformats.org/officeDocument/2006/relationships/image" Target="../media/image218.png"/></Relationships>
</file>

<file path=ppt/slides/_rels/slide18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9.xml.rels><?xml version="1.0" encoding="UTF-8" standalone="yes"?>
<Relationships xmlns="http://schemas.openxmlformats.org/package/2006/relationships"><Relationship Id="rId2" Type="http://schemas.openxmlformats.org/officeDocument/2006/relationships/image" Target="../media/image219.png"/><Relationship Id="rId1" Type="http://schemas.openxmlformats.org/officeDocument/2006/relationships/slideLayout" Target="../slideLayouts/slideLayout2.xml"/></Relationships>
</file>

<file path=ppt/slides/_rels/slide19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1.xml.rels><?xml version="1.0" encoding="UTF-8" standalone="yes"?>
<Relationships xmlns="http://schemas.openxmlformats.org/package/2006/relationships"><Relationship Id="rId2" Type="http://schemas.openxmlformats.org/officeDocument/2006/relationships/image" Target="../media/image220.png"/><Relationship Id="rId1" Type="http://schemas.openxmlformats.org/officeDocument/2006/relationships/slideLayout" Target="../slideLayouts/slideLayout2.xml"/></Relationships>
</file>

<file path=ppt/slides/_rels/slide192.xml.rels><?xml version="1.0" encoding="UTF-8" standalone="yes"?>
<Relationships xmlns="http://schemas.openxmlformats.org/package/2006/relationships"><Relationship Id="rId2" Type="http://schemas.openxmlformats.org/officeDocument/2006/relationships/image" Target="../media/image221.png"/><Relationship Id="rId1" Type="http://schemas.openxmlformats.org/officeDocument/2006/relationships/slideLayout" Target="../slideLayouts/slideLayout2.xml"/></Relationships>
</file>

<file path=ppt/slides/_rels/slide193.xml.rels><?xml version="1.0" encoding="UTF-8" standalone="yes"?>
<Relationships xmlns="http://schemas.openxmlformats.org/package/2006/relationships"><Relationship Id="rId2" Type="http://schemas.openxmlformats.org/officeDocument/2006/relationships/image" Target="../media/image222.png"/><Relationship Id="rId1" Type="http://schemas.openxmlformats.org/officeDocument/2006/relationships/slideLayout" Target="../slideLayouts/slideLayout2.xml"/></Relationships>
</file>

<file path=ppt/slides/_rels/slide194.xml.rels><?xml version="1.0" encoding="UTF-8" standalone="yes"?>
<Relationships xmlns="http://schemas.openxmlformats.org/package/2006/relationships"><Relationship Id="rId2" Type="http://schemas.openxmlformats.org/officeDocument/2006/relationships/image" Target="../media/image223.png"/><Relationship Id="rId1" Type="http://schemas.openxmlformats.org/officeDocument/2006/relationships/slideLayout" Target="../slideLayouts/slideLayout2.xml"/></Relationships>
</file>

<file path=ppt/slides/_rels/slide195.xml.rels><?xml version="1.0" encoding="UTF-8" standalone="yes"?>
<Relationships xmlns="http://schemas.openxmlformats.org/package/2006/relationships"><Relationship Id="rId2" Type="http://schemas.openxmlformats.org/officeDocument/2006/relationships/image" Target="../media/image224.png"/><Relationship Id="rId1" Type="http://schemas.openxmlformats.org/officeDocument/2006/relationships/slideLayout" Target="../slideLayouts/slideLayout2.xml"/></Relationships>
</file>

<file path=ppt/slides/_rels/slide196.xml.rels><?xml version="1.0" encoding="UTF-8" standalone="yes"?>
<Relationships xmlns="http://schemas.openxmlformats.org/package/2006/relationships"><Relationship Id="rId2" Type="http://schemas.openxmlformats.org/officeDocument/2006/relationships/image" Target="../media/image225.png"/><Relationship Id="rId1" Type="http://schemas.openxmlformats.org/officeDocument/2006/relationships/slideLayout" Target="../slideLayouts/slideLayout2.xml"/></Relationships>
</file>

<file path=ppt/slides/_rels/slide197.xml.rels><?xml version="1.0" encoding="UTF-8" standalone="yes"?>
<Relationships xmlns="http://schemas.openxmlformats.org/package/2006/relationships"><Relationship Id="rId2" Type="http://schemas.openxmlformats.org/officeDocument/2006/relationships/image" Target="../media/image226.png"/><Relationship Id="rId1" Type="http://schemas.openxmlformats.org/officeDocument/2006/relationships/slideLayout" Target="../slideLayouts/slideLayout2.xml"/></Relationships>
</file>

<file path=ppt/slides/_rels/slide19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9.xml.rels><?xml version="1.0" encoding="UTF-8" standalone="yes"?>
<Relationships xmlns="http://schemas.openxmlformats.org/package/2006/relationships"><Relationship Id="rId3" Type="http://schemas.openxmlformats.org/officeDocument/2006/relationships/image" Target="../media/image228.png"/><Relationship Id="rId2" Type="http://schemas.openxmlformats.org/officeDocument/2006/relationships/image" Target="../media/image227.png"/><Relationship Id="rId1" Type="http://schemas.openxmlformats.org/officeDocument/2006/relationships/slideLayout" Target="../slideLayouts/slideLayout2.xml"/></Relationships>
</file>

<file path=ppt/slides/_rels/slide20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7.xml.rels><?xml version="1.0" encoding="UTF-8" standalone="yes"?>
<Relationships xmlns="http://schemas.openxmlformats.org/package/2006/relationships"><Relationship Id="rId2" Type="http://schemas.openxmlformats.org/officeDocument/2006/relationships/image" Target="../media/image229.png"/><Relationship Id="rId1" Type="http://schemas.openxmlformats.org/officeDocument/2006/relationships/slideLayout" Target="../slideLayouts/slideLayout2.xml"/></Relationships>
</file>

<file path=ppt/slides/_rels/slide208.xml.rels><?xml version="1.0" encoding="UTF-8" standalone="yes"?>
<Relationships xmlns="http://schemas.openxmlformats.org/package/2006/relationships"><Relationship Id="rId3" Type="http://schemas.openxmlformats.org/officeDocument/2006/relationships/image" Target="../media/image231.png"/><Relationship Id="rId2" Type="http://schemas.openxmlformats.org/officeDocument/2006/relationships/image" Target="../media/image230.png"/><Relationship Id="rId1" Type="http://schemas.openxmlformats.org/officeDocument/2006/relationships/slideLayout" Target="../slideLayouts/slideLayout2.xml"/><Relationship Id="rId4" Type="http://schemas.openxmlformats.org/officeDocument/2006/relationships/image" Target="../media/image232.png"/></Relationships>
</file>

<file path=ppt/slides/_rels/slide209.xml.rels><?xml version="1.0" encoding="UTF-8" standalone="yes"?>
<Relationships xmlns="http://schemas.openxmlformats.org/package/2006/relationships"><Relationship Id="rId2" Type="http://schemas.openxmlformats.org/officeDocument/2006/relationships/image" Target="../media/image233.png"/><Relationship Id="rId1" Type="http://schemas.openxmlformats.org/officeDocument/2006/relationships/slideLayout" Target="../slideLayouts/slideLayout2.xml"/></Relationships>
</file>

<file path=ppt/slides/_rels/slide210.xml.rels><?xml version="1.0" encoding="UTF-8" standalone="yes"?>
<Relationships xmlns="http://schemas.openxmlformats.org/package/2006/relationships"><Relationship Id="rId2" Type="http://schemas.openxmlformats.org/officeDocument/2006/relationships/image" Target="../media/image233.png"/><Relationship Id="rId1" Type="http://schemas.openxmlformats.org/officeDocument/2006/relationships/slideLayout" Target="../slideLayouts/slideLayout2.xml"/></Relationships>
</file>

<file path=ppt/slides/_rels/slide2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3.xml.rels><?xml version="1.0" encoding="UTF-8" standalone="yes"?>
<Relationships xmlns="http://schemas.openxmlformats.org/package/2006/relationships"><Relationship Id="rId2" Type="http://schemas.openxmlformats.org/officeDocument/2006/relationships/image" Target="../media/image234.png"/><Relationship Id="rId1" Type="http://schemas.openxmlformats.org/officeDocument/2006/relationships/slideLayout" Target="../slideLayouts/slideLayout2.xml"/></Relationships>
</file>

<file path=ppt/slides/_rels/slide214.xml.rels><?xml version="1.0" encoding="UTF-8" standalone="yes"?>
<Relationships xmlns="http://schemas.openxmlformats.org/package/2006/relationships"><Relationship Id="rId3" Type="http://schemas.openxmlformats.org/officeDocument/2006/relationships/image" Target="../media/image236.png"/><Relationship Id="rId2" Type="http://schemas.openxmlformats.org/officeDocument/2006/relationships/image" Target="../media/image235.png"/><Relationship Id="rId1" Type="http://schemas.openxmlformats.org/officeDocument/2006/relationships/slideLayout" Target="../slideLayouts/slideLayout2.xml"/></Relationships>
</file>

<file path=ppt/slides/_rels/slide2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6.xml.rels><?xml version="1.0" encoding="UTF-8" standalone="yes"?>
<Relationships xmlns="http://schemas.openxmlformats.org/package/2006/relationships"><Relationship Id="rId3" Type="http://schemas.openxmlformats.org/officeDocument/2006/relationships/image" Target="../media/image238.png"/><Relationship Id="rId2" Type="http://schemas.openxmlformats.org/officeDocument/2006/relationships/image" Target="../media/image237.png"/><Relationship Id="rId1" Type="http://schemas.openxmlformats.org/officeDocument/2006/relationships/slideLayout" Target="../slideLayouts/slideLayout2.xml"/></Relationships>
</file>

<file path=ppt/slides/_rels/slide2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8.xml.rels><?xml version="1.0" encoding="UTF-8" standalone="yes"?>
<Relationships xmlns="http://schemas.openxmlformats.org/package/2006/relationships"><Relationship Id="rId2" Type="http://schemas.openxmlformats.org/officeDocument/2006/relationships/image" Target="../media/image239.png"/><Relationship Id="rId1" Type="http://schemas.openxmlformats.org/officeDocument/2006/relationships/slideLayout" Target="../slideLayouts/slideLayout2.xml"/></Relationships>
</file>

<file path=ppt/slides/_rels/slide2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0.xml.rels><?xml version="1.0" encoding="UTF-8" standalone="yes"?>
<Relationships xmlns="http://schemas.openxmlformats.org/package/2006/relationships"><Relationship Id="rId3" Type="http://schemas.openxmlformats.org/officeDocument/2006/relationships/image" Target="../media/image241.png"/><Relationship Id="rId2" Type="http://schemas.openxmlformats.org/officeDocument/2006/relationships/image" Target="../media/image240.png"/><Relationship Id="rId1" Type="http://schemas.openxmlformats.org/officeDocument/2006/relationships/slideLayout" Target="../slideLayouts/slideLayout2.xml"/></Relationships>
</file>

<file path=ppt/slides/_rels/slide2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3.xml.rels><?xml version="1.0" encoding="UTF-8" standalone="yes"?>
<Relationships xmlns="http://schemas.openxmlformats.org/package/2006/relationships"><Relationship Id="rId3" Type="http://schemas.openxmlformats.org/officeDocument/2006/relationships/image" Target="../media/image243.png"/><Relationship Id="rId2" Type="http://schemas.openxmlformats.org/officeDocument/2006/relationships/image" Target="../media/image242.png"/><Relationship Id="rId1" Type="http://schemas.openxmlformats.org/officeDocument/2006/relationships/slideLayout" Target="../slideLayouts/slideLayout2.xml"/></Relationships>
</file>

<file path=ppt/slides/_rels/slide224.xml.rels><?xml version="1.0" encoding="UTF-8" standalone="yes"?>
<Relationships xmlns="http://schemas.openxmlformats.org/package/2006/relationships"><Relationship Id="rId2" Type="http://schemas.openxmlformats.org/officeDocument/2006/relationships/image" Target="../media/image244.png"/><Relationship Id="rId1" Type="http://schemas.openxmlformats.org/officeDocument/2006/relationships/slideLayout" Target="../slideLayouts/slideLayout2.xml"/></Relationships>
</file>

<file path=ppt/slides/_rels/slide2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6.xml.rels><?xml version="1.0" encoding="UTF-8" standalone="yes"?>
<Relationships xmlns="http://schemas.openxmlformats.org/package/2006/relationships"><Relationship Id="rId2" Type="http://schemas.openxmlformats.org/officeDocument/2006/relationships/image" Target="../media/image245.png"/><Relationship Id="rId1" Type="http://schemas.openxmlformats.org/officeDocument/2006/relationships/slideLayout" Target="../slideLayouts/slideLayout2.xml"/></Relationships>
</file>

<file path=ppt/slides/_rels/slide2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9.xml.rels><?xml version="1.0" encoding="UTF-8" standalone="yes"?>
<Relationships xmlns="http://schemas.openxmlformats.org/package/2006/relationships"><Relationship Id="rId2" Type="http://schemas.openxmlformats.org/officeDocument/2006/relationships/image" Target="../media/image246.png"/><Relationship Id="rId1" Type="http://schemas.openxmlformats.org/officeDocument/2006/relationships/slideLayout" Target="../slideLayouts/slideLayout2.xml"/></Relationships>
</file>

<file path=ppt/slides/_rels/slide2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1.xml.rels><?xml version="1.0" encoding="UTF-8" standalone="yes"?>
<Relationships xmlns="http://schemas.openxmlformats.org/package/2006/relationships"><Relationship Id="rId2" Type="http://schemas.openxmlformats.org/officeDocument/2006/relationships/image" Target="../media/image247.png"/><Relationship Id="rId1" Type="http://schemas.openxmlformats.org/officeDocument/2006/relationships/slideLayout" Target="../slideLayouts/slideLayout2.xml"/></Relationships>
</file>

<file path=ppt/slides/_rels/slide2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4.xml.rels><?xml version="1.0" encoding="UTF-8" standalone="yes"?>
<Relationships xmlns="http://schemas.openxmlformats.org/package/2006/relationships"><Relationship Id="rId3" Type="http://schemas.openxmlformats.org/officeDocument/2006/relationships/image" Target="../media/image249.png"/><Relationship Id="rId2" Type="http://schemas.openxmlformats.org/officeDocument/2006/relationships/image" Target="../media/image248.png"/><Relationship Id="rId1" Type="http://schemas.openxmlformats.org/officeDocument/2006/relationships/slideLayout" Target="../slideLayouts/slideLayout2.xml"/><Relationship Id="rId4" Type="http://schemas.openxmlformats.org/officeDocument/2006/relationships/image" Target="../media/image250.png"/></Relationships>
</file>

<file path=ppt/slides/_rels/slide235.xml.rels><?xml version="1.0" encoding="UTF-8" standalone="yes"?>
<Relationships xmlns="http://schemas.openxmlformats.org/package/2006/relationships"><Relationship Id="rId3" Type="http://schemas.openxmlformats.org/officeDocument/2006/relationships/image" Target="../media/image252.png"/><Relationship Id="rId2" Type="http://schemas.openxmlformats.org/officeDocument/2006/relationships/image" Target="../media/image251.png"/><Relationship Id="rId1" Type="http://schemas.openxmlformats.org/officeDocument/2006/relationships/slideLayout" Target="../slideLayouts/slideLayout2.xml"/><Relationship Id="rId4" Type="http://schemas.openxmlformats.org/officeDocument/2006/relationships/image" Target="../media/image253.png"/></Relationships>
</file>

<file path=ppt/slides/_rels/slide2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8.xml.rels><?xml version="1.0" encoding="UTF-8" standalone="yes"?>
<Relationships xmlns="http://schemas.openxmlformats.org/package/2006/relationships"><Relationship Id="rId3" Type="http://schemas.openxmlformats.org/officeDocument/2006/relationships/image" Target="../media/image255.png"/><Relationship Id="rId2" Type="http://schemas.openxmlformats.org/officeDocument/2006/relationships/image" Target="../media/image254.png"/><Relationship Id="rId1" Type="http://schemas.openxmlformats.org/officeDocument/2006/relationships/slideLayout" Target="../slideLayouts/slideLayout2.xml"/></Relationships>
</file>

<file path=ppt/slides/_rels/slide239.xml.rels><?xml version="1.0" encoding="UTF-8" standalone="yes"?>
<Relationships xmlns="http://schemas.openxmlformats.org/package/2006/relationships"><Relationship Id="rId3" Type="http://schemas.openxmlformats.org/officeDocument/2006/relationships/image" Target="../media/image257.png"/><Relationship Id="rId2" Type="http://schemas.openxmlformats.org/officeDocument/2006/relationships/image" Target="../media/image256.png"/><Relationship Id="rId1" Type="http://schemas.openxmlformats.org/officeDocument/2006/relationships/slideLayout" Target="../slideLayouts/slideLayout2.xml"/></Relationships>
</file>

<file path=ppt/slides/_rels/slide2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2.xml.rels><?xml version="1.0" encoding="UTF-8" standalone="yes"?>
<Relationships xmlns="http://schemas.openxmlformats.org/package/2006/relationships"><Relationship Id="rId3" Type="http://schemas.openxmlformats.org/officeDocument/2006/relationships/image" Target="../media/image259.png"/><Relationship Id="rId2" Type="http://schemas.openxmlformats.org/officeDocument/2006/relationships/image" Target="../media/image258.png"/><Relationship Id="rId1" Type="http://schemas.openxmlformats.org/officeDocument/2006/relationships/slideLayout" Target="../slideLayouts/slideLayout2.xml"/></Relationships>
</file>

<file path=ppt/slides/_rels/slide243.xml.rels><?xml version="1.0" encoding="UTF-8" standalone="yes"?>
<Relationships xmlns="http://schemas.openxmlformats.org/package/2006/relationships"><Relationship Id="rId3" Type="http://schemas.openxmlformats.org/officeDocument/2006/relationships/image" Target="../media/image261.png"/><Relationship Id="rId2" Type="http://schemas.openxmlformats.org/officeDocument/2006/relationships/image" Target="../media/image260.png"/><Relationship Id="rId1" Type="http://schemas.openxmlformats.org/officeDocument/2006/relationships/slideLayout" Target="../slideLayouts/slideLayout2.xml"/></Relationships>
</file>

<file path=ppt/slides/_rels/slide244.xml.rels><?xml version="1.0" encoding="UTF-8" standalone="yes"?>
<Relationships xmlns="http://schemas.openxmlformats.org/package/2006/relationships"><Relationship Id="rId2" Type="http://schemas.openxmlformats.org/officeDocument/2006/relationships/image" Target="../media/image262.png"/><Relationship Id="rId1" Type="http://schemas.openxmlformats.org/officeDocument/2006/relationships/slideLayout" Target="../slideLayouts/slideLayout2.xml"/></Relationships>
</file>

<file path=ppt/slides/_rels/slide2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9.xml.rels><?xml version="1.0" encoding="UTF-8" standalone="yes"?>
<Relationships xmlns="http://schemas.openxmlformats.org/package/2006/relationships"><Relationship Id="rId2" Type="http://schemas.openxmlformats.org/officeDocument/2006/relationships/image" Target="../media/image263.png"/><Relationship Id="rId1" Type="http://schemas.openxmlformats.org/officeDocument/2006/relationships/slideLayout" Target="../slideLayouts/slideLayout2.xml"/></Relationships>
</file>

<file path=ppt/slides/_rels/slide2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3.xml.rels><?xml version="1.0" encoding="UTF-8" standalone="yes"?>
<Relationships xmlns="http://schemas.openxmlformats.org/package/2006/relationships"><Relationship Id="rId3" Type="http://schemas.openxmlformats.org/officeDocument/2006/relationships/image" Target="../media/image265.png"/><Relationship Id="rId2" Type="http://schemas.openxmlformats.org/officeDocument/2006/relationships/image" Target="../media/image264.png"/><Relationship Id="rId1" Type="http://schemas.openxmlformats.org/officeDocument/2006/relationships/slideLayout" Target="../slideLayouts/slideLayout2.xml"/><Relationship Id="rId4" Type="http://schemas.openxmlformats.org/officeDocument/2006/relationships/image" Target="../media/image266.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ángulo 2"/>
          <p:cNvSpPr/>
          <p:nvPr/>
        </p:nvSpPr>
        <p:spPr>
          <a:xfrm>
            <a:off x="819397" y="2270695"/>
            <a:ext cx="10759044" cy="2554545"/>
          </a:xfrm>
          <a:prstGeom prst="rect">
            <a:avLst/>
          </a:prstGeom>
        </p:spPr>
        <p:txBody>
          <a:bodyPr wrap="square">
            <a:spAutoFit/>
          </a:bodyPr>
          <a:lstStyle/>
          <a:p>
            <a:pPr algn="ctr"/>
            <a:r>
              <a:rPr lang="es-ES" sz="4000" b="1" dirty="0" smtClean="0"/>
              <a:t>Ahora se vera las características de la generación de energía eléctrica, su posterior transmisión y distribución. También se analizara los componentes que intervienen en cada etapa.</a:t>
            </a:r>
            <a:endParaRPr lang="es-ES" sz="4000" b="1" dirty="0"/>
          </a:p>
        </p:txBody>
      </p:sp>
    </p:spTree>
    <p:extLst>
      <p:ext uri="{BB962C8B-B14F-4D97-AF65-F5344CB8AC3E}">
        <p14:creationId xmlns:p14="http://schemas.microsoft.com/office/powerpoint/2010/main" val="238411379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356259" y="197346"/>
            <a:ext cx="11471563" cy="7294305"/>
          </a:xfrm>
          <a:prstGeom prst="rect">
            <a:avLst/>
          </a:prstGeom>
        </p:spPr>
        <p:txBody>
          <a:bodyPr wrap="square">
            <a:spAutoFit/>
          </a:bodyPr>
          <a:lstStyle/>
          <a:p>
            <a:pPr algn="just"/>
            <a:r>
              <a:rPr lang="es-ES" dirty="0" smtClean="0"/>
              <a:t>Anteriormente conocimos los fundamentos de la medición en electricidad y describimos los instrumentos utilizados para realizar </a:t>
            </a:r>
            <a:r>
              <a:rPr lang="es-ES" dirty="0"/>
              <a:t>estas tareas. Analizamos </a:t>
            </a:r>
            <a:r>
              <a:rPr lang="es-ES" dirty="0" smtClean="0"/>
              <a:t>las características del voltímetro</a:t>
            </a:r>
            <a:r>
              <a:rPr lang="es-ES" dirty="0"/>
              <a:t>, </a:t>
            </a:r>
            <a:r>
              <a:rPr lang="es-ES" dirty="0" smtClean="0"/>
              <a:t>el multímetro y el vatímetro</a:t>
            </a:r>
            <a:r>
              <a:rPr lang="es-ES" dirty="0"/>
              <a:t>, revisamos </a:t>
            </a:r>
            <a:r>
              <a:rPr lang="es-ES" dirty="0" smtClean="0"/>
              <a:t>el funcionamiento </a:t>
            </a:r>
            <a:r>
              <a:rPr lang="es-ES" dirty="0"/>
              <a:t>del </a:t>
            </a:r>
            <a:r>
              <a:rPr lang="es-ES" dirty="0" err="1" smtClean="0"/>
              <a:t>megóhmetro</a:t>
            </a:r>
            <a:r>
              <a:rPr lang="es-ES" dirty="0"/>
              <a:t>, </a:t>
            </a:r>
            <a:r>
              <a:rPr lang="es-ES" dirty="0" smtClean="0"/>
              <a:t>de los medidores de energía y del </a:t>
            </a:r>
            <a:r>
              <a:rPr lang="es-ES" dirty="0" err="1"/>
              <a:t>telurímetro</a:t>
            </a:r>
            <a:r>
              <a:rPr lang="es-ES" dirty="0" smtClean="0"/>
              <a:t>. Para </a:t>
            </a:r>
            <a:r>
              <a:rPr lang="es-ES" dirty="0"/>
              <a:t>finalizar</a:t>
            </a:r>
            <a:r>
              <a:rPr lang="es-ES" dirty="0" smtClean="0"/>
              <a:t>, describimos detalles </a:t>
            </a:r>
            <a:r>
              <a:rPr lang="es-ES" dirty="0"/>
              <a:t>relevantes sobre </a:t>
            </a:r>
            <a:r>
              <a:rPr lang="es-ES" dirty="0" smtClean="0"/>
              <a:t>los sistemas </a:t>
            </a:r>
            <a:r>
              <a:rPr lang="es-ES" dirty="0"/>
              <a:t>de </a:t>
            </a:r>
            <a:r>
              <a:rPr lang="es-ES" dirty="0" smtClean="0"/>
              <a:t>medición</a:t>
            </a:r>
            <a:r>
              <a:rPr lang="es-ES" dirty="0"/>
              <a:t>, </a:t>
            </a:r>
            <a:r>
              <a:rPr lang="es-ES" dirty="0" smtClean="0"/>
              <a:t>y las unidades de medición </a:t>
            </a:r>
            <a:r>
              <a:rPr lang="es-ES" dirty="0"/>
              <a:t>más </a:t>
            </a:r>
            <a:r>
              <a:rPr lang="es-ES" dirty="0" smtClean="0"/>
              <a:t>importantes en electricidad</a:t>
            </a:r>
            <a:r>
              <a:rPr lang="es-ES" dirty="0"/>
              <a:t>.</a:t>
            </a:r>
          </a:p>
          <a:p>
            <a:pPr algn="just"/>
            <a:r>
              <a:rPr lang="es-ES" dirty="0" smtClean="0"/>
              <a:t>En esta clase revisaremos los tipos de generación</a:t>
            </a:r>
            <a:r>
              <a:rPr lang="es-ES" dirty="0"/>
              <a:t>, analizaremos </a:t>
            </a:r>
            <a:r>
              <a:rPr lang="es-ES" dirty="0" smtClean="0"/>
              <a:t>sus valores característicos</a:t>
            </a:r>
            <a:r>
              <a:rPr lang="es-ES" dirty="0"/>
              <a:t>, </a:t>
            </a:r>
            <a:r>
              <a:rPr lang="es-ES" dirty="0" smtClean="0"/>
              <a:t>y conoceremos las centrales </a:t>
            </a:r>
            <a:r>
              <a:rPr lang="es-ES" dirty="0"/>
              <a:t>de </a:t>
            </a:r>
            <a:r>
              <a:rPr lang="es-ES" dirty="0" smtClean="0"/>
              <a:t>generación y sus componentes</a:t>
            </a:r>
            <a:r>
              <a:rPr lang="es-ES" dirty="0"/>
              <a:t>. </a:t>
            </a:r>
            <a:r>
              <a:rPr lang="es-ES" dirty="0" smtClean="0"/>
              <a:t>Explicaremos la necesidad de contar con líneas </a:t>
            </a:r>
            <a:r>
              <a:rPr lang="es-ES" dirty="0"/>
              <a:t>de </a:t>
            </a:r>
            <a:r>
              <a:rPr lang="es-ES" dirty="0" smtClean="0"/>
              <a:t>transmisión de alta tensión y conoceremos los tipos de estaciones </a:t>
            </a:r>
            <a:r>
              <a:rPr lang="es-ES" dirty="0"/>
              <a:t>transformadoras</a:t>
            </a:r>
            <a:r>
              <a:rPr lang="es-ES" dirty="0" smtClean="0"/>
              <a:t>, las torres de alta tensión y los aisladores</a:t>
            </a:r>
            <a:r>
              <a:rPr lang="es-ES" dirty="0"/>
              <a:t>.</a:t>
            </a:r>
          </a:p>
          <a:p>
            <a:pPr algn="just"/>
            <a:r>
              <a:rPr lang="es-ES" dirty="0"/>
              <a:t>También veremos las características de la </a:t>
            </a:r>
            <a:r>
              <a:rPr lang="es-ES" dirty="0" smtClean="0"/>
              <a:t>distribución </a:t>
            </a:r>
            <a:r>
              <a:rPr lang="es-ES" dirty="0"/>
              <a:t>de la energía eléctrica y </a:t>
            </a:r>
            <a:r>
              <a:rPr lang="es-ES" dirty="0" smtClean="0"/>
              <a:t>describiremos </a:t>
            </a:r>
            <a:r>
              <a:rPr lang="es-ES" dirty="0"/>
              <a:t>los componentes que </a:t>
            </a:r>
            <a:r>
              <a:rPr lang="es-ES" dirty="0" smtClean="0"/>
              <a:t>intervienen </a:t>
            </a:r>
            <a:r>
              <a:rPr lang="es-ES" dirty="0"/>
              <a:t>en este proceso</a:t>
            </a:r>
            <a:r>
              <a:rPr lang="es-ES" dirty="0" smtClean="0"/>
              <a:t>.</a:t>
            </a:r>
          </a:p>
          <a:p>
            <a:pPr algn="just"/>
            <a:endParaRPr lang="es-ES" dirty="0"/>
          </a:p>
          <a:p>
            <a:pPr algn="just"/>
            <a:r>
              <a:rPr lang="es-ES" b="1" dirty="0" smtClean="0">
                <a:solidFill>
                  <a:srgbClr val="0070C0"/>
                </a:solidFill>
                <a:latin typeface="Arial Rounded MT Bold" panose="020F0704030504030204" pitchFamily="34" charset="0"/>
              </a:rPr>
              <a:t>Resumen</a:t>
            </a:r>
          </a:p>
          <a:p>
            <a:pPr algn="just"/>
            <a:r>
              <a:rPr lang="es-ES" b="1" dirty="0" smtClean="0"/>
              <a:t>Generación </a:t>
            </a:r>
            <a:r>
              <a:rPr lang="es-ES" b="1" dirty="0"/>
              <a:t>de energía eléctrica </a:t>
            </a:r>
          </a:p>
          <a:p>
            <a:pPr algn="just"/>
            <a:r>
              <a:rPr lang="es-ES" dirty="0"/>
              <a:t>Descripción </a:t>
            </a:r>
            <a:r>
              <a:rPr lang="es-ES" dirty="0" smtClean="0"/>
              <a:t>de los tipos de generación y tipos de centrales existentes.</a:t>
            </a:r>
          </a:p>
          <a:p>
            <a:pPr algn="just"/>
            <a:r>
              <a:rPr lang="es-ES" b="1" dirty="0" smtClean="0"/>
              <a:t>Transmisión </a:t>
            </a:r>
            <a:r>
              <a:rPr lang="es-ES" b="1" dirty="0"/>
              <a:t>de </a:t>
            </a:r>
            <a:r>
              <a:rPr lang="es-ES" b="1" dirty="0" smtClean="0"/>
              <a:t>la energía eléctrica</a:t>
            </a:r>
            <a:endParaRPr lang="es-ES" b="1" dirty="0"/>
          </a:p>
          <a:p>
            <a:pPr algn="just"/>
            <a:r>
              <a:rPr lang="es-ES" dirty="0"/>
              <a:t>Características </a:t>
            </a:r>
            <a:r>
              <a:rPr lang="es-ES" dirty="0" smtClean="0"/>
              <a:t>de las líneas de transmisión y de sus principales componentes</a:t>
            </a:r>
            <a:r>
              <a:rPr lang="es-ES" dirty="0"/>
              <a:t>.</a:t>
            </a:r>
          </a:p>
          <a:p>
            <a:pPr algn="just"/>
            <a:r>
              <a:rPr lang="es-ES" b="1" dirty="0"/>
              <a:t>Distribución </a:t>
            </a:r>
            <a:r>
              <a:rPr lang="es-ES" b="1" dirty="0" smtClean="0"/>
              <a:t>de la energía eléctrica</a:t>
            </a:r>
            <a:endParaRPr lang="es-ES" b="1" dirty="0"/>
          </a:p>
          <a:p>
            <a:pPr algn="just"/>
            <a:r>
              <a:rPr lang="es-ES" dirty="0"/>
              <a:t>Detalles </a:t>
            </a:r>
            <a:r>
              <a:rPr lang="es-ES" dirty="0" smtClean="0"/>
              <a:t>y funcionamiento de una red mallada de distribución eléctrica,</a:t>
            </a:r>
          </a:p>
          <a:p>
            <a:pPr algn="just"/>
            <a:endParaRPr lang="es-ES" dirty="0"/>
          </a:p>
          <a:p>
            <a:pPr algn="just"/>
            <a:r>
              <a:rPr lang="es-ES" b="1" dirty="0" smtClean="0">
                <a:solidFill>
                  <a:srgbClr val="0070C0"/>
                </a:solidFill>
                <a:latin typeface="Arial Rounded MT Bold" panose="020F0704030504030204" pitchFamily="34" charset="0"/>
              </a:rPr>
              <a:t>GENERACIÓN DE </a:t>
            </a:r>
            <a:r>
              <a:rPr lang="es-ES" b="1" dirty="0">
                <a:solidFill>
                  <a:srgbClr val="0070C0"/>
                </a:solidFill>
                <a:latin typeface="Arial Rounded MT Bold" panose="020F0704030504030204" pitchFamily="34" charset="0"/>
              </a:rPr>
              <a:t>LA </a:t>
            </a:r>
            <a:r>
              <a:rPr lang="es-ES" b="1" dirty="0" smtClean="0">
                <a:solidFill>
                  <a:srgbClr val="0070C0"/>
                </a:solidFill>
                <a:latin typeface="Arial Rounded MT Bold" panose="020F0704030504030204" pitchFamily="34" charset="0"/>
              </a:rPr>
              <a:t>ENERGÍA ELECTRICA</a:t>
            </a:r>
            <a:endParaRPr lang="es-ES" b="1" dirty="0">
              <a:solidFill>
                <a:srgbClr val="0070C0"/>
              </a:solidFill>
              <a:latin typeface="Arial Rounded MT Bold" panose="020F0704030504030204" pitchFamily="34" charset="0"/>
            </a:endParaRPr>
          </a:p>
          <a:p>
            <a:pPr algn="just"/>
            <a:r>
              <a:rPr lang="es-ES" dirty="0" smtClean="0"/>
              <a:t>La generación de la energía </a:t>
            </a:r>
            <a:r>
              <a:rPr lang="es-ES" dirty="0"/>
              <a:t>eléctrica </a:t>
            </a:r>
            <a:r>
              <a:rPr lang="es-ES" dirty="0" smtClean="0"/>
              <a:t>es indispensable para la vida moderna</a:t>
            </a:r>
            <a:r>
              <a:rPr lang="es-ES" dirty="0"/>
              <a:t>. </a:t>
            </a:r>
            <a:r>
              <a:rPr lang="es-ES" dirty="0" smtClean="0"/>
              <a:t>Es una tarea que se viene </a:t>
            </a:r>
            <a:r>
              <a:rPr lang="es-ES" dirty="0"/>
              <a:t>desarrollando desde hace más de </a:t>
            </a:r>
            <a:r>
              <a:rPr lang="es-ES" dirty="0" smtClean="0"/>
              <a:t>150 </a:t>
            </a:r>
            <a:r>
              <a:rPr lang="es-ES" dirty="0"/>
              <a:t>años, </a:t>
            </a:r>
            <a:r>
              <a:rPr lang="es-ES" dirty="0" smtClean="0"/>
              <a:t>y aquí la conoceremos.</a:t>
            </a:r>
          </a:p>
          <a:p>
            <a:pPr algn="just"/>
            <a:r>
              <a:rPr lang="es-ES" dirty="0" smtClean="0"/>
              <a:t>L a generación </a:t>
            </a:r>
            <a:r>
              <a:rPr lang="es-ES" dirty="0"/>
              <a:t>de </a:t>
            </a:r>
            <a:r>
              <a:rPr lang="es-ES" dirty="0" smtClean="0"/>
              <a:t>la energía </a:t>
            </a:r>
            <a:r>
              <a:rPr lang="es-ES" dirty="0"/>
              <a:t>eléctrica </a:t>
            </a:r>
            <a:r>
              <a:rPr lang="es-ES" dirty="0" smtClean="0"/>
              <a:t>se basa </a:t>
            </a:r>
            <a:r>
              <a:rPr lang="es-ES" dirty="0"/>
              <a:t>en </a:t>
            </a:r>
            <a:r>
              <a:rPr lang="es-ES" dirty="0" smtClean="0"/>
              <a:t>transformaciones de distintos </a:t>
            </a:r>
            <a:r>
              <a:rPr lang="es-ES" dirty="0"/>
              <a:t>tipos </a:t>
            </a:r>
            <a:r>
              <a:rPr lang="es-ES" dirty="0" smtClean="0"/>
              <a:t>de energía en el producto </a:t>
            </a:r>
            <a:r>
              <a:rPr lang="es-ES" dirty="0"/>
              <a:t>final: la energía eléctrica. Por ejemplo, en las centrales </a:t>
            </a:r>
            <a:r>
              <a:rPr lang="es-ES" dirty="0" smtClean="0"/>
              <a:t>térmicas</a:t>
            </a:r>
            <a:r>
              <a:rPr lang="es-ES" dirty="0"/>
              <a:t>, donde se quema gas, carbón o gasoil, la </a:t>
            </a:r>
            <a:r>
              <a:rPr lang="es-ES" dirty="0" smtClean="0"/>
              <a:t>combustión </a:t>
            </a:r>
            <a:r>
              <a:rPr lang="es-ES" dirty="0"/>
              <a:t>de estos combustibles es energía química que se utiliza </a:t>
            </a:r>
            <a:r>
              <a:rPr lang="es-ES" dirty="0" smtClean="0"/>
              <a:t>para </a:t>
            </a:r>
            <a:r>
              <a:rPr lang="es-ES" dirty="0"/>
              <a:t>calentar aire o vapor que luego atraviesa una turbina. </a:t>
            </a:r>
            <a:endParaRPr lang="es-ES" dirty="0" smtClean="0"/>
          </a:p>
          <a:p>
            <a:pPr algn="just"/>
            <a:endParaRPr lang="es-ES" dirty="0" smtClean="0"/>
          </a:p>
          <a:p>
            <a:endParaRPr lang="es-ES" dirty="0"/>
          </a:p>
        </p:txBody>
      </p:sp>
    </p:spTree>
    <p:extLst>
      <p:ext uri="{BB962C8B-B14F-4D97-AF65-F5344CB8AC3E}">
        <p14:creationId xmlns:p14="http://schemas.microsoft.com/office/powerpoint/2010/main" val="53579338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356259" y="197346"/>
            <a:ext cx="8288977" cy="7294305"/>
          </a:xfrm>
          <a:prstGeom prst="rect">
            <a:avLst/>
          </a:prstGeom>
        </p:spPr>
        <p:txBody>
          <a:bodyPr wrap="square">
            <a:spAutoFit/>
          </a:bodyPr>
          <a:lstStyle/>
          <a:p>
            <a:pPr algn="just"/>
            <a:r>
              <a:rPr lang="es-ES" dirty="0" smtClean="0"/>
              <a:t>Esta </a:t>
            </a:r>
            <a:r>
              <a:rPr lang="es-ES" dirty="0"/>
              <a:t>rota y se transforma en energía mecánica que luego </a:t>
            </a:r>
            <a:r>
              <a:rPr lang="es-ES" dirty="0" smtClean="0"/>
              <a:t>acciona </a:t>
            </a:r>
            <a:r>
              <a:rPr lang="es-ES" dirty="0"/>
              <a:t>un generador eléctrico que, finalmente, produce </a:t>
            </a:r>
            <a:r>
              <a:rPr lang="es-ES" dirty="0" smtClean="0"/>
              <a:t>energía </a:t>
            </a:r>
            <a:r>
              <a:rPr lang="es-ES" dirty="0"/>
              <a:t>eléctrica.</a:t>
            </a:r>
          </a:p>
          <a:p>
            <a:pPr algn="just"/>
            <a:r>
              <a:rPr lang="es-ES" dirty="0"/>
              <a:t>Lo que se busca en casi todos los tipos de generación </a:t>
            </a:r>
            <a:r>
              <a:rPr lang="es-ES" dirty="0" smtClean="0"/>
              <a:t>es provocar </a:t>
            </a:r>
            <a:r>
              <a:rPr lang="es-ES" dirty="0"/>
              <a:t>la rotación de un generador eléctrico, a través de </a:t>
            </a:r>
            <a:r>
              <a:rPr lang="es-ES" dirty="0" smtClean="0"/>
              <a:t>una </a:t>
            </a:r>
            <a:r>
              <a:rPr lang="es-ES" dirty="0"/>
              <a:t>turbina o de otros medios, dependiendo de cuál sea </a:t>
            </a:r>
            <a:r>
              <a:rPr lang="es-ES" dirty="0" smtClean="0"/>
              <a:t>nuestra </a:t>
            </a:r>
            <a:r>
              <a:rPr lang="es-ES" dirty="0"/>
              <a:t>fuente de energía primaria.</a:t>
            </a:r>
          </a:p>
          <a:p>
            <a:pPr algn="just"/>
            <a:r>
              <a:rPr lang="es-ES" dirty="0"/>
              <a:t>Al mencionar energía primaria y frente al auge de las </a:t>
            </a:r>
            <a:r>
              <a:rPr lang="es-ES" dirty="0" smtClean="0"/>
              <a:t>energías </a:t>
            </a:r>
            <a:r>
              <a:rPr lang="es-ES" dirty="0"/>
              <a:t>renovables, debemos distinguir los </a:t>
            </a:r>
            <a:r>
              <a:rPr lang="es-ES" dirty="0" smtClean="0"/>
              <a:t>conceptos de </a:t>
            </a:r>
            <a:r>
              <a:rPr lang="es-ES" dirty="0"/>
              <a:t>generación renovable y no renovable. A primera </a:t>
            </a:r>
            <a:r>
              <a:rPr lang="es-ES" dirty="0" smtClean="0"/>
              <a:t>vista</a:t>
            </a:r>
            <a:r>
              <a:rPr lang="es-ES" dirty="0"/>
              <a:t>, discernimos que los generadores eólicos, los solares y </a:t>
            </a:r>
            <a:r>
              <a:rPr lang="es-ES" dirty="0" smtClean="0"/>
              <a:t>las </a:t>
            </a:r>
            <a:r>
              <a:rPr lang="es-ES" dirty="0"/>
              <a:t>represas hidroeléctricas son renovables gracias a su </a:t>
            </a:r>
            <a:r>
              <a:rPr lang="es-ES" dirty="0" smtClean="0"/>
              <a:t>fuente </a:t>
            </a:r>
            <a:r>
              <a:rPr lang="es-ES" dirty="0"/>
              <a:t>de energía. Una fuente de energía renovable es la </a:t>
            </a:r>
            <a:r>
              <a:rPr lang="es-ES" dirty="0" smtClean="0"/>
              <a:t>que </a:t>
            </a:r>
            <a:r>
              <a:rPr lang="es-ES" dirty="0"/>
              <a:t>se repone o renueva en una escala de tiempo corta, como son el sol, el viento, las mareas, las olas, la </a:t>
            </a:r>
            <a:r>
              <a:rPr lang="es-ES" dirty="0" smtClean="0"/>
              <a:t>geotérmica </a:t>
            </a:r>
            <a:r>
              <a:rPr lang="es-ES" dirty="0"/>
              <a:t>y la biomasa (cultivos, madera, etcétera). En cambio, </a:t>
            </a:r>
            <a:r>
              <a:rPr lang="es-ES" dirty="0" smtClean="0"/>
              <a:t>las </a:t>
            </a:r>
            <a:r>
              <a:rPr lang="es-ES" dirty="0"/>
              <a:t>fuentes de energía como el petróleo y el gas tardan </a:t>
            </a:r>
            <a:r>
              <a:rPr lang="es-ES" dirty="0" smtClean="0"/>
              <a:t>millones </a:t>
            </a:r>
            <a:r>
              <a:rPr lang="es-ES" dirty="0"/>
              <a:t>de años en formarse, y no es factible esperar a </a:t>
            </a:r>
            <a:r>
              <a:rPr lang="es-ES" dirty="0" smtClean="0"/>
              <a:t>que </a:t>
            </a:r>
            <a:r>
              <a:rPr lang="es-ES" dirty="0"/>
              <a:t>se repongan cuando se terminen.</a:t>
            </a:r>
          </a:p>
          <a:p>
            <a:pPr algn="just"/>
            <a:r>
              <a:rPr lang="es-ES" dirty="0"/>
              <a:t>Otro concepto importante para determinar que una </a:t>
            </a:r>
            <a:r>
              <a:rPr lang="es-ES" dirty="0" smtClean="0"/>
              <a:t>tecnología </a:t>
            </a:r>
            <a:r>
              <a:rPr lang="es-ES" dirty="0"/>
              <a:t>es limpia y renovable es su análisis de ciclo de vida. </a:t>
            </a:r>
          </a:p>
          <a:p>
            <a:pPr algn="just"/>
            <a:r>
              <a:rPr lang="es-ES" dirty="0"/>
              <a:t>Consiste en un análisis meticuloso de toda la cadena </a:t>
            </a:r>
            <a:r>
              <a:rPr lang="es-ES" dirty="0" smtClean="0"/>
              <a:t>de producción </a:t>
            </a:r>
            <a:r>
              <a:rPr lang="es-ES" dirty="0"/>
              <a:t>de un producto, desde cómo se consiguen las </a:t>
            </a:r>
            <a:r>
              <a:rPr lang="es-ES" dirty="0" smtClean="0"/>
              <a:t>materias </a:t>
            </a:r>
            <a:r>
              <a:rPr lang="es-ES" dirty="0"/>
              <a:t>primas el cobre o el aluminio, el ensamble</a:t>
            </a:r>
            <a:r>
              <a:rPr lang="es-ES" dirty="0" smtClean="0"/>
              <a:t>, la manufactura</a:t>
            </a:r>
            <a:r>
              <a:rPr lang="es-ES" dirty="0"/>
              <a:t>, </a:t>
            </a:r>
            <a:r>
              <a:rPr lang="es-ES" dirty="0" smtClean="0"/>
              <a:t>la instalación y la disposición final una vez que </a:t>
            </a:r>
            <a:r>
              <a:rPr lang="es-ES" dirty="0"/>
              <a:t>quede fuera de servicio. En cada etapa se examina el </a:t>
            </a:r>
            <a:r>
              <a:rPr lang="es-ES" dirty="0" smtClean="0"/>
              <a:t>impacto </a:t>
            </a:r>
            <a:r>
              <a:rPr lang="es-ES" dirty="0"/>
              <a:t>ambiental de los procesos, y se establece si los </a:t>
            </a:r>
            <a:r>
              <a:rPr lang="es-ES" dirty="0" smtClean="0"/>
              <a:t>ahorros </a:t>
            </a:r>
            <a:r>
              <a:rPr lang="es-ES" dirty="0"/>
              <a:t>de emisiones que genera compensan lo que </a:t>
            </a:r>
            <a:r>
              <a:rPr lang="es-ES" dirty="0" smtClean="0"/>
              <a:t>produjo </a:t>
            </a:r>
            <a:r>
              <a:rPr lang="es-ES" dirty="0"/>
              <a:t>su construcción e instalación. Por ejemplo, si </a:t>
            </a:r>
            <a:r>
              <a:rPr lang="es-ES" dirty="0" smtClean="0"/>
              <a:t>comparamos </a:t>
            </a:r>
            <a:r>
              <a:rPr lang="es-ES" dirty="0"/>
              <a:t>dos paneles solares de igual eficiencia, pero uno se </a:t>
            </a:r>
            <a:r>
              <a:rPr lang="es-ES" dirty="0" smtClean="0"/>
              <a:t>produjo </a:t>
            </a:r>
            <a:r>
              <a:rPr lang="es-ES" dirty="0"/>
              <a:t>en una planta que utiliza energía a base de carbón </a:t>
            </a:r>
            <a:r>
              <a:rPr lang="es-ES" dirty="0" smtClean="0"/>
              <a:t>y </a:t>
            </a:r>
            <a:r>
              <a:rPr lang="es-ES" dirty="0"/>
              <a:t>obtiene sus componentes de yacimientos que contaminan </a:t>
            </a:r>
            <a:r>
              <a:rPr lang="es-ES" dirty="0" smtClean="0"/>
              <a:t>más </a:t>
            </a:r>
            <a:r>
              <a:rPr lang="es-ES" dirty="0"/>
              <a:t>de lo que corresponde, tendrá un impacto </a:t>
            </a:r>
            <a:r>
              <a:rPr lang="es-ES" dirty="0" smtClean="0"/>
              <a:t>ambiental alto a pesar de que, al final, produce </a:t>
            </a:r>
            <a:r>
              <a:rPr lang="es-ES" dirty="0"/>
              <a:t>energía limpia.</a:t>
            </a:r>
          </a:p>
          <a:p>
            <a:pPr algn="just"/>
            <a:endParaRPr lang="es-ES" dirty="0" smtClean="0"/>
          </a:p>
          <a:p>
            <a:endParaRPr lang="es-ES" dirty="0"/>
          </a:p>
        </p:txBody>
      </p:sp>
      <p:pic>
        <p:nvPicPr>
          <p:cNvPr id="3" name="Imagen 2"/>
          <p:cNvPicPr>
            <a:picLocks noChangeAspect="1"/>
          </p:cNvPicPr>
          <p:nvPr/>
        </p:nvPicPr>
        <p:blipFill>
          <a:blip r:embed="rId2"/>
          <a:stretch>
            <a:fillRect/>
          </a:stretch>
        </p:blipFill>
        <p:spPr>
          <a:xfrm>
            <a:off x="8645236" y="2197430"/>
            <a:ext cx="3286805" cy="2255817"/>
          </a:xfrm>
          <a:prstGeom prst="rect">
            <a:avLst/>
          </a:prstGeom>
        </p:spPr>
      </p:pic>
      <p:sp>
        <p:nvSpPr>
          <p:cNvPr id="4" name="Rectángulo 3"/>
          <p:cNvSpPr/>
          <p:nvPr/>
        </p:nvSpPr>
        <p:spPr>
          <a:xfrm>
            <a:off x="8645235" y="4693123"/>
            <a:ext cx="3286805" cy="646331"/>
          </a:xfrm>
          <a:prstGeom prst="rect">
            <a:avLst/>
          </a:prstGeom>
        </p:spPr>
        <p:txBody>
          <a:bodyPr wrap="square">
            <a:spAutoFit/>
          </a:bodyPr>
          <a:lstStyle/>
          <a:p>
            <a:pPr algn="ctr"/>
            <a:r>
              <a:rPr lang="es-ES" b="1" dirty="0"/>
              <a:t>Turbina Siemens SGT5-8000H de 375 MW.</a:t>
            </a:r>
          </a:p>
        </p:txBody>
      </p:sp>
    </p:spTree>
    <p:extLst>
      <p:ext uri="{BB962C8B-B14F-4D97-AF65-F5344CB8AC3E}">
        <p14:creationId xmlns:p14="http://schemas.microsoft.com/office/powerpoint/2010/main" val="304501389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356259" y="197346"/>
            <a:ext cx="11471563" cy="7848302"/>
          </a:xfrm>
          <a:prstGeom prst="rect">
            <a:avLst/>
          </a:prstGeom>
        </p:spPr>
        <p:txBody>
          <a:bodyPr wrap="square">
            <a:spAutoFit/>
          </a:bodyPr>
          <a:lstStyle/>
          <a:p>
            <a:pPr algn="ctr"/>
            <a:r>
              <a:rPr lang="es-ES" b="1" dirty="0" smtClean="0">
                <a:solidFill>
                  <a:srgbClr val="FF0000"/>
                </a:solidFill>
                <a:latin typeface="Arial Rounded MT Bold" panose="020F0704030504030204" pitchFamily="34" charset="0"/>
              </a:rPr>
              <a:t>Para que una energía sea verde</a:t>
            </a:r>
            <a:r>
              <a:rPr lang="es-ES" b="1" dirty="0">
                <a:solidFill>
                  <a:srgbClr val="FF0000"/>
                </a:solidFill>
                <a:latin typeface="Arial Rounded MT Bold" panose="020F0704030504030204" pitchFamily="34" charset="0"/>
              </a:rPr>
              <a:t>, debe ahorrar más </a:t>
            </a:r>
            <a:r>
              <a:rPr lang="es-ES" b="1" dirty="0" smtClean="0">
                <a:solidFill>
                  <a:srgbClr val="FF0000"/>
                </a:solidFill>
                <a:latin typeface="Arial Rounded MT Bold" panose="020F0704030504030204" pitchFamily="34" charset="0"/>
              </a:rPr>
              <a:t>CO₂, del que produjo durante su vida Útil</a:t>
            </a:r>
            <a:endParaRPr lang="es-ES" b="1" dirty="0">
              <a:solidFill>
                <a:srgbClr val="FF0000"/>
              </a:solidFill>
              <a:latin typeface="Arial Rounded MT Bold" panose="020F0704030504030204" pitchFamily="34" charset="0"/>
            </a:endParaRPr>
          </a:p>
          <a:p>
            <a:pPr algn="just"/>
            <a:r>
              <a:rPr lang="es-ES" dirty="0"/>
              <a:t>La principal forma de generación utilizada hoy en día es </a:t>
            </a:r>
            <a:r>
              <a:rPr lang="es-ES" dirty="0" smtClean="0"/>
              <a:t>la térmica</a:t>
            </a:r>
            <a:r>
              <a:rPr lang="es-ES" dirty="0"/>
              <a:t>. La generación térmica, como su nombre lo </a:t>
            </a:r>
            <a:r>
              <a:rPr lang="es-ES" dirty="0" smtClean="0"/>
              <a:t>indica</a:t>
            </a:r>
            <a:r>
              <a:rPr lang="es-ES" dirty="0"/>
              <a:t>, se basa en generar una fuente de calor para calentar </a:t>
            </a:r>
            <a:r>
              <a:rPr lang="es-ES" dirty="0" smtClean="0"/>
              <a:t>el </a:t>
            </a:r>
            <a:r>
              <a:rPr lang="es-ES" dirty="0"/>
              <a:t>aire o el agua y transformarlos en vapor, para que luego </a:t>
            </a:r>
            <a:r>
              <a:rPr lang="es-ES" dirty="0" smtClean="0"/>
              <a:t>muevan </a:t>
            </a:r>
            <a:r>
              <a:rPr lang="es-ES" dirty="0"/>
              <a:t>una turbina. En esta categoría entran las plantas </a:t>
            </a:r>
            <a:r>
              <a:rPr lang="es-ES" dirty="0" smtClean="0"/>
              <a:t>con </a:t>
            </a:r>
            <a:r>
              <a:rPr lang="es-ES" dirty="0"/>
              <a:t>turbinas de gas, de vapor, ciclos combinados, </a:t>
            </a:r>
            <a:r>
              <a:rPr lang="es-ES" dirty="0" smtClean="0"/>
              <a:t>centrales </a:t>
            </a:r>
            <a:r>
              <a:rPr lang="es-ES" dirty="0"/>
              <a:t>nucleares y energía geotérmica (que es renovable). </a:t>
            </a:r>
          </a:p>
          <a:p>
            <a:pPr algn="just"/>
            <a:r>
              <a:rPr lang="es-ES" dirty="0"/>
              <a:t>Los principales combustibles son el gas (que resulta el </a:t>
            </a:r>
            <a:r>
              <a:rPr lang="es-ES" dirty="0" smtClean="0"/>
              <a:t>ideal </a:t>
            </a:r>
            <a:r>
              <a:rPr lang="es-ES" dirty="0"/>
              <a:t>ya que es el más eficiente, limpio y simple de </a:t>
            </a:r>
            <a:r>
              <a:rPr lang="es-ES" dirty="0" smtClean="0"/>
              <a:t>manejar</a:t>
            </a:r>
            <a:r>
              <a:rPr lang="es-ES" dirty="0"/>
              <a:t>), el gasoil y el fueloil; también existen calderas que </a:t>
            </a:r>
            <a:r>
              <a:rPr lang="es-ES" dirty="0" smtClean="0"/>
              <a:t>usan </a:t>
            </a:r>
            <a:r>
              <a:rPr lang="es-ES" dirty="0"/>
              <a:t>biomasa, como restos de cosechas, muy utilizadas </a:t>
            </a:r>
            <a:r>
              <a:rPr lang="es-ES" dirty="0" smtClean="0"/>
              <a:t>en </a:t>
            </a:r>
            <a:r>
              <a:rPr lang="es-ES" dirty="0"/>
              <a:t>ingenios azucareros.</a:t>
            </a:r>
          </a:p>
          <a:p>
            <a:pPr algn="ctr"/>
            <a:r>
              <a:rPr lang="es-ES" b="1" dirty="0" smtClean="0">
                <a:solidFill>
                  <a:srgbClr val="FF0000"/>
                </a:solidFill>
                <a:latin typeface="Arial Rounded MT Bold" panose="020F0704030504030204" pitchFamily="34" charset="0"/>
              </a:rPr>
              <a:t>La base de la generación térmica es una </a:t>
            </a:r>
            <a:r>
              <a:rPr lang="es-ES" b="1" dirty="0">
                <a:solidFill>
                  <a:srgbClr val="FF0000"/>
                </a:solidFill>
                <a:latin typeface="Arial Rounded MT Bold" panose="020F0704030504030204" pitchFamily="34" charset="0"/>
              </a:rPr>
              <a:t>fuente de </a:t>
            </a:r>
            <a:r>
              <a:rPr lang="es-ES" b="1" dirty="0" smtClean="0">
                <a:solidFill>
                  <a:srgbClr val="FF0000"/>
                </a:solidFill>
                <a:latin typeface="Arial Rounded MT Bold" panose="020F0704030504030204" pitchFamily="34" charset="0"/>
              </a:rPr>
              <a:t>calor de alta temperatura</a:t>
            </a:r>
            <a:r>
              <a:rPr lang="es-ES" b="1" dirty="0">
                <a:solidFill>
                  <a:srgbClr val="FF0000"/>
                </a:solidFill>
                <a:latin typeface="Arial Rounded MT Bold" panose="020F0704030504030204" pitchFamily="34" charset="0"/>
              </a:rPr>
              <a:t>.</a:t>
            </a:r>
          </a:p>
          <a:p>
            <a:pPr algn="just"/>
            <a:r>
              <a:rPr lang="es-ES" b="1" dirty="0">
                <a:solidFill>
                  <a:srgbClr val="0070C0"/>
                </a:solidFill>
                <a:latin typeface="Arial Rounded MT Bold" panose="020F0704030504030204" pitchFamily="34" charset="0"/>
              </a:rPr>
              <a:t>Centrales basadas </a:t>
            </a:r>
            <a:r>
              <a:rPr lang="es-ES" b="1" dirty="0" smtClean="0">
                <a:solidFill>
                  <a:srgbClr val="0070C0"/>
                </a:solidFill>
                <a:latin typeface="Arial Rounded MT Bold" panose="020F0704030504030204" pitchFamily="34" charset="0"/>
              </a:rPr>
              <a:t>en </a:t>
            </a:r>
            <a:r>
              <a:rPr lang="es-ES" b="1" dirty="0">
                <a:solidFill>
                  <a:srgbClr val="0070C0"/>
                </a:solidFill>
                <a:latin typeface="Arial Rounded MT Bold" panose="020F0704030504030204" pitchFamily="34" charset="0"/>
              </a:rPr>
              <a:t>turbinas de gas</a:t>
            </a:r>
          </a:p>
          <a:p>
            <a:pPr algn="just"/>
            <a:r>
              <a:rPr lang="es-ES" dirty="0"/>
              <a:t>Se las podría categorizar como las centrales más simples. </a:t>
            </a:r>
          </a:p>
          <a:p>
            <a:pPr algn="just"/>
            <a:r>
              <a:rPr lang="es-ES" dirty="0"/>
              <a:t>Los elementos principales de la planta son la turbina de gas </a:t>
            </a:r>
            <a:r>
              <a:rPr lang="es-ES" dirty="0" smtClean="0"/>
              <a:t>y </a:t>
            </a:r>
            <a:r>
              <a:rPr lang="es-ES" dirty="0"/>
              <a:t>el generador que tiene acoplado.</a:t>
            </a:r>
          </a:p>
          <a:p>
            <a:pPr algn="just"/>
            <a:r>
              <a:rPr lang="es-ES" dirty="0" smtClean="0"/>
              <a:t>La turbinas de gas produce su energía quemando algún combustible </a:t>
            </a:r>
            <a:r>
              <a:rPr lang="es-ES" dirty="0"/>
              <a:t>(gas metano, gasoil, fueloil, etcétera) </a:t>
            </a:r>
            <a:r>
              <a:rPr lang="es-ES" dirty="0" smtClean="0"/>
              <a:t>en una </a:t>
            </a:r>
            <a:r>
              <a:rPr lang="es-ES" dirty="0" err="1" smtClean="0"/>
              <a:t>cá</a:t>
            </a:r>
            <a:r>
              <a:rPr lang="es-ES" dirty="0" smtClean="0"/>
              <a:t> </a:t>
            </a:r>
            <a:endParaRPr lang="es-ES" dirty="0"/>
          </a:p>
          <a:p>
            <a:pPr algn="just"/>
            <a:r>
              <a:rPr lang="es-ES" dirty="0"/>
              <a:t>mara de combustión y utiliza los gases de combustión que se </a:t>
            </a:r>
            <a:r>
              <a:rPr lang="es-ES" dirty="0" smtClean="0"/>
              <a:t>desplazan a una </a:t>
            </a:r>
            <a:r>
              <a:rPr lang="es-ES" dirty="0"/>
              <a:t>gran velocidad para accionar una turbina. </a:t>
            </a:r>
          </a:p>
          <a:p>
            <a:pPr algn="just"/>
            <a:r>
              <a:rPr lang="es-ES" dirty="0" smtClean="0"/>
              <a:t>Las turbinas de gas poseen una segunda turbina montada en el mismo </a:t>
            </a:r>
            <a:r>
              <a:rPr lang="es-ES" dirty="0"/>
              <a:t>eje</a:t>
            </a:r>
            <a:r>
              <a:rPr lang="es-ES" dirty="0" smtClean="0"/>
              <a:t>, que </a:t>
            </a:r>
            <a:r>
              <a:rPr lang="es-ES" dirty="0"/>
              <a:t>actúa como </a:t>
            </a:r>
            <a:r>
              <a:rPr lang="es-ES" dirty="0" smtClean="0"/>
              <a:t>un compresor </a:t>
            </a:r>
            <a:r>
              <a:rPr lang="es-ES" dirty="0"/>
              <a:t>de aire</a:t>
            </a:r>
            <a:r>
              <a:rPr lang="es-ES" dirty="0" smtClean="0"/>
              <a:t>. Este compresor toma aire del exterior, lo comprime y lo inyecta a </a:t>
            </a:r>
            <a:r>
              <a:rPr lang="es-ES" dirty="0"/>
              <a:t>alta presión en la cámara de combustión, incrementando </a:t>
            </a:r>
            <a:r>
              <a:rPr lang="es-ES" dirty="0" smtClean="0"/>
              <a:t>la </a:t>
            </a:r>
            <a:r>
              <a:rPr lang="es-ES" dirty="0"/>
              <a:t>intensidad de las llamas. La combinación del aire </a:t>
            </a:r>
            <a:r>
              <a:rPr lang="es-ES" dirty="0" smtClean="0"/>
              <a:t>caliente a </a:t>
            </a:r>
            <a:r>
              <a:rPr lang="es-ES" dirty="0"/>
              <a:t>gran presión circula a mucha velocidad a través de la </a:t>
            </a:r>
            <a:r>
              <a:rPr lang="es-ES" dirty="0" smtClean="0"/>
              <a:t>turbina </a:t>
            </a:r>
            <a:r>
              <a:rPr lang="es-ES" dirty="0"/>
              <a:t>donde choca contra los álabes. Los álabes son ruedas </a:t>
            </a:r>
            <a:r>
              <a:rPr lang="es-ES" dirty="0" smtClean="0"/>
              <a:t>con </a:t>
            </a:r>
            <a:r>
              <a:rPr lang="es-ES" dirty="0"/>
              <a:t>paleta que están fijadas al eje; cuando los gases pasan </a:t>
            </a:r>
            <a:r>
              <a:rPr lang="es-ES" dirty="0" smtClean="0"/>
              <a:t>por </a:t>
            </a:r>
            <a:r>
              <a:rPr lang="es-ES" dirty="0"/>
              <a:t>estas, hacen girar la turbina</a:t>
            </a:r>
            <a:r>
              <a:rPr lang="es-ES" dirty="0" smtClean="0"/>
              <a:t>. La </a:t>
            </a:r>
            <a:r>
              <a:rPr lang="es-ES" dirty="0"/>
              <a:t>eficiencia de las turbinas aumenta con la presión del </a:t>
            </a:r>
            <a:r>
              <a:rPr lang="es-ES" dirty="0" smtClean="0"/>
              <a:t>aire de </a:t>
            </a:r>
            <a:r>
              <a:rPr lang="es-ES" dirty="0"/>
              <a:t>entrada y la temperatura de combustión. Las turbinas </a:t>
            </a:r>
            <a:r>
              <a:rPr lang="es-ES" dirty="0" smtClean="0"/>
              <a:t>que </a:t>
            </a:r>
            <a:r>
              <a:rPr lang="es-ES" dirty="0"/>
              <a:t>se comercializan en la actualidad poseen una </a:t>
            </a:r>
            <a:r>
              <a:rPr lang="es-ES" dirty="0" smtClean="0"/>
              <a:t>eficiencia </a:t>
            </a:r>
            <a:r>
              <a:rPr lang="es-ES" dirty="0"/>
              <a:t>del 25 al 35 %. Esto significa que, en el mejor de los </a:t>
            </a:r>
            <a:r>
              <a:rPr lang="es-ES" dirty="0" smtClean="0"/>
              <a:t>casos</a:t>
            </a:r>
            <a:r>
              <a:rPr lang="es-ES" dirty="0"/>
              <a:t>, solo el 35 % de la energía disponible en el combustible </a:t>
            </a:r>
            <a:r>
              <a:rPr lang="es-ES" dirty="0" smtClean="0"/>
              <a:t>producirá </a:t>
            </a:r>
            <a:r>
              <a:rPr lang="es-ES" dirty="0"/>
              <a:t>energía eléctrica, el resto es solo calor disipado </a:t>
            </a:r>
            <a:r>
              <a:rPr lang="es-ES" dirty="0" smtClean="0"/>
              <a:t>al </a:t>
            </a:r>
            <a:r>
              <a:rPr lang="es-ES" dirty="0"/>
              <a:t>ambiente, que se desperdicia. </a:t>
            </a:r>
            <a:r>
              <a:rPr lang="es-ES" b="1" dirty="0">
                <a:solidFill>
                  <a:srgbClr val="FF0000"/>
                </a:solidFill>
                <a:latin typeface="Arial Rounded MT Bold" panose="020F0704030504030204" pitchFamily="34" charset="0"/>
              </a:rPr>
              <a:t>Las turbinas </a:t>
            </a:r>
            <a:r>
              <a:rPr lang="es-ES" b="1" dirty="0" smtClean="0">
                <a:solidFill>
                  <a:srgbClr val="FF0000"/>
                </a:solidFill>
                <a:latin typeface="Arial Rounded MT Bold" panose="020F0704030504030204" pitchFamily="34" charset="0"/>
              </a:rPr>
              <a:t>de gas SON POCO eficientes pero económicas y de rápida instalación</a:t>
            </a:r>
            <a:r>
              <a:rPr lang="es-ES" dirty="0" smtClean="0"/>
              <a:t>. La </a:t>
            </a:r>
            <a:r>
              <a:rPr lang="es-ES" dirty="0"/>
              <a:t>potencia de estos equipos puede ir de algunas decenas de kilowatts a 400 MW, pesar 440 toneladas y tener una longitud de 13 m.</a:t>
            </a:r>
          </a:p>
          <a:p>
            <a:pPr algn="just"/>
            <a:endParaRPr lang="es-ES" dirty="0" smtClean="0"/>
          </a:p>
          <a:p>
            <a:pPr algn="just"/>
            <a:endParaRPr lang="es-ES" dirty="0" smtClean="0"/>
          </a:p>
          <a:p>
            <a:endParaRPr lang="es-ES" dirty="0"/>
          </a:p>
        </p:txBody>
      </p:sp>
    </p:spTree>
    <p:extLst>
      <p:ext uri="{BB962C8B-B14F-4D97-AF65-F5344CB8AC3E}">
        <p14:creationId xmlns:p14="http://schemas.microsoft.com/office/powerpoint/2010/main" val="320708497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356260" y="197346"/>
            <a:ext cx="7291450" cy="6463308"/>
          </a:xfrm>
          <a:prstGeom prst="rect">
            <a:avLst/>
          </a:prstGeom>
        </p:spPr>
        <p:txBody>
          <a:bodyPr wrap="square">
            <a:spAutoFit/>
          </a:bodyPr>
          <a:lstStyle/>
          <a:p>
            <a:pPr algn="just"/>
            <a:r>
              <a:rPr lang="es-ES" b="1" dirty="0" smtClean="0">
                <a:solidFill>
                  <a:srgbClr val="0070C0"/>
                </a:solidFill>
                <a:latin typeface="Arial Rounded MT Bold" panose="020F0704030504030204" pitchFamily="34" charset="0"/>
              </a:rPr>
              <a:t>Centrales </a:t>
            </a:r>
            <a:r>
              <a:rPr lang="es-ES" b="1" dirty="0">
                <a:solidFill>
                  <a:srgbClr val="0070C0"/>
                </a:solidFill>
                <a:latin typeface="Arial Rounded MT Bold" panose="020F0704030504030204" pitchFamily="34" charset="0"/>
              </a:rPr>
              <a:t>basadas en turbinas </a:t>
            </a:r>
            <a:r>
              <a:rPr lang="es-ES" b="1" dirty="0" smtClean="0">
                <a:solidFill>
                  <a:srgbClr val="0070C0"/>
                </a:solidFill>
                <a:latin typeface="Arial Rounded MT Bold" panose="020F0704030504030204" pitchFamily="34" charset="0"/>
              </a:rPr>
              <a:t>de </a:t>
            </a:r>
            <a:r>
              <a:rPr lang="es-ES" b="1" dirty="0">
                <a:solidFill>
                  <a:srgbClr val="0070C0"/>
                </a:solidFill>
                <a:latin typeface="Arial Rounded MT Bold" panose="020F0704030504030204" pitchFamily="34" charset="0"/>
              </a:rPr>
              <a:t>vapor</a:t>
            </a:r>
          </a:p>
          <a:p>
            <a:pPr algn="just"/>
            <a:r>
              <a:rPr lang="es-ES" dirty="0"/>
              <a:t>Este tipo de central es más compleja que las de turbinas de </a:t>
            </a:r>
            <a:r>
              <a:rPr lang="es-ES" dirty="0" smtClean="0"/>
              <a:t>gas</a:t>
            </a:r>
            <a:r>
              <a:rPr lang="es-ES" dirty="0"/>
              <a:t>. Además de la turbina en sí, se debe instalar una </a:t>
            </a:r>
            <a:r>
              <a:rPr lang="es-ES" dirty="0" smtClean="0"/>
              <a:t>caldea </a:t>
            </a:r>
            <a:r>
              <a:rPr lang="es-ES" dirty="0"/>
              <a:t>para producir el vapor a una temperatura de entre 420 </a:t>
            </a:r>
            <a:r>
              <a:rPr lang="es-ES" dirty="0" smtClean="0"/>
              <a:t>y 580 °C </a:t>
            </a:r>
            <a:r>
              <a:rPr lang="es-ES" dirty="0"/>
              <a:t>dependiendo de las características de la turbina, </a:t>
            </a:r>
            <a:r>
              <a:rPr lang="es-ES" dirty="0" smtClean="0"/>
              <a:t>y un </a:t>
            </a:r>
            <a:r>
              <a:rPr lang="es-ES" dirty="0"/>
              <a:t>condensador a la salida de la turbina para condensar el </a:t>
            </a:r>
            <a:r>
              <a:rPr lang="es-ES" dirty="0" smtClean="0"/>
              <a:t>vapor </a:t>
            </a:r>
            <a:r>
              <a:rPr lang="es-ES" dirty="0"/>
              <a:t>en agua y volver a introducirlo en la caldera. El </a:t>
            </a:r>
            <a:r>
              <a:rPr lang="es-ES" dirty="0" smtClean="0"/>
              <a:t>agua que </a:t>
            </a:r>
            <a:r>
              <a:rPr lang="es-ES" dirty="0"/>
              <a:t>se utiliza en las turbinas de vapor no puede </a:t>
            </a:r>
            <a:r>
              <a:rPr lang="es-ES" dirty="0" smtClean="0"/>
              <a:t>contener ninguna impureza ya que, si la poseen</a:t>
            </a:r>
            <a:r>
              <a:rPr lang="es-ES" dirty="0"/>
              <a:t>, generan problemas </a:t>
            </a:r>
            <a:r>
              <a:rPr lang="es-ES" dirty="0" smtClean="0"/>
              <a:t>de incrustaciones y corrosión en los distintos equipos</a:t>
            </a:r>
            <a:r>
              <a:rPr lang="es-ES" dirty="0"/>
              <a:t>.</a:t>
            </a:r>
          </a:p>
          <a:p>
            <a:pPr algn="just"/>
            <a:r>
              <a:rPr lang="es-ES" dirty="0" smtClean="0"/>
              <a:t>El proceso de desmineralizado del agua es costoso y complejo</a:t>
            </a:r>
            <a:r>
              <a:rPr lang="es-ES" dirty="0"/>
              <a:t>, por esto, el circuito de agua-vapor es cerrado, una vez </a:t>
            </a:r>
            <a:r>
              <a:rPr lang="es-ES" dirty="0" smtClean="0"/>
              <a:t>que </a:t>
            </a:r>
            <a:r>
              <a:rPr lang="es-ES" dirty="0"/>
              <a:t>sale de la turbina se condensa en la unidad y luego </a:t>
            </a:r>
            <a:r>
              <a:rPr lang="es-ES" dirty="0" smtClean="0"/>
              <a:t>vuelve </a:t>
            </a:r>
            <a:r>
              <a:rPr lang="es-ES" dirty="0"/>
              <a:t>a alimentarse a la caldera. El funcionamiento de la turbina</a:t>
            </a:r>
          </a:p>
          <a:p>
            <a:pPr algn="just"/>
            <a:r>
              <a:rPr lang="es-ES" dirty="0"/>
              <a:t>de vapor es similar </a:t>
            </a:r>
            <a:r>
              <a:rPr lang="es-ES" dirty="0" smtClean="0"/>
              <a:t>a la de gas El eje tiene adosado </a:t>
            </a:r>
            <a:r>
              <a:rPr lang="es-ES" dirty="0"/>
              <a:t>álabes </a:t>
            </a:r>
            <a:r>
              <a:rPr lang="es-ES" dirty="0" smtClean="0"/>
              <a:t>en los que se genera el movimiento </a:t>
            </a:r>
            <a:r>
              <a:rPr lang="es-ES" dirty="0"/>
              <a:t>de rotación. A medida que circula el vapor a través </a:t>
            </a:r>
            <a:r>
              <a:rPr lang="es-ES" dirty="0" smtClean="0"/>
              <a:t>del </a:t>
            </a:r>
            <a:r>
              <a:rPr lang="es-ES" dirty="0"/>
              <a:t>eje, el flujo de vapor pierde velocidad y presión. Para </a:t>
            </a:r>
            <a:r>
              <a:rPr lang="es-ES" dirty="0" smtClean="0"/>
              <a:t>mejorar </a:t>
            </a:r>
            <a:r>
              <a:rPr lang="es-ES" dirty="0"/>
              <a:t>el funcionamiento y aprovechar la mayor parte </a:t>
            </a:r>
            <a:r>
              <a:rPr lang="es-ES" dirty="0" smtClean="0"/>
              <a:t>de </a:t>
            </a:r>
            <a:r>
              <a:rPr lang="es-ES" dirty="0"/>
              <a:t>la energía que posee el vapor, la turbina de vapor está </a:t>
            </a:r>
            <a:r>
              <a:rPr lang="es-ES" dirty="0" smtClean="0"/>
              <a:t>compuesta </a:t>
            </a:r>
            <a:r>
              <a:rPr lang="es-ES" dirty="0"/>
              <a:t>de tres etapas: de alta, media y baja presión; </a:t>
            </a:r>
            <a:r>
              <a:rPr lang="es-ES" dirty="0" smtClean="0"/>
              <a:t>en </a:t>
            </a:r>
            <a:r>
              <a:rPr lang="es-ES" dirty="0"/>
              <a:t>ellas cambia el diseño de los álabes para adecuarse a </a:t>
            </a:r>
            <a:r>
              <a:rPr lang="es-ES" dirty="0" smtClean="0"/>
              <a:t>la </a:t>
            </a:r>
            <a:r>
              <a:rPr lang="es-ES" dirty="0"/>
              <a:t>pérdida de presión del vapor.</a:t>
            </a:r>
          </a:p>
          <a:p>
            <a:pPr algn="just"/>
            <a:r>
              <a:rPr lang="es-ES" dirty="0"/>
              <a:t>Este tipo de turbinas puede alcanzar una potencia de </a:t>
            </a:r>
            <a:r>
              <a:rPr lang="es-ES" dirty="0" smtClean="0"/>
              <a:t>unos 1900 </a:t>
            </a:r>
            <a:r>
              <a:rPr lang="es-ES" dirty="0"/>
              <a:t>MW, cinco veces mayor que las de gas. La eficiencia </a:t>
            </a:r>
            <a:r>
              <a:rPr lang="es-ES" dirty="0" smtClean="0"/>
              <a:t>depende </a:t>
            </a:r>
            <a:r>
              <a:rPr lang="es-ES" dirty="0"/>
              <a:t>de la diferencia de temperatura del vapor entre la </a:t>
            </a:r>
            <a:r>
              <a:rPr lang="es-ES" dirty="0" smtClean="0"/>
              <a:t>entrada </a:t>
            </a:r>
            <a:r>
              <a:rPr lang="es-ES" dirty="0"/>
              <a:t>y la salida de la turbina. Actualmente, la eficiencia </a:t>
            </a:r>
            <a:r>
              <a:rPr lang="es-ES" dirty="0" smtClean="0"/>
              <a:t>de </a:t>
            </a:r>
            <a:r>
              <a:rPr lang="es-ES" dirty="0"/>
              <a:t>una turbina puede estar entre el 40 y el 60 </a:t>
            </a:r>
            <a:r>
              <a:rPr lang="es-ES" dirty="0" smtClean="0"/>
              <a:t>%.</a:t>
            </a:r>
            <a:endParaRPr lang="es-ES" dirty="0"/>
          </a:p>
        </p:txBody>
      </p:sp>
      <p:pic>
        <p:nvPicPr>
          <p:cNvPr id="3" name="Imagen 2"/>
          <p:cNvPicPr>
            <a:picLocks noChangeAspect="1"/>
          </p:cNvPicPr>
          <p:nvPr/>
        </p:nvPicPr>
        <p:blipFill>
          <a:blip r:embed="rId2"/>
          <a:stretch>
            <a:fillRect/>
          </a:stretch>
        </p:blipFill>
        <p:spPr>
          <a:xfrm>
            <a:off x="7647710" y="1635888"/>
            <a:ext cx="4203864" cy="3197370"/>
          </a:xfrm>
          <a:prstGeom prst="rect">
            <a:avLst/>
          </a:prstGeom>
        </p:spPr>
      </p:pic>
      <p:sp>
        <p:nvSpPr>
          <p:cNvPr id="4" name="Rectángulo 3"/>
          <p:cNvSpPr/>
          <p:nvPr/>
        </p:nvSpPr>
        <p:spPr>
          <a:xfrm>
            <a:off x="8423418" y="5108760"/>
            <a:ext cx="2874120" cy="369332"/>
          </a:xfrm>
          <a:prstGeom prst="rect">
            <a:avLst/>
          </a:prstGeom>
        </p:spPr>
        <p:txBody>
          <a:bodyPr wrap="none">
            <a:spAutoFit/>
          </a:bodyPr>
          <a:lstStyle/>
          <a:p>
            <a:pPr algn="just"/>
            <a:r>
              <a:rPr lang="es-ES" b="1" dirty="0"/>
              <a:t>Turbina de vapor elemental.</a:t>
            </a:r>
          </a:p>
        </p:txBody>
      </p:sp>
    </p:spTree>
    <p:extLst>
      <p:ext uri="{BB962C8B-B14F-4D97-AF65-F5344CB8AC3E}">
        <p14:creationId xmlns:p14="http://schemas.microsoft.com/office/powerpoint/2010/main" val="120826171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356259" y="197346"/>
            <a:ext cx="11471563" cy="6740307"/>
          </a:xfrm>
          <a:prstGeom prst="rect">
            <a:avLst/>
          </a:prstGeom>
        </p:spPr>
        <p:txBody>
          <a:bodyPr wrap="square">
            <a:spAutoFit/>
          </a:bodyPr>
          <a:lstStyle/>
          <a:p>
            <a:pPr algn="just"/>
            <a:r>
              <a:rPr lang="es-ES" b="1" dirty="0" smtClean="0">
                <a:solidFill>
                  <a:srgbClr val="0070C0"/>
                </a:solidFill>
                <a:latin typeface="Arial Rounded MT Bold" panose="020F0704030504030204" pitchFamily="34" charset="0"/>
              </a:rPr>
              <a:t>Central de ciclo combinado</a:t>
            </a:r>
          </a:p>
          <a:p>
            <a:pPr algn="just"/>
            <a:r>
              <a:rPr lang="es-ES" dirty="0"/>
              <a:t>Las centrales de ciclo combinado son una implementación </a:t>
            </a:r>
            <a:r>
              <a:rPr lang="es-ES" dirty="0" smtClean="0"/>
              <a:t>En </a:t>
            </a:r>
            <a:r>
              <a:rPr lang="es-ES" dirty="0"/>
              <a:t>las turbinas de gas, se pierde mucha energía con </a:t>
            </a:r>
            <a:r>
              <a:rPr lang="es-ES" dirty="0" smtClean="0"/>
              <a:t>los , gases de escape, que pueden estar a más de 500 °C y se liberan directamente a la atmósfera</a:t>
            </a:r>
            <a:r>
              <a:rPr lang="es-ES" dirty="0"/>
              <a:t>.</a:t>
            </a:r>
          </a:p>
          <a:p>
            <a:pPr algn="just"/>
            <a:r>
              <a:rPr lang="es-ES" dirty="0"/>
              <a:t>El principio de funcionamiento de un ciclo combinado consiste </a:t>
            </a:r>
            <a:r>
              <a:rPr lang="es-ES" dirty="0" smtClean="0"/>
              <a:t>en </a:t>
            </a:r>
            <a:r>
              <a:rPr lang="es-ES" dirty="0"/>
              <a:t>redirigir los gases de escape a una caldera para producir </a:t>
            </a:r>
            <a:r>
              <a:rPr lang="es-ES" dirty="0" smtClean="0"/>
              <a:t>vapor </a:t>
            </a:r>
            <a:r>
              <a:rPr lang="es-ES" dirty="0"/>
              <a:t>y accionar una turbina de vapor. De esta manera, </a:t>
            </a:r>
            <a:r>
              <a:rPr lang="es-ES" dirty="0" smtClean="0"/>
              <a:t>se incrementa </a:t>
            </a:r>
            <a:r>
              <a:rPr lang="es-ES" dirty="0"/>
              <a:t>en forma considerable la eficiencia del sistema. res técnicos y económicos. </a:t>
            </a:r>
          </a:p>
          <a:p>
            <a:pPr algn="just"/>
            <a:r>
              <a:rPr lang="es-ES" dirty="0"/>
              <a:t>La configuración estándar para los ciclos combinados es desde el inicio como un ciclo combinado o puede ser una </a:t>
            </a:r>
            <a:r>
              <a:rPr lang="es-ES" dirty="0" smtClean="0"/>
              <a:t>1 </a:t>
            </a:r>
            <a:r>
              <a:rPr lang="es-ES" dirty="0"/>
              <a:t>x 1, o sea una turbina de gas, una caldera y una turbina </a:t>
            </a:r>
            <a:r>
              <a:rPr lang="es-ES" dirty="0" smtClean="0"/>
              <a:t>de </a:t>
            </a:r>
            <a:r>
              <a:rPr lang="es-ES" dirty="0"/>
              <a:t>vapor. En los sistemas más grandes, se incrementa </a:t>
            </a:r>
            <a:r>
              <a:rPr lang="es-ES" dirty="0" smtClean="0"/>
              <a:t>la cantidad </a:t>
            </a:r>
            <a:r>
              <a:rPr lang="es-ES" dirty="0"/>
              <a:t>de turbinas de gas, pero con esto se aumenta </a:t>
            </a:r>
            <a:r>
              <a:rPr lang="es-ES" dirty="0" smtClean="0"/>
              <a:t>en igual </a:t>
            </a:r>
            <a:r>
              <a:rPr lang="es-ES" dirty="0"/>
              <a:t>medida la cantidad de calderas, ya que debe </a:t>
            </a:r>
            <a:r>
              <a:rPr lang="es-ES" dirty="0" smtClean="0"/>
              <a:t>ir una por cada </a:t>
            </a:r>
            <a:r>
              <a:rPr lang="es-ES" dirty="0"/>
              <a:t>turbina de gas. Como las turbinas de vapor se pueden </a:t>
            </a:r>
            <a:r>
              <a:rPr lang="es-ES" dirty="0" smtClean="0"/>
              <a:t>producir </a:t>
            </a:r>
            <a:r>
              <a:rPr lang="es-ES" dirty="0"/>
              <a:t>en potencias muchos mayores que las de gas, </a:t>
            </a:r>
            <a:r>
              <a:rPr lang="es-ES" dirty="0" smtClean="0"/>
              <a:t>lo </a:t>
            </a:r>
            <a:r>
              <a:rPr lang="es-ES" dirty="0"/>
              <a:t>general, se cuenta con una sola o </a:t>
            </a:r>
            <a:r>
              <a:rPr lang="es-ES" dirty="0" smtClean="0"/>
              <a:t>a lo </a:t>
            </a:r>
            <a:r>
              <a:rPr lang="es-ES" dirty="0"/>
              <a:t>sumo con dos. </a:t>
            </a:r>
            <a:r>
              <a:rPr lang="es-ES" dirty="0" smtClean="0"/>
              <a:t>Otra variante </a:t>
            </a:r>
            <a:r>
              <a:rPr lang="es-ES" dirty="0"/>
              <a:t>es que las calderas, además de ser alimentadas </a:t>
            </a:r>
            <a:r>
              <a:rPr lang="es-ES" dirty="0" smtClean="0"/>
              <a:t>por </a:t>
            </a:r>
            <a:r>
              <a:rPr lang="es-ES" dirty="0"/>
              <a:t>los gases de escape, utilicen la configuración </a:t>
            </a:r>
            <a:r>
              <a:rPr lang="es-ES" dirty="0" err="1" smtClean="0"/>
              <a:t>deno</a:t>
            </a:r>
            <a:r>
              <a:rPr lang="es-ES" dirty="0" smtClean="0"/>
              <a:t> minada </a:t>
            </a:r>
            <a:r>
              <a:rPr lang="es-ES" b="1" dirty="0"/>
              <a:t>fuego adicional</a:t>
            </a:r>
            <a:r>
              <a:rPr lang="es-ES" dirty="0"/>
              <a:t>. En este caso, la caldera también </a:t>
            </a:r>
            <a:r>
              <a:rPr lang="es-ES" dirty="0" smtClean="0"/>
              <a:t>utiliza </a:t>
            </a:r>
            <a:r>
              <a:rPr lang="es-ES" dirty="0"/>
              <a:t>algún combustible extra para aumentar la </a:t>
            </a:r>
            <a:r>
              <a:rPr lang="es-ES" dirty="0" smtClean="0"/>
              <a:t>producción de </a:t>
            </a:r>
            <a:r>
              <a:rPr lang="es-ES" dirty="0"/>
              <a:t>vapor e instalar una turbina de vapor de mayor potencia. </a:t>
            </a:r>
            <a:r>
              <a:rPr lang="es-ES" dirty="0" smtClean="0"/>
              <a:t>La </a:t>
            </a:r>
            <a:r>
              <a:rPr lang="es-ES" dirty="0"/>
              <a:t>configuración de la planta dependerá de varios </a:t>
            </a:r>
            <a:r>
              <a:rPr lang="es-ES" dirty="0" smtClean="0"/>
              <a:t>factores </a:t>
            </a:r>
            <a:r>
              <a:rPr lang="es-ES" dirty="0"/>
              <a:t>técnicos y económicos. </a:t>
            </a:r>
            <a:endParaRPr lang="es-ES" dirty="0" smtClean="0"/>
          </a:p>
          <a:p>
            <a:pPr algn="just"/>
            <a:r>
              <a:rPr lang="es-ES" dirty="0" smtClean="0"/>
              <a:t>La </a:t>
            </a:r>
            <a:r>
              <a:rPr lang="es-ES" dirty="0"/>
              <a:t>planta puede ser concebida desde el inicio como un ciclo combinado o puede ser una planta basada solo en turbinas de gas a la que se le </a:t>
            </a:r>
            <a:r>
              <a:rPr lang="es-ES" dirty="0" smtClean="0"/>
              <a:t>adiciona </a:t>
            </a:r>
            <a:r>
              <a:rPr lang="es-ES" dirty="0"/>
              <a:t>la caldera y la turbina de vapor años después de estar en funcionamiento. Otra causa que afecta el rendimiento y la potencia útil del sistema es el clima. Cuanto más calor y humedad haya, menor será la potencia que pueda </a:t>
            </a:r>
            <a:r>
              <a:rPr lang="es-ES" dirty="0" smtClean="0"/>
              <a:t>entregar</a:t>
            </a:r>
            <a:r>
              <a:rPr lang="es-ES" dirty="0"/>
              <a:t>. Por último, el condensador requiere una fuente de agua dulce constante para el enfriamiento del vapor, por lo que las generadoras se suelen instalar cerca de los ríos para aprovechar el cauce de agua. Cuando no se cuenta con este recurso, se utilizan </a:t>
            </a:r>
            <a:r>
              <a:rPr lang="es-ES" dirty="0" err="1"/>
              <a:t>aeroenfriadores</a:t>
            </a:r>
            <a:r>
              <a:rPr lang="es-ES" dirty="0"/>
              <a:t>, que son </a:t>
            </a:r>
            <a:r>
              <a:rPr lang="es-ES" dirty="0" smtClean="0"/>
              <a:t>ventiladores </a:t>
            </a:r>
            <a:r>
              <a:rPr lang="es-ES" dirty="0"/>
              <a:t>gigantes que enfrían el vapor, pero estos consumen más energía que un condensador y ocupan una gran superficie, </a:t>
            </a:r>
            <a:r>
              <a:rPr lang="es-ES" dirty="0" err="1"/>
              <a:t>porlo</a:t>
            </a:r>
            <a:r>
              <a:rPr lang="es-ES" dirty="0"/>
              <a:t> que se hace más complejo el proyecto</a:t>
            </a:r>
            <a:r>
              <a:rPr lang="es-ES" dirty="0" smtClean="0"/>
              <a:t>.</a:t>
            </a:r>
          </a:p>
          <a:p>
            <a:pPr algn="ctr"/>
            <a:r>
              <a:rPr lang="es-ES" b="1" dirty="0" smtClean="0">
                <a:solidFill>
                  <a:srgbClr val="FF0000"/>
                </a:solidFill>
                <a:latin typeface="Arial Rounded MT Bold" panose="020F0704030504030204" pitchFamily="34" charset="0"/>
              </a:rPr>
              <a:t>En una central de ciclo combinado</a:t>
            </a:r>
            <a:r>
              <a:rPr lang="es-ES" b="1" dirty="0">
                <a:solidFill>
                  <a:srgbClr val="FF0000"/>
                </a:solidFill>
                <a:latin typeface="Arial Rounded MT Bold" panose="020F0704030504030204" pitchFamily="34" charset="0"/>
              </a:rPr>
              <a:t>, </a:t>
            </a:r>
            <a:r>
              <a:rPr lang="es-ES" b="1" dirty="0" smtClean="0">
                <a:solidFill>
                  <a:srgbClr val="FF0000"/>
                </a:solidFill>
                <a:latin typeface="Arial Rounded MT Bold" panose="020F0704030504030204" pitchFamily="34" charset="0"/>
              </a:rPr>
              <a:t>se puede </a:t>
            </a:r>
            <a:r>
              <a:rPr lang="es-ES" b="1" dirty="0">
                <a:solidFill>
                  <a:srgbClr val="FF0000"/>
                </a:solidFill>
                <a:latin typeface="Arial Rounded MT Bold" panose="020F0704030504030204" pitchFamily="34" charset="0"/>
              </a:rPr>
              <a:t>accionar </a:t>
            </a:r>
            <a:r>
              <a:rPr lang="es-ES" b="1" dirty="0" smtClean="0">
                <a:solidFill>
                  <a:srgbClr val="FF0000"/>
                </a:solidFill>
                <a:latin typeface="Arial Rounded MT Bold" panose="020F0704030504030204" pitchFamily="34" charset="0"/>
              </a:rPr>
              <a:t>una </a:t>
            </a:r>
            <a:r>
              <a:rPr lang="es-ES" b="1" dirty="0">
                <a:solidFill>
                  <a:srgbClr val="FF0000"/>
                </a:solidFill>
                <a:latin typeface="Arial Rounded MT Bold" panose="020F0704030504030204" pitchFamily="34" charset="0"/>
              </a:rPr>
              <a:t>turbina </a:t>
            </a:r>
            <a:r>
              <a:rPr lang="es-ES" b="1" dirty="0" smtClean="0">
                <a:solidFill>
                  <a:srgbClr val="FF0000"/>
                </a:solidFill>
                <a:latin typeface="Arial Rounded MT Bold" panose="020F0704030504030204" pitchFamily="34" charset="0"/>
              </a:rPr>
              <a:t>de vapor de la mitad de la potencia de TG sin combustible extra.</a:t>
            </a:r>
          </a:p>
          <a:p>
            <a:endParaRPr lang="es-ES" dirty="0"/>
          </a:p>
        </p:txBody>
      </p:sp>
    </p:spTree>
    <p:extLst>
      <p:ext uri="{BB962C8B-B14F-4D97-AF65-F5344CB8AC3E}">
        <p14:creationId xmlns:p14="http://schemas.microsoft.com/office/powerpoint/2010/main" val="111399634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356259" y="197346"/>
            <a:ext cx="11471563" cy="7017306"/>
          </a:xfrm>
          <a:prstGeom prst="rect">
            <a:avLst/>
          </a:prstGeom>
        </p:spPr>
        <p:txBody>
          <a:bodyPr wrap="square">
            <a:spAutoFit/>
          </a:bodyPr>
          <a:lstStyle/>
          <a:p>
            <a:pPr algn="just"/>
            <a:r>
              <a:rPr lang="es-ES" dirty="0" smtClean="0"/>
              <a:t> </a:t>
            </a:r>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ctr"/>
            <a:r>
              <a:rPr lang="es-ES" b="1" dirty="0" smtClean="0"/>
              <a:t>Esquema </a:t>
            </a:r>
            <a:r>
              <a:rPr lang="es-ES" b="1" dirty="0"/>
              <a:t>de una central de ciclo combinado</a:t>
            </a:r>
            <a:r>
              <a:rPr lang="es-ES" b="1" dirty="0" smtClean="0"/>
              <a:t>.</a:t>
            </a:r>
          </a:p>
          <a:p>
            <a:pPr algn="just"/>
            <a:endParaRPr lang="es-ES" dirty="0" smtClean="0"/>
          </a:p>
          <a:p>
            <a:endParaRPr lang="es-ES" dirty="0"/>
          </a:p>
        </p:txBody>
      </p:sp>
      <p:pic>
        <p:nvPicPr>
          <p:cNvPr id="3" name="Imagen 2"/>
          <p:cNvPicPr>
            <a:picLocks noChangeAspect="1"/>
          </p:cNvPicPr>
          <p:nvPr/>
        </p:nvPicPr>
        <p:blipFill>
          <a:blip r:embed="rId2"/>
          <a:stretch>
            <a:fillRect/>
          </a:stretch>
        </p:blipFill>
        <p:spPr>
          <a:xfrm>
            <a:off x="1805049" y="308758"/>
            <a:ext cx="8573985" cy="5842660"/>
          </a:xfrm>
          <a:prstGeom prst="rect">
            <a:avLst/>
          </a:prstGeom>
        </p:spPr>
      </p:pic>
    </p:spTree>
    <p:extLst>
      <p:ext uri="{BB962C8B-B14F-4D97-AF65-F5344CB8AC3E}">
        <p14:creationId xmlns:p14="http://schemas.microsoft.com/office/powerpoint/2010/main" val="225314040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356259" y="197346"/>
            <a:ext cx="11471563" cy="7017306"/>
          </a:xfrm>
          <a:prstGeom prst="rect">
            <a:avLst/>
          </a:prstGeom>
        </p:spPr>
        <p:txBody>
          <a:bodyPr wrap="square">
            <a:spAutoFit/>
          </a:bodyPr>
          <a:lstStyle/>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ctr"/>
            <a:r>
              <a:rPr lang="es-ES" b="1" dirty="0" smtClean="0"/>
              <a:t>Esquema </a:t>
            </a:r>
            <a:r>
              <a:rPr lang="es-ES" b="1" dirty="0"/>
              <a:t>de una reacción nuclear de fisión de un átomo de uranio.</a:t>
            </a:r>
          </a:p>
          <a:p>
            <a:pPr algn="just"/>
            <a:r>
              <a:rPr lang="es-ES" b="1" dirty="0">
                <a:solidFill>
                  <a:srgbClr val="0070C0"/>
                </a:solidFill>
                <a:latin typeface="Arial Rounded MT Bold" panose="020F0704030504030204" pitchFamily="34" charset="0"/>
              </a:rPr>
              <a:t>Centrales nucleares</a:t>
            </a:r>
          </a:p>
          <a:p>
            <a:pPr algn="just"/>
            <a:r>
              <a:rPr lang="es-ES" dirty="0"/>
              <a:t>Las centrales nucleares son centrales térmicas basadas en </a:t>
            </a:r>
            <a:r>
              <a:rPr lang="es-ES" dirty="0" smtClean="0"/>
              <a:t>turbinas </a:t>
            </a:r>
            <a:r>
              <a:rPr lang="es-ES" dirty="0"/>
              <a:t>de vapor, donde se reemplaza la caldera con un </a:t>
            </a:r>
            <a:r>
              <a:rPr lang="es-ES" dirty="0" smtClean="0"/>
              <a:t>reactor </a:t>
            </a:r>
            <a:r>
              <a:rPr lang="es-ES" dirty="0"/>
              <a:t>nuclear. En el reactor nuclear la fuente de calor es </a:t>
            </a:r>
            <a:r>
              <a:rPr lang="es-ES" dirty="0" smtClean="0"/>
              <a:t>un </a:t>
            </a:r>
            <a:r>
              <a:rPr lang="es-ES" dirty="0"/>
              <a:t>proceso denominado fisión nuclear.</a:t>
            </a:r>
          </a:p>
          <a:p>
            <a:pPr algn="just"/>
            <a:r>
              <a:rPr lang="es-ES" dirty="0"/>
              <a:t>El combustible nuclear puede ser uranio 235 o plutonio 239 (el </a:t>
            </a:r>
            <a:r>
              <a:rPr lang="es-ES" dirty="0" smtClean="0"/>
              <a:t>número </a:t>
            </a:r>
            <a:r>
              <a:rPr lang="es-ES" dirty="0"/>
              <a:t>indica la masa atómica). Estos elementos son </a:t>
            </a:r>
            <a:r>
              <a:rPr lang="es-ES" dirty="0" smtClean="0"/>
              <a:t>isótopos</a:t>
            </a:r>
            <a:r>
              <a:rPr lang="es-ES" dirty="0"/>
              <a:t>, una variante particular de un elemento químico con una </a:t>
            </a:r>
            <a:r>
              <a:rPr lang="es-ES" dirty="0" smtClean="0"/>
              <a:t>masa </a:t>
            </a:r>
            <a:r>
              <a:rPr lang="es-ES" dirty="0"/>
              <a:t>atómica distinta y, por lo general, no son estables.</a:t>
            </a:r>
          </a:p>
          <a:p>
            <a:pPr algn="just"/>
            <a:r>
              <a:rPr lang="es-ES" dirty="0"/>
              <a:t>En la fisión nuclear, el isótopo absorbe un neutrón que es </a:t>
            </a:r>
            <a:r>
              <a:rPr lang="es-ES" dirty="0" smtClean="0"/>
              <a:t>generado </a:t>
            </a:r>
            <a:r>
              <a:rPr lang="es-ES" dirty="0"/>
              <a:t>en el reactor, y vuelve al átomo de uranio o </a:t>
            </a:r>
            <a:r>
              <a:rPr lang="es-ES" dirty="0" smtClean="0"/>
              <a:t>plutonio </a:t>
            </a:r>
            <a:r>
              <a:rPr lang="es-ES" dirty="0"/>
              <a:t>altamente inestable. Así, logra que se separe en dos </a:t>
            </a:r>
            <a:r>
              <a:rPr lang="es-ES" dirty="0" smtClean="0"/>
              <a:t>elementos </a:t>
            </a:r>
            <a:r>
              <a:rPr lang="es-ES" dirty="0"/>
              <a:t>distintos, que en el caso del uranio es bario y </a:t>
            </a:r>
            <a:r>
              <a:rPr lang="es-ES" dirty="0" smtClean="0"/>
              <a:t>criptón</a:t>
            </a:r>
            <a:r>
              <a:rPr lang="es-ES" dirty="0"/>
              <a:t>. En la fisión del núcleo también se libera energía </a:t>
            </a:r>
            <a:r>
              <a:rPr lang="es-ES" dirty="0" smtClean="0"/>
              <a:t>cinética</a:t>
            </a:r>
            <a:r>
              <a:rPr lang="es-ES" dirty="0"/>
              <a:t>, radiación gamma y neutrones libres. </a:t>
            </a:r>
            <a:endParaRPr lang="es-ES" dirty="0" smtClean="0"/>
          </a:p>
          <a:p>
            <a:pPr algn="just"/>
            <a:endParaRPr lang="es-ES" dirty="0" smtClean="0"/>
          </a:p>
          <a:p>
            <a:endParaRPr lang="es-ES" dirty="0"/>
          </a:p>
        </p:txBody>
      </p:sp>
      <p:pic>
        <p:nvPicPr>
          <p:cNvPr id="4" name="Imagen 3"/>
          <p:cNvPicPr>
            <a:picLocks noChangeAspect="1"/>
          </p:cNvPicPr>
          <p:nvPr/>
        </p:nvPicPr>
        <p:blipFill>
          <a:blip r:embed="rId2"/>
          <a:stretch>
            <a:fillRect/>
          </a:stretch>
        </p:blipFill>
        <p:spPr>
          <a:xfrm>
            <a:off x="2173183" y="328488"/>
            <a:ext cx="7908967" cy="3507242"/>
          </a:xfrm>
          <a:prstGeom prst="rect">
            <a:avLst/>
          </a:prstGeom>
        </p:spPr>
      </p:pic>
    </p:spTree>
    <p:extLst>
      <p:ext uri="{BB962C8B-B14F-4D97-AF65-F5344CB8AC3E}">
        <p14:creationId xmlns:p14="http://schemas.microsoft.com/office/powerpoint/2010/main" val="293156658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356259" y="197346"/>
            <a:ext cx="11471563" cy="7294305"/>
          </a:xfrm>
          <a:prstGeom prst="rect">
            <a:avLst/>
          </a:prstGeom>
        </p:spPr>
        <p:txBody>
          <a:bodyPr wrap="square">
            <a:spAutoFit/>
          </a:bodyPr>
          <a:lstStyle/>
          <a:p>
            <a:pPr algn="just"/>
            <a:r>
              <a:rPr lang="es-ES" dirty="0" smtClean="0"/>
              <a:t>Estos neutrones </a:t>
            </a:r>
            <a:r>
              <a:rPr lang="es-ES" dirty="0"/>
              <a:t>pueden ser absorbidos por otros átomos fisionables, que </a:t>
            </a:r>
            <a:r>
              <a:rPr lang="es-ES" dirty="0" smtClean="0"/>
              <a:t>a su </a:t>
            </a:r>
            <a:r>
              <a:rPr lang="es-ES" dirty="0"/>
              <a:t>vez liberan más neutrones y</a:t>
            </a:r>
            <a:r>
              <a:rPr lang="es-ES" dirty="0" smtClean="0"/>
              <a:t>, de esta </a:t>
            </a:r>
            <a:r>
              <a:rPr lang="es-ES" dirty="0"/>
              <a:t>forma, </a:t>
            </a:r>
            <a:r>
              <a:rPr lang="es-ES" dirty="0" smtClean="0"/>
              <a:t>se produce </a:t>
            </a:r>
            <a:r>
              <a:rPr lang="es-ES" dirty="0"/>
              <a:t>una reacción </a:t>
            </a:r>
            <a:r>
              <a:rPr lang="es-ES" dirty="0" smtClean="0"/>
              <a:t>en cadena</a:t>
            </a:r>
            <a:r>
              <a:rPr lang="es-ES" dirty="0"/>
              <a:t>.</a:t>
            </a:r>
          </a:p>
          <a:p>
            <a:pPr algn="just"/>
            <a:r>
              <a:rPr lang="es-ES" dirty="0"/>
              <a:t>Esta reacción en cadena es controlada limitando la </a:t>
            </a:r>
            <a:r>
              <a:rPr lang="es-ES" dirty="0" smtClean="0"/>
              <a:t>cantidad </a:t>
            </a:r>
            <a:r>
              <a:rPr lang="es-ES" dirty="0"/>
              <a:t>de neutrones libres a través de moderadores de </a:t>
            </a:r>
            <a:r>
              <a:rPr lang="es-ES" dirty="0" smtClean="0"/>
              <a:t>neutrones</a:t>
            </a:r>
            <a:r>
              <a:rPr lang="es-ES" dirty="0"/>
              <a:t>, como agua liviana (74,8 % de los reactores en el </a:t>
            </a:r>
            <a:r>
              <a:rPr lang="es-ES" dirty="0" smtClean="0"/>
              <a:t>mundo</a:t>
            </a:r>
            <a:r>
              <a:rPr lang="es-ES" dirty="0"/>
              <a:t>), grafito sólido (20 % de los reactores) y agua pesada </a:t>
            </a:r>
            <a:r>
              <a:rPr lang="es-ES" dirty="0" smtClean="0"/>
              <a:t>(</a:t>
            </a:r>
            <a:r>
              <a:rPr lang="es-ES" dirty="0"/>
              <a:t>5 % de los reactores).</a:t>
            </a:r>
          </a:p>
          <a:p>
            <a:pPr algn="just"/>
            <a:r>
              <a:rPr lang="es-ES" dirty="0"/>
              <a:t>Como ya mencionamos, el funcionamiento de la planta es </a:t>
            </a:r>
            <a:r>
              <a:rPr lang="es-ES" dirty="0" smtClean="0"/>
              <a:t>básicamente </a:t>
            </a:r>
            <a:r>
              <a:rPr lang="es-ES" dirty="0"/>
              <a:t>el de una turbina de vapor. El proceso </a:t>
            </a:r>
            <a:r>
              <a:rPr lang="es-ES" dirty="0" smtClean="0"/>
              <a:t>comienza </a:t>
            </a:r>
            <a:r>
              <a:rPr lang="es-ES" dirty="0"/>
              <a:t>en el reactor nuclear, un enorme recipiente presurizado </a:t>
            </a:r>
            <a:r>
              <a:rPr lang="es-ES" dirty="0" smtClean="0"/>
              <a:t>construido </a:t>
            </a:r>
            <a:r>
              <a:rPr lang="es-ES" dirty="0"/>
              <a:t>en hormigón de mucho espesor para contener </a:t>
            </a:r>
            <a:r>
              <a:rPr lang="es-ES" dirty="0" smtClean="0"/>
              <a:t>la </a:t>
            </a:r>
            <a:r>
              <a:rPr lang="es-ES" dirty="0"/>
              <a:t>radiación. El combustible en el reactor son pequeños </a:t>
            </a:r>
            <a:r>
              <a:rPr lang="es-ES" dirty="0" smtClean="0"/>
              <a:t>pellets </a:t>
            </a:r>
            <a:r>
              <a:rPr lang="es-ES" dirty="0"/>
              <a:t>de uranio de unos 2,5 cm de largo y 5 mm de diámetro, </a:t>
            </a:r>
            <a:r>
              <a:rPr lang="es-ES" dirty="0" smtClean="0"/>
              <a:t>colocados </a:t>
            </a:r>
            <a:r>
              <a:rPr lang="es-ES" dirty="0"/>
              <a:t>en un haz de varillas de gran longitud que se </a:t>
            </a:r>
            <a:r>
              <a:rPr lang="es-ES" dirty="0" smtClean="0"/>
              <a:t>sumerge </a:t>
            </a:r>
            <a:r>
              <a:rPr lang="es-ES" dirty="0"/>
              <a:t>en agua; esta se calienta hasta producir vapor a </a:t>
            </a:r>
            <a:r>
              <a:rPr lang="es-ES" dirty="0" smtClean="0"/>
              <a:t>muy </a:t>
            </a:r>
            <a:r>
              <a:rPr lang="es-ES" dirty="0"/>
              <a:t>alta presión.</a:t>
            </a:r>
          </a:p>
          <a:p>
            <a:pPr algn="just"/>
            <a:endParaRPr lang="es-ES" dirty="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endParaRPr lang="es-ES" dirty="0"/>
          </a:p>
        </p:txBody>
      </p:sp>
      <p:pic>
        <p:nvPicPr>
          <p:cNvPr id="3" name="Imagen 2"/>
          <p:cNvPicPr>
            <a:picLocks noChangeAspect="1"/>
          </p:cNvPicPr>
          <p:nvPr/>
        </p:nvPicPr>
        <p:blipFill>
          <a:blip r:embed="rId2"/>
          <a:stretch>
            <a:fillRect/>
          </a:stretch>
        </p:blipFill>
        <p:spPr>
          <a:xfrm>
            <a:off x="3936854" y="2826327"/>
            <a:ext cx="7558461" cy="4031673"/>
          </a:xfrm>
          <a:prstGeom prst="rect">
            <a:avLst/>
          </a:prstGeom>
        </p:spPr>
      </p:pic>
      <p:sp>
        <p:nvSpPr>
          <p:cNvPr id="5" name="Rectángulo 4"/>
          <p:cNvSpPr/>
          <p:nvPr/>
        </p:nvSpPr>
        <p:spPr>
          <a:xfrm>
            <a:off x="556347" y="4127113"/>
            <a:ext cx="3048000" cy="923330"/>
          </a:xfrm>
          <a:prstGeom prst="rect">
            <a:avLst/>
          </a:prstGeom>
        </p:spPr>
        <p:txBody>
          <a:bodyPr wrap="square">
            <a:spAutoFit/>
          </a:bodyPr>
          <a:lstStyle/>
          <a:p>
            <a:pPr algn="ctr"/>
            <a:r>
              <a:rPr lang="es-ES" b="1" dirty="0"/>
              <a:t>Esquema de una planta de energía nuclear.</a:t>
            </a:r>
          </a:p>
          <a:p>
            <a:pPr algn="just"/>
            <a:endParaRPr lang="es-ES" dirty="0"/>
          </a:p>
        </p:txBody>
      </p:sp>
    </p:spTree>
    <p:extLst>
      <p:ext uri="{BB962C8B-B14F-4D97-AF65-F5344CB8AC3E}">
        <p14:creationId xmlns:p14="http://schemas.microsoft.com/office/powerpoint/2010/main" val="121980325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356259" y="197346"/>
            <a:ext cx="11471563" cy="7017306"/>
          </a:xfrm>
          <a:prstGeom prst="rect">
            <a:avLst/>
          </a:prstGeom>
        </p:spPr>
        <p:txBody>
          <a:bodyPr wrap="square">
            <a:spAutoFit/>
          </a:bodyPr>
          <a:lstStyle/>
          <a:p>
            <a:pPr algn="just"/>
            <a:r>
              <a:rPr lang="es-ES" dirty="0" smtClean="0"/>
              <a:t>El </a:t>
            </a:r>
            <a:r>
              <a:rPr lang="es-ES" dirty="0"/>
              <a:t>vapor producido por la fisión nuclear circula a un </a:t>
            </a:r>
            <a:r>
              <a:rPr lang="es-ES" dirty="0" smtClean="0"/>
              <a:t>intercambiador </a:t>
            </a:r>
            <a:r>
              <a:rPr lang="es-ES" dirty="0"/>
              <a:t>de calor, que transmite el calor a través de </a:t>
            </a:r>
            <a:r>
              <a:rPr lang="es-ES" dirty="0" smtClean="0"/>
              <a:t>grandes </a:t>
            </a:r>
            <a:r>
              <a:rPr lang="es-ES" dirty="0"/>
              <a:t>radiadores para generar el vapor que va a alimentar la </a:t>
            </a:r>
            <a:r>
              <a:rPr lang="es-ES" dirty="0" smtClean="0"/>
              <a:t>turbina</a:t>
            </a:r>
            <a:r>
              <a:rPr lang="es-ES" dirty="0"/>
              <a:t>. Esto se hace para estar seguros de que el vapor </a:t>
            </a:r>
            <a:r>
              <a:rPr lang="es-ES" dirty="0" smtClean="0"/>
              <a:t>con </a:t>
            </a:r>
            <a:r>
              <a:rPr lang="es-ES" dirty="0"/>
              <a:t>radiación no se escape y pueda contaminar la turbina </a:t>
            </a:r>
            <a:r>
              <a:rPr lang="es-ES" dirty="0" smtClean="0"/>
              <a:t>u </a:t>
            </a:r>
            <a:r>
              <a:rPr lang="es-ES" dirty="0"/>
              <a:t>otros equipos. Existen también otros tipos de centrales </a:t>
            </a:r>
            <a:r>
              <a:rPr lang="es-ES" dirty="0" smtClean="0"/>
              <a:t>nucleares </a:t>
            </a:r>
            <a:r>
              <a:rPr lang="es-ES" dirty="0"/>
              <a:t>denominadas </a:t>
            </a:r>
            <a:r>
              <a:rPr lang="es-ES" dirty="0" err="1"/>
              <a:t>boiling</a:t>
            </a:r>
            <a:r>
              <a:rPr lang="es-ES" dirty="0"/>
              <a:t> </a:t>
            </a:r>
            <a:r>
              <a:rPr lang="es-ES" dirty="0" err="1"/>
              <a:t>water</a:t>
            </a:r>
            <a:r>
              <a:rPr lang="es-ES" dirty="0"/>
              <a:t> reactor (reactor </a:t>
            </a:r>
            <a:r>
              <a:rPr lang="es-ES" dirty="0" smtClean="0"/>
              <a:t>de agua </a:t>
            </a:r>
            <a:r>
              <a:rPr lang="es-ES" dirty="0"/>
              <a:t>en ebullición); </a:t>
            </a:r>
            <a:r>
              <a:rPr lang="es-ES" dirty="0" smtClean="0"/>
              <a:t>en ellas</a:t>
            </a:r>
            <a:r>
              <a:rPr lang="es-ES" dirty="0"/>
              <a:t>, </a:t>
            </a:r>
            <a:r>
              <a:rPr lang="es-ES" dirty="0" smtClean="0"/>
              <a:t>el vapor </a:t>
            </a:r>
            <a:r>
              <a:rPr lang="es-ES" dirty="0"/>
              <a:t>generado </a:t>
            </a:r>
            <a:r>
              <a:rPr lang="es-ES" dirty="0" smtClean="0"/>
              <a:t>en el reactor entra directamente en la turbina</a:t>
            </a:r>
            <a:r>
              <a:rPr lang="es-ES" dirty="0"/>
              <a:t>.</a:t>
            </a:r>
          </a:p>
          <a:p>
            <a:pPr algn="just"/>
            <a:r>
              <a:rPr lang="es-ES" dirty="0"/>
              <a:t>En la actualidad, hay en funcionamiento más de 430 plantas </a:t>
            </a:r>
            <a:r>
              <a:rPr lang="es-ES" dirty="0" smtClean="0"/>
              <a:t>nucleares </a:t>
            </a:r>
            <a:r>
              <a:rPr lang="es-ES" dirty="0"/>
              <a:t>en 31 países. Estas plantas producen el 11 % de la </a:t>
            </a:r>
            <a:r>
              <a:rPr lang="es-ES" dirty="0" smtClean="0"/>
              <a:t>energía </a:t>
            </a:r>
            <a:r>
              <a:rPr lang="es-ES" dirty="0"/>
              <a:t>eléctrica consumida en todo el mundo. Estas </a:t>
            </a:r>
            <a:r>
              <a:rPr lang="es-ES" dirty="0" smtClean="0"/>
              <a:t>plantas </a:t>
            </a:r>
            <a:r>
              <a:rPr lang="es-ES" dirty="0"/>
              <a:t>son denominadas de base, lo que significa que deben </a:t>
            </a:r>
            <a:r>
              <a:rPr lang="es-ES" dirty="0" smtClean="0"/>
              <a:t>operar </a:t>
            </a:r>
            <a:r>
              <a:rPr lang="es-ES" dirty="0"/>
              <a:t>a potencia constante todo el año y solo se detienen </a:t>
            </a:r>
            <a:r>
              <a:rPr lang="es-ES" dirty="0" smtClean="0"/>
              <a:t>para </a:t>
            </a:r>
            <a:r>
              <a:rPr lang="es-ES" dirty="0"/>
              <a:t>actividades de mantenimiento. Esto se debe a que las </a:t>
            </a:r>
            <a:r>
              <a:rPr lang="es-ES" dirty="0" smtClean="0"/>
              <a:t>maniobras </a:t>
            </a:r>
            <a:r>
              <a:rPr lang="es-ES" dirty="0"/>
              <a:t>de parada y arranque son muy largas y </a:t>
            </a:r>
            <a:r>
              <a:rPr lang="es-ES" dirty="0" smtClean="0"/>
              <a:t>costosas a diferencia de las de una </a:t>
            </a:r>
            <a:r>
              <a:rPr lang="es-ES" dirty="0"/>
              <a:t>turbina </a:t>
            </a:r>
            <a:r>
              <a:rPr lang="es-ES" dirty="0" smtClean="0"/>
              <a:t>de gas</a:t>
            </a:r>
            <a:r>
              <a:rPr lang="es-ES" dirty="0"/>
              <a:t>.</a:t>
            </a:r>
          </a:p>
          <a:p>
            <a:pPr algn="ctr"/>
            <a:r>
              <a:rPr lang="es-ES" b="1" dirty="0" smtClean="0">
                <a:solidFill>
                  <a:srgbClr val="FF0000"/>
                </a:solidFill>
                <a:latin typeface="Arial Rounded MT Bold" panose="020F0704030504030204" pitchFamily="34" charset="0"/>
              </a:rPr>
              <a:t>Las centrales </a:t>
            </a:r>
            <a:r>
              <a:rPr lang="es-ES" b="1" dirty="0">
                <a:solidFill>
                  <a:srgbClr val="FF0000"/>
                </a:solidFill>
                <a:latin typeface="Arial Rounded MT Bold" panose="020F0704030504030204" pitchFamily="34" charset="0"/>
              </a:rPr>
              <a:t>nucleares </a:t>
            </a:r>
            <a:r>
              <a:rPr lang="es-ES" b="1" dirty="0" smtClean="0">
                <a:solidFill>
                  <a:srgbClr val="FF0000"/>
                </a:solidFill>
                <a:latin typeface="Arial Rounded MT Bold" panose="020F0704030504030204" pitchFamily="34" charset="0"/>
              </a:rPr>
              <a:t>no producen gases de efecto invernadero </a:t>
            </a:r>
            <a:r>
              <a:rPr lang="es-ES" b="1" dirty="0">
                <a:solidFill>
                  <a:srgbClr val="FF0000"/>
                </a:solidFill>
                <a:latin typeface="Arial Rounded MT Bold" panose="020F0704030504030204" pitchFamily="34" charset="0"/>
              </a:rPr>
              <a:t>durante su </a:t>
            </a:r>
            <a:r>
              <a:rPr lang="es-ES" b="1" dirty="0" smtClean="0">
                <a:solidFill>
                  <a:srgbClr val="FF0000"/>
                </a:solidFill>
                <a:latin typeface="Arial Rounded MT Bold" panose="020F0704030504030204" pitchFamily="34" charset="0"/>
              </a:rPr>
              <a:t>Operación</a:t>
            </a:r>
            <a:r>
              <a:rPr lang="es-ES" b="1" dirty="0">
                <a:solidFill>
                  <a:srgbClr val="FF0000"/>
                </a:solidFill>
                <a:latin typeface="Arial Rounded MT Bold" panose="020F0704030504030204" pitchFamily="34" charset="0"/>
              </a:rPr>
              <a:t>, </a:t>
            </a:r>
            <a:r>
              <a:rPr lang="es-ES" b="1" dirty="0" smtClean="0">
                <a:solidFill>
                  <a:srgbClr val="FF0000"/>
                </a:solidFill>
                <a:latin typeface="Arial Rounded MT Bold" panose="020F0704030504030204" pitchFamily="34" charset="0"/>
              </a:rPr>
              <a:t>pero los residuos </a:t>
            </a:r>
            <a:r>
              <a:rPr lang="es-ES" b="1" dirty="0">
                <a:solidFill>
                  <a:srgbClr val="FF0000"/>
                </a:solidFill>
                <a:latin typeface="Arial Rounded MT Bold" panose="020F0704030504030204" pitchFamily="34" charset="0"/>
              </a:rPr>
              <a:t>nucleares </a:t>
            </a:r>
            <a:r>
              <a:rPr lang="es-ES" b="1" dirty="0" smtClean="0">
                <a:solidFill>
                  <a:srgbClr val="FF0000"/>
                </a:solidFill>
                <a:latin typeface="Arial Rounded MT Bold" panose="020F0704030504030204" pitchFamily="34" charset="0"/>
              </a:rPr>
              <a:t>son muy </a:t>
            </a:r>
            <a:r>
              <a:rPr lang="es-ES" b="1" dirty="0">
                <a:solidFill>
                  <a:srgbClr val="FF0000"/>
                </a:solidFill>
                <a:latin typeface="Arial Rounded MT Bold" panose="020F0704030504030204" pitchFamily="34" charset="0"/>
              </a:rPr>
              <a:t>contaminantes.</a:t>
            </a:r>
          </a:p>
          <a:p>
            <a:pPr algn="just"/>
            <a:r>
              <a:rPr lang="es-ES" b="1" dirty="0">
                <a:solidFill>
                  <a:srgbClr val="0070C0"/>
                </a:solidFill>
                <a:latin typeface="Arial Rounded MT Bold" panose="020F0704030504030204" pitchFamily="34" charset="0"/>
              </a:rPr>
              <a:t>Componentes </a:t>
            </a:r>
            <a:r>
              <a:rPr lang="es-ES" b="1" dirty="0" smtClean="0">
                <a:solidFill>
                  <a:srgbClr val="0070C0"/>
                </a:solidFill>
                <a:latin typeface="Arial Rounded MT Bold" panose="020F0704030504030204" pitchFamily="34" charset="0"/>
              </a:rPr>
              <a:t>de una </a:t>
            </a:r>
            <a:r>
              <a:rPr lang="es-ES" b="1" dirty="0">
                <a:solidFill>
                  <a:srgbClr val="0070C0"/>
                </a:solidFill>
                <a:latin typeface="Arial Rounded MT Bold" panose="020F0704030504030204" pitchFamily="34" charset="0"/>
              </a:rPr>
              <a:t>central</a:t>
            </a:r>
          </a:p>
          <a:p>
            <a:pPr algn="just"/>
            <a:r>
              <a:rPr lang="es-ES" dirty="0"/>
              <a:t>En las centrales de generación, además del conjunto </a:t>
            </a:r>
            <a:r>
              <a:rPr lang="es-ES" dirty="0" smtClean="0"/>
              <a:t>turbina-generador</a:t>
            </a:r>
            <a:r>
              <a:rPr lang="es-ES" dirty="0"/>
              <a:t>, que se podría considerar el equipamiento </a:t>
            </a:r>
            <a:r>
              <a:rPr lang="es-ES" dirty="0" smtClean="0"/>
              <a:t>más </a:t>
            </a:r>
            <a:r>
              <a:rPr lang="es-ES" dirty="0"/>
              <a:t>importante, existe una gran cantidad de equipos </a:t>
            </a:r>
            <a:r>
              <a:rPr lang="es-ES" dirty="0" smtClean="0"/>
              <a:t>necesarios </a:t>
            </a:r>
            <a:r>
              <a:rPr lang="es-ES" dirty="0"/>
              <a:t>para el correcto funcionamiento de la central.</a:t>
            </a:r>
          </a:p>
          <a:p>
            <a:pPr algn="just"/>
            <a:r>
              <a:rPr lang="es-ES" dirty="0"/>
              <a:t>Por ejemplo, en el caso de las centrales con turbinas </a:t>
            </a:r>
            <a:r>
              <a:rPr lang="es-ES" dirty="0" smtClean="0"/>
              <a:t>de </a:t>
            </a:r>
            <a:r>
              <a:rPr lang="es-ES" dirty="0"/>
              <a:t>vapor, son necesarias la caldera, la planta de </a:t>
            </a:r>
            <a:r>
              <a:rPr lang="es-ES" dirty="0" smtClean="0"/>
              <a:t>desmineralización </a:t>
            </a:r>
            <a:r>
              <a:rPr lang="es-ES" dirty="0"/>
              <a:t>del agua, las bombas para el transporte </a:t>
            </a:r>
            <a:r>
              <a:rPr lang="es-ES" dirty="0" smtClean="0"/>
              <a:t>de </a:t>
            </a:r>
            <a:r>
              <a:rPr lang="es-ES" dirty="0"/>
              <a:t>agua, etcétera. Además de estos componentes, hay </a:t>
            </a:r>
            <a:r>
              <a:rPr lang="es-ES" dirty="0" smtClean="0"/>
              <a:t>elementos </a:t>
            </a:r>
            <a:r>
              <a:rPr lang="es-ES" dirty="0"/>
              <a:t>que poseen todas las centrales, como </a:t>
            </a:r>
            <a:r>
              <a:rPr lang="es-ES" dirty="0" smtClean="0"/>
              <a:t>bombas </a:t>
            </a:r>
            <a:r>
              <a:rPr lang="es-ES" dirty="0"/>
              <a:t>de aceite de refrigeración y lubricación, sistemas de </a:t>
            </a:r>
            <a:r>
              <a:rPr lang="es-ES" dirty="0" smtClean="0"/>
              <a:t>monitoreo </a:t>
            </a:r>
            <a:r>
              <a:rPr lang="es-ES" dirty="0"/>
              <a:t>y control.</a:t>
            </a:r>
          </a:p>
          <a:p>
            <a:pPr marL="285750" indent="-285750" algn="just">
              <a:buFont typeface="Arial" panose="020B0604020202020204" pitchFamily="34" charset="0"/>
              <a:buChar char="•"/>
            </a:pPr>
            <a:r>
              <a:rPr lang="es-ES" b="1" dirty="0" smtClean="0"/>
              <a:t>Caldera</a:t>
            </a:r>
            <a:r>
              <a:rPr lang="es-ES" dirty="0" smtClean="0"/>
              <a:t>: es el equipo que genera el vapor a la presión </a:t>
            </a:r>
            <a:r>
              <a:rPr lang="es-ES" dirty="0"/>
              <a:t>y </a:t>
            </a:r>
            <a:r>
              <a:rPr lang="es-ES" dirty="0" smtClean="0"/>
              <a:t>temperatura </a:t>
            </a:r>
            <a:r>
              <a:rPr lang="es-ES" dirty="0"/>
              <a:t>requeridas por </a:t>
            </a:r>
            <a:r>
              <a:rPr lang="es-ES" dirty="0" smtClean="0"/>
              <a:t>la turbina</a:t>
            </a:r>
            <a:r>
              <a:rPr lang="es-ES" dirty="0"/>
              <a:t>.</a:t>
            </a:r>
          </a:p>
          <a:p>
            <a:pPr marL="273050" algn="just"/>
            <a:r>
              <a:rPr lang="es-ES" dirty="0"/>
              <a:t>Este equipamiento es el más voluminoso en la planta </a:t>
            </a:r>
            <a:r>
              <a:rPr lang="es-ES" dirty="0" smtClean="0"/>
              <a:t>junto </a:t>
            </a:r>
            <a:r>
              <a:rPr lang="es-ES" dirty="0"/>
              <a:t>con el condensador de agua. Puede tener 8 pisos de </a:t>
            </a:r>
            <a:r>
              <a:rPr lang="es-ES" dirty="0" smtClean="0"/>
              <a:t>altura </a:t>
            </a:r>
            <a:r>
              <a:rPr lang="es-ES" dirty="0"/>
              <a:t>y 20 metros de ancho.</a:t>
            </a:r>
          </a:p>
          <a:p>
            <a:pPr marL="273050" algn="just"/>
            <a:r>
              <a:rPr lang="es-ES" dirty="0"/>
              <a:t>Una caldera básica está conformada por haces de </a:t>
            </a:r>
            <a:r>
              <a:rPr lang="es-ES" dirty="0" smtClean="0"/>
              <a:t>tubos </a:t>
            </a:r>
            <a:r>
              <a:rPr lang="es-ES" dirty="0"/>
              <a:t>que forman sus paredes, por donde circula el agua; </a:t>
            </a:r>
            <a:r>
              <a:rPr lang="es-ES" dirty="0" smtClean="0"/>
              <a:t>en </a:t>
            </a:r>
            <a:r>
              <a:rPr lang="es-ES" dirty="0"/>
              <a:t>el centro, está la cámara de combustión donde </a:t>
            </a:r>
            <a:r>
              <a:rPr lang="es-ES" dirty="0" smtClean="0"/>
              <a:t>se quema el combustible</a:t>
            </a:r>
            <a:r>
              <a:rPr lang="es-ES" dirty="0"/>
              <a:t>, </a:t>
            </a:r>
            <a:r>
              <a:rPr lang="es-ES" dirty="0" smtClean="0"/>
              <a:t>y el calor se transmite al agua hasta formar el vapor.</a:t>
            </a:r>
          </a:p>
          <a:p>
            <a:pPr algn="just"/>
            <a:endParaRPr lang="es-ES" dirty="0" smtClean="0"/>
          </a:p>
          <a:p>
            <a:endParaRPr lang="es-ES" dirty="0"/>
          </a:p>
        </p:txBody>
      </p:sp>
    </p:spTree>
    <p:extLst>
      <p:ext uri="{BB962C8B-B14F-4D97-AF65-F5344CB8AC3E}">
        <p14:creationId xmlns:p14="http://schemas.microsoft.com/office/powerpoint/2010/main" val="426765248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387860" y="351725"/>
            <a:ext cx="11471563" cy="7294305"/>
          </a:xfrm>
          <a:prstGeom prst="rect">
            <a:avLst/>
          </a:prstGeom>
        </p:spPr>
        <p:txBody>
          <a:bodyPr wrap="square">
            <a:spAutoFit/>
          </a:bodyPr>
          <a:lstStyle/>
          <a:p>
            <a:pPr algn="just"/>
            <a:endParaRPr lang="es-ES" b="1" dirty="0">
              <a:solidFill>
                <a:srgbClr val="0070C0"/>
              </a:solidFill>
            </a:endParaRPr>
          </a:p>
          <a:p>
            <a:pPr algn="just"/>
            <a:endParaRPr lang="es-ES" b="1" dirty="0" smtClean="0">
              <a:solidFill>
                <a:srgbClr val="0070C0"/>
              </a:solidFill>
            </a:endParaRPr>
          </a:p>
          <a:p>
            <a:pPr algn="just"/>
            <a:endParaRPr lang="es-ES" b="1" dirty="0">
              <a:solidFill>
                <a:srgbClr val="0070C0"/>
              </a:solidFill>
            </a:endParaRPr>
          </a:p>
          <a:p>
            <a:pPr algn="just"/>
            <a:endParaRPr lang="es-ES" b="1" dirty="0" smtClean="0">
              <a:solidFill>
                <a:srgbClr val="0070C0"/>
              </a:solidFill>
            </a:endParaRPr>
          </a:p>
          <a:p>
            <a:pPr algn="just"/>
            <a:endParaRPr lang="es-ES" b="1" dirty="0">
              <a:solidFill>
                <a:srgbClr val="0070C0"/>
              </a:solidFill>
            </a:endParaRPr>
          </a:p>
          <a:p>
            <a:pPr algn="just"/>
            <a:endParaRPr lang="es-ES" b="1" dirty="0" smtClean="0">
              <a:solidFill>
                <a:srgbClr val="0070C0"/>
              </a:solidFill>
            </a:endParaRPr>
          </a:p>
          <a:p>
            <a:pPr algn="just"/>
            <a:endParaRPr lang="es-ES" b="1" dirty="0">
              <a:solidFill>
                <a:srgbClr val="0070C0"/>
              </a:solidFill>
            </a:endParaRPr>
          </a:p>
          <a:p>
            <a:pPr algn="just"/>
            <a:endParaRPr lang="es-ES" b="1" dirty="0" smtClean="0">
              <a:solidFill>
                <a:srgbClr val="0070C0"/>
              </a:solidFill>
            </a:endParaRPr>
          </a:p>
          <a:p>
            <a:pPr algn="just"/>
            <a:endParaRPr lang="es-ES" b="1" dirty="0">
              <a:solidFill>
                <a:srgbClr val="0070C0"/>
              </a:solidFill>
            </a:endParaRPr>
          </a:p>
          <a:p>
            <a:pPr algn="just"/>
            <a:endParaRPr lang="es-ES" b="1" dirty="0" smtClean="0">
              <a:solidFill>
                <a:srgbClr val="0070C0"/>
              </a:solidFill>
            </a:endParaRPr>
          </a:p>
          <a:p>
            <a:pPr algn="just"/>
            <a:endParaRPr lang="es-ES" b="1" dirty="0" smtClean="0">
              <a:solidFill>
                <a:srgbClr val="0070C0"/>
              </a:solidFill>
            </a:endParaRPr>
          </a:p>
          <a:p>
            <a:pPr algn="just"/>
            <a:endParaRPr lang="es-ES" b="1" dirty="0">
              <a:solidFill>
                <a:srgbClr val="0070C0"/>
              </a:solidFill>
            </a:endParaRPr>
          </a:p>
          <a:p>
            <a:pPr algn="just"/>
            <a:endParaRPr lang="es-ES" b="1" dirty="0" smtClean="0">
              <a:solidFill>
                <a:srgbClr val="0070C0"/>
              </a:solidFill>
            </a:endParaRPr>
          </a:p>
          <a:p>
            <a:pPr algn="just"/>
            <a:endParaRPr lang="es-ES" b="1" dirty="0">
              <a:solidFill>
                <a:srgbClr val="0070C0"/>
              </a:solidFill>
            </a:endParaRPr>
          </a:p>
          <a:p>
            <a:pPr algn="just"/>
            <a:endParaRPr lang="es-ES" b="1" dirty="0" smtClean="0">
              <a:solidFill>
                <a:srgbClr val="0070C0"/>
              </a:solidFill>
            </a:endParaRPr>
          </a:p>
          <a:p>
            <a:pPr algn="just"/>
            <a:endParaRPr lang="es-ES" b="1" dirty="0" smtClean="0">
              <a:solidFill>
                <a:srgbClr val="0070C0"/>
              </a:solidFill>
            </a:endParaRPr>
          </a:p>
          <a:p>
            <a:pPr algn="just"/>
            <a:endParaRPr lang="es-ES" b="1" dirty="0">
              <a:solidFill>
                <a:srgbClr val="0070C0"/>
              </a:solidFill>
            </a:endParaRPr>
          </a:p>
          <a:p>
            <a:pPr algn="just"/>
            <a:endParaRPr lang="es-ES" b="1" dirty="0">
              <a:solidFill>
                <a:srgbClr val="0070C0"/>
              </a:solidFill>
            </a:endParaRPr>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endParaRPr lang="es-ES" dirty="0"/>
          </a:p>
        </p:txBody>
      </p:sp>
      <p:pic>
        <p:nvPicPr>
          <p:cNvPr id="3" name="Imagen 2"/>
          <p:cNvPicPr>
            <a:picLocks noChangeAspect="1"/>
          </p:cNvPicPr>
          <p:nvPr/>
        </p:nvPicPr>
        <p:blipFill>
          <a:blip r:embed="rId2"/>
          <a:stretch>
            <a:fillRect/>
          </a:stretch>
        </p:blipFill>
        <p:spPr>
          <a:xfrm>
            <a:off x="514844" y="240952"/>
            <a:ext cx="2952750" cy="4991100"/>
          </a:xfrm>
          <a:prstGeom prst="rect">
            <a:avLst/>
          </a:prstGeom>
        </p:spPr>
      </p:pic>
      <p:sp>
        <p:nvSpPr>
          <p:cNvPr id="4" name="Rectángulo 3"/>
          <p:cNvSpPr/>
          <p:nvPr/>
        </p:nvSpPr>
        <p:spPr>
          <a:xfrm>
            <a:off x="95179" y="5134268"/>
            <a:ext cx="2999796" cy="369332"/>
          </a:xfrm>
          <a:prstGeom prst="rect">
            <a:avLst/>
          </a:prstGeom>
        </p:spPr>
        <p:txBody>
          <a:bodyPr wrap="none">
            <a:spAutoFit/>
          </a:bodyPr>
          <a:lstStyle/>
          <a:p>
            <a:pPr algn="just"/>
            <a:r>
              <a:rPr lang="es-ES" b="1" dirty="0">
                <a:solidFill>
                  <a:srgbClr val="0070C0"/>
                </a:solidFill>
              </a:rPr>
              <a:t>Diseño de una caldera básica.</a:t>
            </a:r>
          </a:p>
        </p:txBody>
      </p:sp>
      <p:sp>
        <p:nvSpPr>
          <p:cNvPr id="5" name="Rectángulo 4"/>
          <p:cNvSpPr/>
          <p:nvPr/>
        </p:nvSpPr>
        <p:spPr>
          <a:xfrm>
            <a:off x="3467594" y="197346"/>
            <a:ext cx="8360227" cy="5078313"/>
          </a:xfrm>
          <a:prstGeom prst="rect">
            <a:avLst/>
          </a:prstGeom>
        </p:spPr>
        <p:txBody>
          <a:bodyPr wrap="square">
            <a:spAutoFit/>
          </a:bodyPr>
          <a:lstStyle/>
          <a:p>
            <a:pPr algn="just"/>
            <a:r>
              <a:rPr lang="es-ES" dirty="0" smtClean="0"/>
              <a:t>Posee </a:t>
            </a:r>
            <a:r>
              <a:rPr lang="es-ES" dirty="0"/>
              <a:t>dos tanques, uno en la parte inferior por donde recibe el agua que luego se distribuye a las cañerías, y otro en la parte superior donde se acumula el vapor para ser </a:t>
            </a:r>
            <a:r>
              <a:rPr lang="es-ES" dirty="0" smtClean="0"/>
              <a:t>derivado a la turbina. La circulación del agua se logra a </a:t>
            </a:r>
            <a:r>
              <a:rPr lang="es-ES" dirty="0"/>
              <a:t>través </a:t>
            </a:r>
            <a:r>
              <a:rPr lang="es-ES" dirty="0" smtClean="0"/>
              <a:t>de una </a:t>
            </a:r>
            <a:r>
              <a:rPr lang="es-ES" dirty="0"/>
              <a:t>bomba </a:t>
            </a:r>
            <a:r>
              <a:rPr lang="es-ES" dirty="0" smtClean="0"/>
              <a:t>de mucha </a:t>
            </a:r>
            <a:r>
              <a:rPr lang="es-ES" dirty="0"/>
              <a:t>potencia.</a:t>
            </a:r>
          </a:p>
          <a:p>
            <a:pPr algn="just"/>
            <a:r>
              <a:rPr lang="es-ES" dirty="0"/>
              <a:t>Las calderas de gran tamaño para turbinas de vapor cuentan con distintas secciones mediante las que se garantiza la temperatura y la presión del vapor. Para lograr la mayor eficiencia posible, es necesario que no posea una sola gota de agua líquida, ya que esto podría dañar </a:t>
            </a:r>
            <a:r>
              <a:rPr lang="es-ES" dirty="0" smtClean="0"/>
              <a:t>los álabes de la turbina </a:t>
            </a:r>
            <a:r>
              <a:rPr lang="es-ES" dirty="0"/>
              <a:t>y</a:t>
            </a:r>
            <a:r>
              <a:rPr lang="es-ES" dirty="0" smtClean="0"/>
              <a:t>, además</a:t>
            </a:r>
            <a:r>
              <a:rPr lang="es-ES" dirty="0"/>
              <a:t>, </a:t>
            </a:r>
            <a:r>
              <a:rPr lang="es-ES" dirty="0" smtClean="0"/>
              <a:t>precalienta el agua </a:t>
            </a:r>
            <a:r>
              <a:rPr lang="es-ES" dirty="0"/>
              <a:t>y </a:t>
            </a:r>
            <a:r>
              <a:rPr lang="es-ES" dirty="0" smtClean="0"/>
              <a:t>el aire para la combustión</a:t>
            </a:r>
            <a:r>
              <a:rPr lang="es-ES" dirty="0"/>
              <a:t>.</a:t>
            </a:r>
          </a:p>
          <a:p>
            <a:pPr marL="285750" indent="-285750" algn="just">
              <a:buFont typeface="Arial" panose="020B0604020202020204" pitchFamily="34" charset="0"/>
              <a:buChar char="•"/>
            </a:pPr>
            <a:r>
              <a:rPr lang="es-ES" b="1" dirty="0"/>
              <a:t>Condensador de vapor</a:t>
            </a:r>
            <a:r>
              <a:rPr lang="es-ES" dirty="0"/>
              <a:t>: convierte el vapor que sale de la turbina en agua líquida, para ser bombeado a la caldera nuevamente. Debemos considerar que existen varios diseños de condensadores; siendo uno de los más utilizados es el intercambiador de calor de tubos carcasa. Por los tubos circula agua fría y, a través de ellos, circula el vapor. De esa manera se enfría y condensa, y es retirado por la válvula de salida.</a:t>
            </a:r>
          </a:p>
          <a:p>
            <a:pPr marL="273050" algn="just"/>
            <a:r>
              <a:rPr lang="es-ES" dirty="0" smtClean="0"/>
              <a:t>El agua de refrigeración </a:t>
            </a:r>
            <a:r>
              <a:rPr lang="es-ES" dirty="0"/>
              <a:t>proviene </a:t>
            </a:r>
            <a:r>
              <a:rPr lang="es-ES" dirty="0" smtClean="0"/>
              <a:t>de algún río o embalse, y la salida del agua de refrigeración </a:t>
            </a:r>
            <a:r>
              <a:rPr lang="es-ES" dirty="0"/>
              <a:t>vuelve </a:t>
            </a:r>
            <a:r>
              <a:rPr lang="es-ES" dirty="0" smtClean="0"/>
              <a:t>a su fuente </a:t>
            </a:r>
            <a:r>
              <a:rPr lang="es-ES" dirty="0"/>
              <a:t>o</a:t>
            </a:r>
            <a:r>
              <a:rPr lang="es-ES" dirty="0" smtClean="0"/>
              <a:t>, a veces</a:t>
            </a:r>
            <a:r>
              <a:rPr lang="es-ES" dirty="0"/>
              <a:t>, </a:t>
            </a:r>
            <a:r>
              <a:rPr lang="es-ES" dirty="0" smtClean="0"/>
              <a:t>es enfriada utilizando aire a través de las torres de enfriamiento</a:t>
            </a:r>
            <a:r>
              <a:rPr lang="es-ES" dirty="0"/>
              <a:t>.</a:t>
            </a:r>
          </a:p>
          <a:p>
            <a:pPr algn="just"/>
            <a:endParaRPr lang="es-ES" dirty="0"/>
          </a:p>
        </p:txBody>
      </p:sp>
      <p:sp>
        <p:nvSpPr>
          <p:cNvPr id="6" name="Rectángulo 5"/>
          <p:cNvSpPr/>
          <p:nvPr/>
        </p:nvSpPr>
        <p:spPr>
          <a:xfrm>
            <a:off x="95179" y="5459114"/>
            <a:ext cx="11732642" cy="1200329"/>
          </a:xfrm>
          <a:prstGeom prst="rect">
            <a:avLst/>
          </a:prstGeom>
        </p:spPr>
        <p:txBody>
          <a:bodyPr wrap="square">
            <a:spAutoFit/>
          </a:bodyPr>
          <a:lstStyle/>
          <a:p>
            <a:pPr algn="just"/>
            <a:r>
              <a:rPr lang="es-ES" b="1" dirty="0"/>
              <a:t>Sistemas de lubricación</a:t>
            </a:r>
            <a:r>
              <a:rPr lang="es-ES" dirty="0"/>
              <a:t>: </a:t>
            </a:r>
            <a:r>
              <a:rPr lang="es-ES" dirty="0" smtClean="0"/>
              <a:t>el sistema de bombeo de aceite tiene cuatro </a:t>
            </a:r>
            <a:r>
              <a:rPr lang="es-ES" dirty="0"/>
              <a:t>funciones principales.</a:t>
            </a:r>
          </a:p>
          <a:p>
            <a:pPr algn="just"/>
            <a:r>
              <a:rPr lang="es-ES" dirty="0"/>
              <a:t>Durante el arranque de la turbina debido al peso del eje, los rodamientos que lo sostienen están muy comprimidos como para funcionar correctamente. Por lo tanto, durante el arranque se debe inyectar aceite a los rodamientos </a:t>
            </a:r>
            <a:r>
              <a:rPr lang="es-ES" dirty="0" smtClean="0"/>
              <a:t>para levantar un poco el eje y, de esta forma</a:t>
            </a:r>
            <a:r>
              <a:rPr lang="es-ES" dirty="0"/>
              <a:t>, empezar a </a:t>
            </a:r>
            <a:r>
              <a:rPr lang="es-ES" dirty="0" smtClean="0"/>
              <a:t>rotar sin destruirlo.</a:t>
            </a:r>
            <a:endParaRPr lang="es-ES" dirty="0"/>
          </a:p>
        </p:txBody>
      </p:sp>
    </p:spTree>
    <p:extLst>
      <p:ext uri="{BB962C8B-B14F-4D97-AF65-F5344CB8AC3E}">
        <p14:creationId xmlns:p14="http://schemas.microsoft.com/office/powerpoint/2010/main" val="44783171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356259" y="197346"/>
            <a:ext cx="11471563" cy="7294305"/>
          </a:xfrm>
          <a:prstGeom prst="rect">
            <a:avLst/>
          </a:prstGeom>
        </p:spPr>
        <p:txBody>
          <a:bodyPr wrap="square">
            <a:spAutoFit/>
          </a:bodyPr>
          <a:lstStyle/>
          <a:p>
            <a:pPr algn="just"/>
            <a:r>
              <a:rPr lang="es-ES" b="1" dirty="0" smtClean="0">
                <a:solidFill>
                  <a:srgbClr val="0070C0"/>
                </a:solidFill>
              </a:rPr>
              <a:t>Caldera </a:t>
            </a:r>
            <a:r>
              <a:rPr lang="es-ES" b="1" dirty="0">
                <a:solidFill>
                  <a:srgbClr val="0070C0"/>
                </a:solidFill>
              </a:rPr>
              <a:t>de recuperación de calor de un ciclo combinado</a:t>
            </a:r>
            <a:r>
              <a:rPr lang="es-ES" b="1" dirty="0" smtClean="0">
                <a:solidFill>
                  <a:srgbClr val="0070C0"/>
                </a:solidFill>
              </a:rPr>
              <a:t>.</a:t>
            </a:r>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smtClean="0"/>
          </a:p>
          <a:p>
            <a:pPr algn="just"/>
            <a:endParaRPr lang="es-ES" dirty="0"/>
          </a:p>
          <a:p>
            <a:pPr algn="just"/>
            <a:r>
              <a:rPr lang="es-ES" dirty="0" smtClean="0"/>
              <a:t>Provee </a:t>
            </a:r>
            <a:r>
              <a:rPr lang="es-ES" dirty="0"/>
              <a:t>el aceite para que se enfríen los rodamientos du- La generación de energía es solo una parte de la compleja </a:t>
            </a:r>
            <a:r>
              <a:rPr lang="es-ES" dirty="0" smtClean="0"/>
              <a:t>durante </a:t>
            </a:r>
            <a:r>
              <a:rPr lang="es-ES" dirty="0"/>
              <a:t>la operación normal de la turbina y también entrega empresa que es recibir la energía eléctrica. Además de la </a:t>
            </a:r>
            <a:r>
              <a:rPr lang="es-ES" dirty="0" smtClean="0"/>
              <a:t>un </a:t>
            </a:r>
            <a:r>
              <a:rPr lang="es-ES" dirty="0"/>
              <a:t>medio para operar hidráulicamente la válvula de vapor generación, está la necesidad de llevar la energía </a:t>
            </a:r>
            <a:r>
              <a:rPr lang="es-ES" dirty="0" smtClean="0"/>
              <a:t>eléctrica a los usuarios </a:t>
            </a:r>
            <a:r>
              <a:rPr lang="es-ES" dirty="0"/>
              <a:t>y</a:t>
            </a:r>
            <a:r>
              <a:rPr lang="es-ES" dirty="0" smtClean="0"/>
              <a:t>, para esto, es imprescindible la construcción de la turbina</a:t>
            </a:r>
            <a:r>
              <a:rPr lang="es-ES" dirty="0"/>
              <a:t>.</a:t>
            </a:r>
          </a:p>
          <a:p>
            <a:pPr algn="just"/>
            <a:r>
              <a:rPr lang="es-ES" dirty="0" smtClean="0"/>
              <a:t>En las </a:t>
            </a:r>
            <a:r>
              <a:rPr lang="es-ES" dirty="0"/>
              <a:t>turbinas enfriadas con hidrógeno, provee </a:t>
            </a:r>
            <a:r>
              <a:rPr lang="es-ES" dirty="0" smtClean="0"/>
              <a:t>el sello a través del aceite </a:t>
            </a:r>
            <a:r>
              <a:rPr lang="es-ES" dirty="0"/>
              <a:t>para impedir que </a:t>
            </a:r>
            <a:r>
              <a:rPr lang="es-ES" dirty="0" smtClean="0"/>
              <a:t>se escape</a:t>
            </a:r>
            <a:r>
              <a:rPr lang="es-ES" dirty="0"/>
              <a:t>.</a:t>
            </a:r>
          </a:p>
          <a:p>
            <a:pPr algn="just"/>
            <a:r>
              <a:rPr lang="es-ES" dirty="0"/>
              <a:t>Debemos saber que el sistema de lubricación es </a:t>
            </a:r>
            <a:r>
              <a:rPr lang="es-ES" dirty="0" smtClean="0"/>
              <a:t>considerado </a:t>
            </a:r>
            <a:r>
              <a:rPr lang="es-ES" dirty="0"/>
              <a:t>un servicio esencial en la operación, esto </a:t>
            </a:r>
            <a:r>
              <a:rPr lang="es-ES" dirty="0" smtClean="0"/>
              <a:t>significa que </a:t>
            </a:r>
            <a:r>
              <a:rPr lang="es-ES" dirty="0"/>
              <a:t>se siempre se encuentra </a:t>
            </a:r>
            <a:r>
              <a:rPr lang="es-ES" dirty="0" smtClean="0"/>
              <a:t>conectado </a:t>
            </a:r>
            <a:r>
              <a:rPr lang="es-ES" dirty="0"/>
              <a:t>a una </a:t>
            </a:r>
            <a:r>
              <a:rPr lang="es-ES" dirty="0" smtClean="0"/>
              <a:t>unidad UPS </a:t>
            </a:r>
            <a:r>
              <a:rPr lang="es-ES" dirty="0"/>
              <a:t>en el caso de falla de suministro eléctrico; también </a:t>
            </a:r>
            <a:r>
              <a:rPr lang="es-ES" dirty="0" smtClean="0"/>
              <a:t>se </a:t>
            </a:r>
            <a:r>
              <a:rPr lang="es-ES" dirty="0"/>
              <a:t>cuenta con un sistema de respaldo que funciona </a:t>
            </a:r>
            <a:r>
              <a:rPr lang="es-ES" dirty="0" smtClean="0"/>
              <a:t>en paralelo en caso de alguna </a:t>
            </a:r>
            <a:r>
              <a:rPr lang="es-ES" dirty="0"/>
              <a:t>falla</a:t>
            </a:r>
            <a:r>
              <a:rPr lang="es-ES" dirty="0" smtClean="0"/>
              <a:t>.</a:t>
            </a:r>
          </a:p>
          <a:p>
            <a:pPr algn="just"/>
            <a:endParaRPr lang="es-ES" dirty="0" smtClean="0"/>
          </a:p>
          <a:p>
            <a:endParaRPr lang="es-ES" dirty="0"/>
          </a:p>
        </p:txBody>
      </p:sp>
      <p:pic>
        <p:nvPicPr>
          <p:cNvPr id="7" name="Imagen 6"/>
          <p:cNvPicPr>
            <a:picLocks noChangeAspect="1"/>
          </p:cNvPicPr>
          <p:nvPr/>
        </p:nvPicPr>
        <p:blipFill>
          <a:blip r:embed="rId2"/>
          <a:stretch>
            <a:fillRect/>
          </a:stretch>
        </p:blipFill>
        <p:spPr>
          <a:xfrm rot="21432354">
            <a:off x="2501115" y="497835"/>
            <a:ext cx="7181850" cy="3914775"/>
          </a:xfrm>
          <a:prstGeom prst="rect">
            <a:avLst/>
          </a:prstGeom>
        </p:spPr>
      </p:pic>
    </p:spTree>
    <p:extLst>
      <p:ext uri="{BB962C8B-B14F-4D97-AF65-F5344CB8AC3E}">
        <p14:creationId xmlns:p14="http://schemas.microsoft.com/office/powerpoint/2010/main" val="306931291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356259" y="197346"/>
            <a:ext cx="11471563" cy="6186309"/>
          </a:xfrm>
          <a:prstGeom prst="rect">
            <a:avLst/>
          </a:prstGeom>
        </p:spPr>
        <p:txBody>
          <a:bodyPr wrap="square">
            <a:spAutoFit/>
          </a:bodyPr>
          <a:lstStyle/>
          <a:p>
            <a:pPr algn="just"/>
            <a:r>
              <a:rPr lang="es-ES" b="1" dirty="0" smtClean="0">
                <a:solidFill>
                  <a:srgbClr val="0070C0"/>
                </a:solidFill>
                <a:latin typeface="Arial Rounded MT Bold" panose="020F0704030504030204" pitchFamily="34" charset="0"/>
              </a:rPr>
              <a:t>Componentes de una subestación</a:t>
            </a:r>
            <a:endParaRPr lang="es-ES" b="1" dirty="0">
              <a:solidFill>
                <a:srgbClr val="0070C0"/>
              </a:solidFill>
              <a:latin typeface="Arial Rounded MT Bold" panose="020F0704030504030204" pitchFamily="34" charset="0"/>
            </a:endParaRPr>
          </a:p>
          <a:p>
            <a:pPr algn="just"/>
            <a:r>
              <a:rPr lang="es-ES" dirty="0" smtClean="0"/>
              <a:t>La </a:t>
            </a:r>
            <a:r>
              <a:rPr lang="es-ES" dirty="0"/>
              <a:t>generación de energía es solo una parte de la compleja </a:t>
            </a:r>
            <a:r>
              <a:rPr lang="es-ES" dirty="0" smtClean="0"/>
              <a:t>empresa </a:t>
            </a:r>
            <a:r>
              <a:rPr lang="es-ES" dirty="0"/>
              <a:t>que es recibir la energía eléctrica. Además de la generación, está la necesidad de llevar la energía </a:t>
            </a:r>
            <a:r>
              <a:rPr lang="es-ES" dirty="0" smtClean="0"/>
              <a:t>eléctrica a los usuarios </a:t>
            </a:r>
            <a:r>
              <a:rPr lang="es-ES" dirty="0"/>
              <a:t>y</a:t>
            </a:r>
            <a:r>
              <a:rPr lang="es-ES" dirty="0" smtClean="0"/>
              <a:t>, para esto, es imprescindible la construcción de subestaciones eléctricas y líneas </a:t>
            </a:r>
            <a:r>
              <a:rPr lang="es-ES" dirty="0"/>
              <a:t>de transmisión. Se </a:t>
            </a:r>
            <a:r>
              <a:rPr lang="es-ES" dirty="0" smtClean="0"/>
              <a:t>podría decir que el elemento principal en las subestaciones son los </a:t>
            </a:r>
            <a:r>
              <a:rPr lang="es-ES" dirty="0"/>
              <a:t>transformadores, que elevan o disminuyen la tensión </a:t>
            </a:r>
            <a:r>
              <a:rPr lang="es-ES" dirty="0" smtClean="0"/>
              <a:t>mediante inducción </a:t>
            </a:r>
            <a:r>
              <a:rPr lang="es-ES" dirty="0"/>
              <a:t>electromagnética. Para la transmisión de energía a grandes distancias, es necesario elevar la tensión de manera que la corriente que circule sea menor y, por lo tanto, disminuyan las pérdidas. Cuando se distribuye a los hogares, </a:t>
            </a:r>
            <a:r>
              <a:rPr lang="es-ES" dirty="0" smtClean="0"/>
              <a:t>se debe </a:t>
            </a:r>
            <a:r>
              <a:rPr lang="es-ES" dirty="0"/>
              <a:t>disminuir </a:t>
            </a:r>
            <a:r>
              <a:rPr lang="es-ES" dirty="0" smtClean="0"/>
              <a:t>la tensión </a:t>
            </a:r>
            <a:r>
              <a:rPr lang="es-ES" dirty="0"/>
              <a:t>Por cuestiones de seguridad.</a:t>
            </a:r>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p:txBody>
      </p:sp>
      <p:sp>
        <p:nvSpPr>
          <p:cNvPr id="3" name="Rectángulo 2"/>
          <p:cNvSpPr/>
          <p:nvPr/>
        </p:nvSpPr>
        <p:spPr>
          <a:xfrm>
            <a:off x="1492332" y="5713329"/>
            <a:ext cx="3162795" cy="369332"/>
          </a:xfrm>
          <a:prstGeom prst="rect">
            <a:avLst/>
          </a:prstGeom>
        </p:spPr>
        <p:txBody>
          <a:bodyPr wrap="square">
            <a:spAutoFit/>
          </a:bodyPr>
          <a:lstStyle/>
          <a:p>
            <a:r>
              <a:rPr lang="es-ES" b="1" dirty="0" smtClean="0"/>
              <a:t>Condensador de </a:t>
            </a:r>
            <a:r>
              <a:rPr lang="es-ES" b="1" dirty="0"/>
              <a:t>casco </a:t>
            </a:r>
            <a:r>
              <a:rPr lang="es-ES" b="1" dirty="0" smtClean="0"/>
              <a:t>y </a:t>
            </a:r>
            <a:r>
              <a:rPr lang="es-ES" b="1" dirty="0"/>
              <a:t>tubo.</a:t>
            </a:r>
          </a:p>
        </p:txBody>
      </p:sp>
      <p:pic>
        <p:nvPicPr>
          <p:cNvPr id="4" name="Imagen 3"/>
          <p:cNvPicPr>
            <a:picLocks noChangeAspect="1"/>
          </p:cNvPicPr>
          <p:nvPr/>
        </p:nvPicPr>
        <p:blipFill>
          <a:blip r:embed="rId2"/>
          <a:stretch>
            <a:fillRect/>
          </a:stretch>
        </p:blipFill>
        <p:spPr>
          <a:xfrm>
            <a:off x="356259" y="2427204"/>
            <a:ext cx="5724525" cy="3286125"/>
          </a:xfrm>
          <a:prstGeom prst="rect">
            <a:avLst/>
          </a:prstGeom>
        </p:spPr>
      </p:pic>
      <p:sp>
        <p:nvSpPr>
          <p:cNvPr id="5" name="Rectángulo 4"/>
          <p:cNvSpPr/>
          <p:nvPr/>
        </p:nvSpPr>
        <p:spPr>
          <a:xfrm>
            <a:off x="8278684" y="5713329"/>
            <a:ext cx="3038500" cy="369332"/>
          </a:xfrm>
          <a:prstGeom prst="rect">
            <a:avLst/>
          </a:prstGeom>
        </p:spPr>
        <p:txBody>
          <a:bodyPr wrap="square">
            <a:spAutoFit/>
          </a:bodyPr>
          <a:lstStyle/>
          <a:p>
            <a:r>
              <a:rPr lang="es-ES" b="1" dirty="0" smtClean="0"/>
              <a:t>Interruptor de </a:t>
            </a:r>
            <a:r>
              <a:rPr lang="es-ES" b="1" dirty="0"/>
              <a:t>media </a:t>
            </a:r>
            <a:r>
              <a:rPr lang="es-ES" b="1" dirty="0" smtClean="0"/>
              <a:t>tensión</a:t>
            </a:r>
            <a:r>
              <a:rPr lang="es-ES" b="1" dirty="0"/>
              <a:t>.</a:t>
            </a:r>
          </a:p>
        </p:txBody>
      </p:sp>
      <p:pic>
        <p:nvPicPr>
          <p:cNvPr id="6" name="Imagen 5"/>
          <p:cNvPicPr>
            <a:picLocks noChangeAspect="1"/>
          </p:cNvPicPr>
          <p:nvPr/>
        </p:nvPicPr>
        <p:blipFill>
          <a:blip r:embed="rId3"/>
          <a:stretch>
            <a:fillRect/>
          </a:stretch>
        </p:blipFill>
        <p:spPr>
          <a:xfrm>
            <a:off x="8146473" y="2286183"/>
            <a:ext cx="3048000" cy="3400425"/>
          </a:xfrm>
          <a:prstGeom prst="rect">
            <a:avLst/>
          </a:prstGeom>
        </p:spPr>
      </p:pic>
    </p:spTree>
    <p:extLst>
      <p:ext uri="{BB962C8B-B14F-4D97-AF65-F5344CB8AC3E}">
        <p14:creationId xmlns:p14="http://schemas.microsoft.com/office/powerpoint/2010/main" val="50896463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ángulo 3"/>
          <p:cNvSpPr/>
          <p:nvPr/>
        </p:nvSpPr>
        <p:spPr>
          <a:xfrm>
            <a:off x="281050" y="4034703"/>
            <a:ext cx="3429000" cy="923330"/>
          </a:xfrm>
          <a:prstGeom prst="rect">
            <a:avLst/>
          </a:prstGeom>
        </p:spPr>
        <p:txBody>
          <a:bodyPr wrap="square">
            <a:spAutoFit/>
          </a:bodyPr>
          <a:lstStyle/>
          <a:p>
            <a:pPr algn="ctr"/>
            <a:r>
              <a:rPr lang="es-ES" b="1" dirty="0"/>
              <a:t>Interruptor de alta tensión </a:t>
            </a:r>
          </a:p>
          <a:p>
            <a:pPr algn="ctr"/>
            <a:r>
              <a:rPr lang="es-ES" b="1" dirty="0"/>
              <a:t>compacto con transformadores de </a:t>
            </a:r>
          </a:p>
          <a:p>
            <a:pPr algn="ctr"/>
            <a:r>
              <a:rPr lang="es-ES" b="1" dirty="0"/>
              <a:t>corriente y tensión integrados.</a:t>
            </a:r>
          </a:p>
        </p:txBody>
      </p:sp>
      <p:pic>
        <p:nvPicPr>
          <p:cNvPr id="5" name="Imagen 4"/>
          <p:cNvPicPr>
            <a:picLocks noChangeAspect="1"/>
          </p:cNvPicPr>
          <p:nvPr/>
        </p:nvPicPr>
        <p:blipFill>
          <a:blip r:embed="rId2"/>
          <a:stretch>
            <a:fillRect/>
          </a:stretch>
        </p:blipFill>
        <p:spPr>
          <a:xfrm>
            <a:off x="281050" y="329478"/>
            <a:ext cx="3429000" cy="3705225"/>
          </a:xfrm>
          <a:prstGeom prst="rect">
            <a:avLst/>
          </a:prstGeom>
        </p:spPr>
      </p:pic>
      <p:sp>
        <p:nvSpPr>
          <p:cNvPr id="6" name="Rectángulo 5"/>
          <p:cNvSpPr/>
          <p:nvPr/>
        </p:nvSpPr>
        <p:spPr>
          <a:xfrm>
            <a:off x="5189517" y="5805538"/>
            <a:ext cx="2125683" cy="923330"/>
          </a:xfrm>
          <a:prstGeom prst="rect">
            <a:avLst/>
          </a:prstGeom>
        </p:spPr>
        <p:txBody>
          <a:bodyPr wrap="square">
            <a:spAutoFit/>
          </a:bodyPr>
          <a:lstStyle/>
          <a:p>
            <a:pPr algn="ctr"/>
            <a:r>
              <a:rPr lang="es-ES" b="1" dirty="0"/>
              <a:t>Transformador</a:t>
            </a:r>
          </a:p>
          <a:p>
            <a:pPr algn="ctr"/>
            <a:r>
              <a:rPr lang="es-ES" b="1" dirty="0"/>
              <a:t>de corriente</a:t>
            </a:r>
          </a:p>
          <a:p>
            <a:pPr algn="ctr"/>
            <a:r>
              <a:rPr lang="es-ES" b="1" dirty="0"/>
              <a:t>para alta tensión</a:t>
            </a:r>
            <a:r>
              <a:rPr lang="es-ES" dirty="0"/>
              <a:t>.</a:t>
            </a:r>
          </a:p>
        </p:txBody>
      </p:sp>
      <p:pic>
        <p:nvPicPr>
          <p:cNvPr id="7" name="Imagen 6"/>
          <p:cNvPicPr>
            <a:picLocks noChangeAspect="1"/>
          </p:cNvPicPr>
          <p:nvPr/>
        </p:nvPicPr>
        <p:blipFill>
          <a:blip r:embed="rId3"/>
          <a:stretch>
            <a:fillRect/>
          </a:stretch>
        </p:blipFill>
        <p:spPr>
          <a:xfrm>
            <a:off x="5195887" y="1085850"/>
            <a:ext cx="1800225" cy="4686300"/>
          </a:xfrm>
          <a:prstGeom prst="rect">
            <a:avLst/>
          </a:prstGeom>
        </p:spPr>
      </p:pic>
      <p:sp>
        <p:nvSpPr>
          <p:cNvPr id="8" name="Rectángulo 7"/>
          <p:cNvSpPr/>
          <p:nvPr/>
        </p:nvSpPr>
        <p:spPr>
          <a:xfrm>
            <a:off x="9009413" y="4034703"/>
            <a:ext cx="1975262" cy="923330"/>
          </a:xfrm>
          <a:prstGeom prst="rect">
            <a:avLst/>
          </a:prstGeom>
        </p:spPr>
        <p:txBody>
          <a:bodyPr wrap="square">
            <a:spAutoFit/>
          </a:bodyPr>
          <a:lstStyle/>
          <a:p>
            <a:pPr algn="ctr"/>
            <a:r>
              <a:rPr lang="es-ES" b="1" dirty="0" smtClean="0"/>
              <a:t>Transformador </a:t>
            </a:r>
            <a:endParaRPr lang="es-ES" b="1" dirty="0"/>
          </a:p>
          <a:p>
            <a:pPr algn="ctr"/>
            <a:r>
              <a:rPr lang="es-ES" b="1" dirty="0"/>
              <a:t>de corriente para</a:t>
            </a:r>
          </a:p>
          <a:p>
            <a:pPr algn="ctr"/>
            <a:r>
              <a:rPr lang="es-ES" b="1" dirty="0"/>
              <a:t>media tensión.</a:t>
            </a:r>
          </a:p>
        </p:txBody>
      </p:sp>
      <p:pic>
        <p:nvPicPr>
          <p:cNvPr id="9" name="Imagen 8"/>
          <p:cNvPicPr>
            <a:picLocks noChangeAspect="1"/>
          </p:cNvPicPr>
          <p:nvPr/>
        </p:nvPicPr>
        <p:blipFill>
          <a:blip r:embed="rId4"/>
          <a:stretch>
            <a:fillRect/>
          </a:stretch>
        </p:blipFill>
        <p:spPr>
          <a:xfrm>
            <a:off x="8647834" y="681903"/>
            <a:ext cx="2876550" cy="3352800"/>
          </a:xfrm>
          <a:prstGeom prst="rect">
            <a:avLst/>
          </a:prstGeom>
        </p:spPr>
      </p:pic>
    </p:spTree>
    <p:extLst>
      <p:ext uri="{BB962C8B-B14F-4D97-AF65-F5344CB8AC3E}">
        <p14:creationId xmlns:p14="http://schemas.microsoft.com/office/powerpoint/2010/main" val="119280284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356259" y="197346"/>
            <a:ext cx="11471563" cy="6740307"/>
          </a:xfrm>
          <a:prstGeom prst="rect">
            <a:avLst/>
          </a:prstGeom>
        </p:spPr>
        <p:txBody>
          <a:bodyPr wrap="square">
            <a:spAutoFit/>
          </a:bodyPr>
          <a:lstStyle/>
          <a:p>
            <a:pPr algn="just"/>
            <a:r>
              <a:rPr lang="es-ES" dirty="0" smtClean="0"/>
              <a:t>Entre los equipos que existen en las subestaciones podemos </a:t>
            </a:r>
            <a:r>
              <a:rPr lang="es-ES" dirty="0"/>
              <a:t>encontrar:</a:t>
            </a:r>
          </a:p>
          <a:p>
            <a:pPr algn="just">
              <a:buFont typeface="Arial" panose="020B0604020202020204" pitchFamily="34" charset="0"/>
              <a:buChar char="•"/>
            </a:pPr>
            <a:r>
              <a:rPr lang="es-ES" b="1" dirty="0" smtClean="0"/>
              <a:t>Interruptores</a:t>
            </a:r>
            <a:r>
              <a:rPr lang="es-ES" b="1" dirty="0"/>
              <a:t>: </a:t>
            </a:r>
            <a:r>
              <a:rPr lang="es-ES" dirty="0" smtClean="0"/>
              <a:t>su función es abrir un circuito </a:t>
            </a:r>
            <a:r>
              <a:rPr lang="es-ES" dirty="0"/>
              <a:t>eléctrico y</a:t>
            </a:r>
            <a:r>
              <a:rPr lang="es-ES" dirty="0" smtClean="0"/>
              <a:t>, de esta manera, evitar que circule corriente. Un interruptor puede </a:t>
            </a:r>
            <a:r>
              <a:rPr lang="es-ES" dirty="0"/>
              <a:t>ser algo tan simple como una </a:t>
            </a:r>
            <a:r>
              <a:rPr lang="es-ES" dirty="0" smtClean="0"/>
              <a:t>llave de luz o una </a:t>
            </a:r>
            <a:r>
              <a:rPr lang="es-ES" dirty="0"/>
              <a:t>llave </a:t>
            </a:r>
            <a:r>
              <a:rPr lang="es-ES" dirty="0" err="1" smtClean="0"/>
              <a:t>termomagnética</a:t>
            </a:r>
            <a:r>
              <a:rPr lang="es-ES" dirty="0" smtClean="0"/>
              <a:t> en nuestros </a:t>
            </a:r>
            <a:r>
              <a:rPr lang="es-ES" dirty="0"/>
              <a:t>hogares, </a:t>
            </a:r>
            <a:r>
              <a:rPr lang="es-ES" dirty="0" smtClean="0"/>
              <a:t>o equipos </a:t>
            </a:r>
            <a:r>
              <a:rPr lang="es-ES" dirty="0"/>
              <a:t>altamente </a:t>
            </a:r>
            <a:r>
              <a:rPr lang="es-ES" dirty="0" smtClean="0"/>
              <a:t>complejos y de </a:t>
            </a:r>
            <a:r>
              <a:rPr lang="es-ES" dirty="0"/>
              <a:t>gran </a:t>
            </a:r>
            <a:r>
              <a:rPr lang="es-ES" dirty="0" smtClean="0"/>
              <a:t>tamaño utilizados </a:t>
            </a:r>
            <a:r>
              <a:rPr lang="es-ES" dirty="0"/>
              <a:t>para altas tensiones. </a:t>
            </a:r>
          </a:p>
          <a:p>
            <a:pPr algn="just"/>
            <a:r>
              <a:rPr lang="es-ES" dirty="0"/>
              <a:t>Más </a:t>
            </a:r>
            <a:r>
              <a:rPr lang="es-ES" dirty="0" smtClean="0"/>
              <a:t>allá de donde se los utilice, se podría decir que el principio </a:t>
            </a:r>
            <a:r>
              <a:rPr lang="es-ES" dirty="0"/>
              <a:t>de funcionamiento </a:t>
            </a:r>
            <a:r>
              <a:rPr lang="es-ES" dirty="0" smtClean="0"/>
              <a:t>es el mismo</a:t>
            </a:r>
            <a:r>
              <a:rPr lang="es-ES" dirty="0"/>
              <a:t>: son dos </a:t>
            </a:r>
            <a:r>
              <a:rPr lang="es-ES" dirty="0" smtClean="0"/>
              <a:t>contactos presionados </a:t>
            </a:r>
            <a:r>
              <a:rPr lang="es-ES" dirty="0"/>
              <a:t>entre </a:t>
            </a:r>
            <a:r>
              <a:rPr lang="es-ES" dirty="0" smtClean="0"/>
              <a:t>sí que </a:t>
            </a:r>
            <a:r>
              <a:rPr lang="es-ES" dirty="0"/>
              <a:t>pueden separarse mediante </a:t>
            </a:r>
            <a:r>
              <a:rPr lang="es-ES" dirty="0" smtClean="0"/>
              <a:t>algún </a:t>
            </a:r>
            <a:r>
              <a:rPr lang="es-ES" dirty="0"/>
              <a:t>dispositivo, ya sea en forma manual, como una llave </a:t>
            </a:r>
            <a:r>
              <a:rPr lang="es-ES" dirty="0" smtClean="0"/>
              <a:t>de luz, o en </a:t>
            </a:r>
            <a:r>
              <a:rPr lang="es-ES" dirty="0"/>
              <a:t>forma automática debido </a:t>
            </a:r>
            <a:r>
              <a:rPr lang="es-ES" dirty="0" smtClean="0"/>
              <a:t>a un cortocircuito </a:t>
            </a:r>
            <a:r>
              <a:rPr lang="es-ES" dirty="0"/>
              <a:t>o </a:t>
            </a:r>
            <a:r>
              <a:rPr lang="es-ES" dirty="0" smtClean="0"/>
              <a:t>una falla detectados por algún dispositivo que activa la apertura </a:t>
            </a:r>
            <a:r>
              <a:rPr lang="es-ES" dirty="0"/>
              <a:t>accionando resortes que separan </a:t>
            </a:r>
            <a:r>
              <a:rPr lang="es-ES" dirty="0" smtClean="0"/>
              <a:t>los contactos</a:t>
            </a:r>
            <a:r>
              <a:rPr lang="es-ES" dirty="0"/>
              <a:t>. </a:t>
            </a:r>
          </a:p>
          <a:p>
            <a:pPr algn="just"/>
            <a:r>
              <a:rPr lang="es-ES" dirty="0" smtClean="0"/>
              <a:t>En el caso de los interruptores de media y alta tensión</a:t>
            </a:r>
            <a:r>
              <a:rPr lang="es-ES" dirty="0"/>
              <a:t>, su </a:t>
            </a:r>
            <a:r>
              <a:rPr lang="es-ES" dirty="0" smtClean="0"/>
              <a:t>diseño se vuelve increíblemente complejo. Las elevadas </a:t>
            </a:r>
            <a:endParaRPr lang="es-ES" dirty="0"/>
          </a:p>
          <a:p>
            <a:pPr algn="just"/>
            <a:r>
              <a:rPr lang="es-ES" dirty="0"/>
              <a:t>tensiones </a:t>
            </a:r>
            <a:r>
              <a:rPr lang="es-ES" dirty="0" smtClean="0"/>
              <a:t>y corrientes que manejan </a:t>
            </a:r>
            <a:r>
              <a:rPr lang="es-ES" dirty="0"/>
              <a:t>hacen </a:t>
            </a:r>
            <a:r>
              <a:rPr lang="es-ES" dirty="0" smtClean="0"/>
              <a:t>que la maniobra de apertura produzca arcos eléctricos, que originan daños y pueden </a:t>
            </a:r>
            <a:r>
              <a:rPr lang="es-ES" dirty="0"/>
              <a:t>destruir completamente </a:t>
            </a:r>
            <a:r>
              <a:rPr lang="es-ES" dirty="0" smtClean="0"/>
              <a:t>un equipo</a:t>
            </a:r>
            <a:r>
              <a:rPr lang="es-ES" dirty="0"/>
              <a:t>. </a:t>
            </a:r>
          </a:p>
          <a:p>
            <a:pPr algn="just"/>
            <a:r>
              <a:rPr lang="es-ES" dirty="0" smtClean="0"/>
              <a:t>Existen varias </a:t>
            </a:r>
            <a:r>
              <a:rPr lang="es-ES" dirty="0"/>
              <a:t>tecnologías </a:t>
            </a:r>
            <a:r>
              <a:rPr lang="es-ES" dirty="0" smtClean="0"/>
              <a:t>y modelos en la manufactura de interruptores</a:t>
            </a:r>
            <a:r>
              <a:rPr lang="es-ES" dirty="0"/>
              <a:t>, pero </a:t>
            </a:r>
            <a:r>
              <a:rPr lang="es-ES" dirty="0" smtClean="0"/>
              <a:t>el principio </a:t>
            </a:r>
            <a:r>
              <a:rPr lang="es-ES" dirty="0"/>
              <a:t>básico consiste en encapsular </a:t>
            </a:r>
            <a:r>
              <a:rPr lang="es-ES" dirty="0" smtClean="0"/>
              <a:t>los contactos y el mecanismo </a:t>
            </a:r>
            <a:r>
              <a:rPr lang="es-ES" dirty="0"/>
              <a:t>que </a:t>
            </a:r>
            <a:r>
              <a:rPr lang="es-ES" dirty="0" smtClean="0"/>
              <a:t>lo acciona </a:t>
            </a:r>
            <a:r>
              <a:rPr lang="es-ES" dirty="0"/>
              <a:t>en un </a:t>
            </a:r>
            <a:r>
              <a:rPr lang="es-ES" dirty="0" smtClean="0"/>
              <a:t>recipiente hermético </a:t>
            </a:r>
            <a:r>
              <a:rPr lang="es-ES" dirty="0"/>
              <a:t>que puede estar </a:t>
            </a:r>
            <a:r>
              <a:rPr lang="es-ES" dirty="0" smtClean="0"/>
              <a:t>al vacío o con un gas </a:t>
            </a:r>
            <a:r>
              <a:rPr lang="es-ES" dirty="0"/>
              <a:t>aislante </a:t>
            </a:r>
            <a:r>
              <a:rPr lang="es-ES" dirty="0" smtClean="0"/>
              <a:t>llamado </a:t>
            </a:r>
            <a:r>
              <a:rPr lang="es-ES" dirty="0" err="1" smtClean="0"/>
              <a:t>hexafloruro</a:t>
            </a:r>
            <a:r>
              <a:rPr lang="es-ES" dirty="0" smtClean="0"/>
              <a:t> de azufre. Con esto, combinado a una apertura </a:t>
            </a:r>
            <a:r>
              <a:rPr lang="es-ES" dirty="0"/>
              <a:t>rápida de </a:t>
            </a:r>
            <a:r>
              <a:rPr lang="es-ES" dirty="0" smtClean="0"/>
              <a:t>los contactos a través </a:t>
            </a:r>
            <a:r>
              <a:rPr lang="es-ES" dirty="0"/>
              <a:t>de mecanismos de </a:t>
            </a:r>
            <a:r>
              <a:rPr lang="es-ES" dirty="0" smtClean="0"/>
              <a:t>resortes</a:t>
            </a:r>
            <a:r>
              <a:rPr lang="es-ES" dirty="0"/>
              <a:t>, se </a:t>
            </a:r>
            <a:r>
              <a:rPr lang="es-ES" dirty="0" smtClean="0"/>
              <a:t>logra diseminar el arco </a:t>
            </a:r>
            <a:r>
              <a:rPr lang="es-ES" dirty="0"/>
              <a:t>eléctrico </a:t>
            </a:r>
            <a:r>
              <a:rPr lang="es-ES" dirty="0" smtClean="0"/>
              <a:t>en la apertura</a:t>
            </a:r>
            <a:r>
              <a:rPr lang="es-ES" dirty="0"/>
              <a:t>. </a:t>
            </a:r>
          </a:p>
          <a:p>
            <a:pPr algn="just">
              <a:buFont typeface="Arial" panose="020B0604020202020204" pitchFamily="34" charset="0"/>
              <a:buChar char="•"/>
            </a:pPr>
            <a:r>
              <a:rPr lang="es-ES" b="1" dirty="0"/>
              <a:t>Sistemas de comando </a:t>
            </a:r>
            <a:r>
              <a:rPr lang="es-ES" b="1" dirty="0" smtClean="0"/>
              <a:t>y control: </a:t>
            </a:r>
            <a:r>
              <a:rPr lang="es-ES" dirty="0" smtClean="0"/>
              <a:t>se encargan del control de los interruptores en condiciones </a:t>
            </a:r>
            <a:r>
              <a:rPr lang="es-ES" dirty="0"/>
              <a:t>normales </a:t>
            </a:r>
            <a:r>
              <a:rPr lang="es-ES" dirty="0" smtClean="0"/>
              <a:t>y de falla, monitoreo y medición</a:t>
            </a:r>
            <a:r>
              <a:rPr lang="es-ES" dirty="0"/>
              <a:t>.</a:t>
            </a:r>
          </a:p>
          <a:p>
            <a:pPr algn="just"/>
            <a:r>
              <a:rPr lang="es-ES" dirty="0"/>
              <a:t>La medición de la corriente y la tensión se realiza en varios </a:t>
            </a:r>
            <a:r>
              <a:rPr lang="es-ES" dirty="0" smtClean="0"/>
              <a:t>puntos </a:t>
            </a:r>
            <a:r>
              <a:rPr lang="es-ES" dirty="0"/>
              <a:t>de la subestación con el fin de monitorear, para </a:t>
            </a:r>
            <a:r>
              <a:rPr lang="es-ES" dirty="0" smtClean="0"/>
              <a:t>realizar la verificación del correcto </a:t>
            </a:r>
            <a:r>
              <a:rPr lang="es-ES" dirty="0"/>
              <a:t>funcionamiento </a:t>
            </a:r>
            <a:r>
              <a:rPr lang="es-ES" dirty="0" smtClean="0"/>
              <a:t>del sistema y para la medición comercial</a:t>
            </a:r>
            <a:r>
              <a:rPr lang="es-ES" dirty="0"/>
              <a:t>, </a:t>
            </a:r>
            <a:r>
              <a:rPr lang="es-ES" dirty="0" smtClean="0"/>
              <a:t>con la que se verifica la energía </a:t>
            </a:r>
            <a:r>
              <a:rPr lang="es-ES" dirty="0"/>
              <a:t>circulada (</a:t>
            </a:r>
            <a:r>
              <a:rPr lang="es-ES" dirty="0" smtClean="0"/>
              <a:t>en </a:t>
            </a:r>
            <a:r>
              <a:rPr lang="es-ES" dirty="0" err="1" smtClean="0"/>
              <a:t>MWh</a:t>
            </a:r>
            <a:r>
              <a:rPr lang="es-ES" dirty="0"/>
              <a:t>) </a:t>
            </a:r>
            <a:r>
              <a:rPr lang="es-ES" dirty="0" smtClean="0"/>
              <a:t>para la facturación</a:t>
            </a:r>
            <a:r>
              <a:rPr lang="es-ES" dirty="0"/>
              <a:t>. Estas </a:t>
            </a:r>
            <a:r>
              <a:rPr lang="es-ES" dirty="0" smtClean="0"/>
              <a:t>mediciones se hacen </a:t>
            </a:r>
            <a:r>
              <a:rPr lang="es-ES" dirty="0"/>
              <a:t>a través de transformadores </a:t>
            </a:r>
            <a:r>
              <a:rPr lang="es-ES" dirty="0" smtClean="0"/>
              <a:t>de corrientes y tensión </a:t>
            </a:r>
            <a:r>
              <a:rPr lang="es-ES" dirty="0"/>
              <a:t>diseñados específicamente para esta tarea. </a:t>
            </a:r>
          </a:p>
          <a:p>
            <a:pPr algn="just"/>
            <a:r>
              <a:rPr lang="es-ES" dirty="0" smtClean="0"/>
              <a:t>La protección </a:t>
            </a:r>
            <a:r>
              <a:rPr lang="es-ES" dirty="0"/>
              <a:t>de </a:t>
            </a:r>
            <a:r>
              <a:rPr lang="es-ES" dirty="0" smtClean="0"/>
              <a:t>los equipos </a:t>
            </a:r>
            <a:r>
              <a:rPr lang="es-ES" dirty="0"/>
              <a:t>de </a:t>
            </a:r>
            <a:r>
              <a:rPr lang="es-ES" dirty="0" smtClean="0"/>
              <a:t>la subestación </a:t>
            </a:r>
            <a:r>
              <a:rPr lang="es-ES" dirty="0"/>
              <a:t>está </a:t>
            </a:r>
            <a:r>
              <a:rPr lang="es-ES" dirty="0" smtClean="0"/>
              <a:t>a cargo de </a:t>
            </a:r>
            <a:r>
              <a:rPr lang="es-ES" dirty="0"/>
              <a:t>relés electrónicos. Estos equipos están </a:t>
            </a:r>
            <a:r>
              <a:rPr lang="es-ES" dirty="0" smtClean="0"/>
              <a:t>constantemente midiendo la tensión y la corriente</a:t>
            </a:r>
            <a:r>
              <a:rPr lang="es-ES" dirty="0"/>
              <a:t>, </a:t>
            </a:r>
            <a:r>
              <a:rPr lang="es-ES" dirty="0" smtClean="0"/>
              <a:t>y se los configura para detectar distintas fallas como puede ser un cortocircuito</a:t>
            </a:r>
            <a:r>
              <a:rPr lang="es-ES" dirty="0"/>
              <a:t>, </a:t>
            </a:r>
            <a:r>
              <a:rPr lang="es-ES" dirty="0" smtClean="0"/>
              <a:t>sobre y baja </a:t>
            </a:r>
            <a:r>
              <a:rPr lang="es-ES" dirty="0"/>
              <a:t>tensión, cambios </a:t>
            </a:r>
            <a:r>
              <a:rPr lang="es-ES" dirty="0" smtClean="0"/>
              <a:t>en la frecuencia</a:t>
            </a:r>
            <a:r>
              <a:rPr lang="es-ES" dirty="0"/>
              <a:t>, entre otras. </a:t>
            </a:r>
            <a:endParaRPr lang="es-ES" dirty="0" smtClean="0"/>
          </a:p>
        </p:txBody>
      </p:sp>
    </p:spTree>
    <p:extLst>
      <p:ext uri="{BB962C8B-B14F-4D97-AF65-F5344CB8AC3E}">
        <p14:creationId xmlns:p14="http://schemas.microsoft.com/office/powerpoint/2010/main" val="173267654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356259" y="197346"/>
            <a:ext cx="11471563" cy="2585323"/>
          </a:xfrm>
          <a:prstGeom prst="rect">
            <a:avLst/>
          </a:prstGeom>
        </p:spPr>
        <p:txBody>
          <a:bodyPr wrap="square">
            <a:spAutoFit/>
          </a:bodyPr>
          <a:lstStyle/>
          <a:p>
            <a:pPr algn="just"/>
            <a:r>
              <a:rPr lang="es-ES" dirty="0" smtClean="0"/>
              <a:t>Según la configuración </a:t>
            </a:r>
            <a:r>
              <a:rPr lang="es-ES" dirty="0"/>
              <a:t>cargada </a:t>
            </a:r>
            <a:r>
              <a:rPr lang="es-ES" dirty="0" smtClean="0"/>
              <a:t>en el relé, este puede activar la apertura de un interruptor o enviar una alarma al centro de control de la subestación </a:t>
            </a:r>
            <a:r>
              <a:rPr lang="es-ES" dirty="0"/>
              <a:t>para despejar </a:t>
            </a:r>
            <a:r>
              <a:rPr lang="es-ES" dirty="0" smtClean="0"/>
              <a:t>la falla</a:t>
            </a:r>
            <a:r>
              <a:rPr lang="es-ES" dirty="0"/>
              <a:t>. </a:t>
            </a:r>
          </a:p>
          <a:p>
            <a:pPr algn="just"/>
            <a:r>
              <a:rPr lang="es-ES" dirty="0"/>
              <a:t>Debemos considerar que </a:t>
            </a:r>
            <a:r>
              <a:rPr lang="es-ES" dirty="0" smtClean="0"/>
              <a:t>es posible </a:t>
            </a:r>
            <a:r>
              <a:rPr lang="es-ES" dirty="0"/>
              <a:t>accionar </a:t>
            </a:r>
            <a:r>
              <a:rPr lang="es-ES" dirty="0" smtClean="0"/>
              <a:t>los interruptores y seccionadores </a:t>
            </a:r>
            <a:r>
              <a:rPr lang="es-ES" dirty="0"/>
              <a:t>de </a:t>
            </a:r>
            <a:r>
              <a:rPr lang="es-ES" dirty="0" smtClean="0"/>
              <a:t>forma remota. Por lo general, estos equipos tienen pequeños motores eléctricos que activan los dispositivos de apertura</a:t>
            </a:r>
            <a:r>
              <a:rPr lang="es-ES" dirty="0"/>
              <a:t>, </a:t>
            </a:r>
            <a:r>
              <a:rPr lang="es-ES" dirty="0" smtClean="0"/>
              <a:t>y se los cablea para poder accionarlos desde el centro de control que puede estar en la misma </a:t>
            </a:r>
            <a:r>
              <a:rPr lang="es-ES" dirty="0"/>
              <a:t>subestación </a:t>
            </a:r>
            <a:r>
              <a:rPr lang="es-ES" dirty="0" smtClean="0"/>
              <a:t>o a kilómetros </a:t>
            </a:r>
            <a:r>
              <a:rPr lang="es-ES" dirty="0"/>
              <a:t>de distancia. Esto es </a:t>
            </a:r>
            <a:r>
              <a:rPr lang="es-ES" dirty="0" smtClean="0"/>
              <a:t>necesario</a:t>
            </a:r>
            <a:r>
              <a:rPr lang="es-ES" dirty="0"/>
              <a:t>, por ejemplo, cuando </a:t>
            </a:r>
            <a:r>
              <a:rPr lang="es-ES" dirty="0" smtClean="0"/>
              <a:t>se debe </a:t>
            </a:r>
            <a:r>
              <a:rPr lang="es-ES" dirty="0"/>
              <a:t>hacer </a:t>
            </a:r>
            <a:r>
              <a:rPr lang="es-ES" dirty="0" smtClean="0"/>
              <a:t>un mantenimiento en una </a:t>
            </a:r>
            <a:r>
              <a:rPr lang="es-ES" dirty="0"/>
              <a:t>línea eléctrica que está conectada </a:t>
            </a:r>
            <a:r>
              <a:rPr lang="es-ES" dirty="0" smtClean="0"/>
              <a:t>a esa </a:t>
            </a:r>
            <a:r>
              <a:rPr lang="es-ES" dirty="0"/>
              <a:t>subestación. </a:t>
            </a:r>
          </a:p>
          <a:p>
            <a:pPr algn="just"/>
            <a:r>
              <a:rPr lang="es-ES" dirty="0" smtClean="0"/>
              <a:t>Se puede </a:t>
            </a:r>
            <a:r>
              <a:rPr lang="es-ES" dirty="0"/>
              <a:t>cortar </a:t>
            </a:r>
            <a:r>
              <a:rPr lang="es-ES" dirty="0" smtClean="0"/>
              <a:t>la energía de la misma </a:t>
            </a:r>
            <a:r>
              <a:rPr lang="es-ES" dirty="0"/>
              <a:t>de manera remota </a:t>
            </a:r>
            <a:r>
              <a:rPr lang="es-ES" dirty="0" smtClean="0"/>
              <a:t>y no </a:t>
            </a:r>
            <a:r>
              <a:rPr lang="es-ES" dirty="0"/>
              <a:t>tener que </a:t>
            </a:r>
            <a:r>
              <a:rPr lang="es-ES" dirty="0" smtClean="0"/>
              <a:t>ir a la subestación </a:t>
            </a:r>
            <a:r>
              <a:rPr lang="es-ES" dirty="0"/>
              <a:t>para realizarlo</a:t>
            </a:r>
            <a:r>
              <a:rPr lang="es-ES" dirty="0" smtClean="0"/>
              <a:t>.</a:t>
            </a:r>
          </a:p>
          <a:p>
            <a:pPr algn="just"/>
            <a:endParaRPr lang="es-ES" dirty="0"/>
          </a:p>
        </p:txBody>
      </p:sp>
    </p:spTree>
    <p:extLst>
      <p:ext uri="{BB962C8B-B14F-4D97-AF65-F5344CB8AC3E}">
        <p14:creationId xmlns:p14="http://schemas.microsoft.com/office/powerpoint/2010/main" val="46957877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356259" y="197346"/>
            <a:ext cx="11471563" cy="5909310"/>
          </a:xfrm>
          <a:prstGeom prst="rect">
            <a:avLst/>
          </a:prstGeom>
        </p:spPr>
        <p:txBody>
          <a:bodyPr wrap="square">
            <a:spAutoFit/>
          </a:bodyPr>
          <a:lstStyle/>
          <a:p>
            <a:pPr algn="just"/>
            <a:r>
              <a:rPr lang="es-ES" b="1" dirty="0" smtClean="0">
                <a:solidFill>
                  <a:srgbClr val="0070C0"/>
                </a:solidFill>
                <a:latin typeface="Arial Rounded MT Bold" panose="020F0704030504030204" pitchFamily="34" charset="0"/>
              </a:rPr>
              <a:t>Generación </a:t>
            </a:r>
            <a:r>
              <a:rPr lang="es-ES" b="1" dirty="0">
                <a:solidFill>
                  <a:srgbClr val="0070C0"/>
                </a:solidFill>
                <a:latin typeface="Arial Rounded MT Bold" panose="020F0704030504030204" pitchFamily="34" charset="0"/>
              </a:rPr>
              <a:t>distribuida</a:t>
            </a:r>
          </a:p>
          <a:p>
            <a:pPr algn="just"/>
            <a:r>
              <a:rPr lang="es-ES" dirty="0"/>
              <a:t>La forma de generación tradicional es la centralizada. Esto </a:t>
            </a:r>
            <a:r>
              <a:rPr lang="es-ES" dirty="0" smtClean="0"/>
              <a:t>significa </a:t>
            </a:r>
            <a:r>
              <a:rPr lang="es-ES" dirty="0"/>
              <a:t>que tiene varias plantas de generación de </a:t>
            </a:r>
            <a:r>
              <a:rPr lang="es-ES" dirty="0" smtClean="0"/>
              <a:t>gran potencia </a:t>
            </a:r>
            <a:r>
              <a:rPr lang="es-ES" dirty="0"/>
              <a:t>interconectadas a través de la red eléctrica para </a:t>
            </a:r>
            <a:r>
              <a:rPr lang="es-ES" dirty="0" smtClean="0"/>
              <a:t>luego </a:t>
            </a:r>
            <a:r>
              <a:rPr lang="es-ES" dirty="0"/>
              <a:t>transmitir la electricidad a los centros de consumo </a:t>
            </a:r>
            <a:r>
              <a:rPr lang="es-ES" dirty="0" smtClean="0"/>
              <a:t>(</a:t>
            </a:r>
            <a:r>
              <a:rPr lang="es-ES" dirty="0"/>
              <a:t>ciudades, industrias, etcétera) por medio de líneas </a:t>
            </a:r>
            <a:r>
              <a:rPr lang="es-ES" dirty="0" smtClean="0"/>
              <a:t>eléctricas</a:t>
            </a:r>
            <a:r>
              <a:rPr lang="es-ES" dirty="0"/>
              <a:t>. Para minimizar las pérdidas, lo ideal es instalar </a:t>
            </a:r>
            <a:r>
              <a:rPr lang="es-ES" dirty="0" smtClean="0"/>
              <a:t>las generadoras </a:t>
            </a:r>
            <a:r>
              <a:rPr lang="es-ES" dirty="0"/>
              <a:t>cerca del consumo, ya que cuanto menor sea </a:t>
            </a:r>
            <a:r>
              <a:rPr lang="es-ES" dirty="0" smtClean="0"/>
              <a:t>la </a:t>
            </a:r>
            <a:r>
              <a:rPr lang="es-ES" dirty="0"/>
              <a:t>distancia, menores serán las pérdidas. Pero esto no es </a:t>
            </a:r>
            <a:r>
              <a:rPr lang="es-ES" dirty="0" smtClean="0"/>
              <a:t>siempre </a:t>
            </a:r>
            <a:r>
              <a:rPr lang="es-ES" dirty="0"/>
              <a:t>posible; en el caso de las plantas a base de carbón, </a:t>
            </a:r>
            <a:r>
              <a:rPr lang="es-ES" dirty="0" smtClean="0"/>
              <a:t>se </a:t>
            </a:r>
            <a:r>
              <a:rPr lang="es-ES" dirty="0"/>
              <a:t>las debe construir lo más alejado posible de las ciudades </a:t>
            </a:r>
            <a:r>
              <a:rPr lang="es-ES" dirty="0" smtClean="0"/>
              <a:t>debido </a:t>
            </a:r>
            <a:r>
              <a:rPr lang="es-ES" dirty="0"/>
              <a:t>a la polución que generan, las centrales </a:t>
            </a:r>
            <a:r>
              <a:rPr lang="es-ES" dirty="0" smtClean="0"/>
              <a:t>hidroeléctricas </a:t>
            </a:r>
            <a:r>
              <a:rPr lang="es-ES" dirty="0"/>
              <a:t>tienen su obvia restricción geográfica, y también se </a:t>
            </a:r>
            <a:r>
              <a:rPr lang="es-ES" dirty="0" smtClean="0"/>
              <a:t>debe </a:t>
            </a:r>
            <a:r>
              <a:rPr lang="es-ES" dirty="0"/>
              <a:t>considerar el costo del terreno donde se va a instalar, </a:t>
            </a:r>
            <a:r>
              <a:rPr lang="es-ES" dirty="0" smtClean="0"/>
              <a:t>que </a:t>
            </a:r>
            <a:r>
              <a:rPr lang="es-ES" dirty="0"/>
              <a:t>es más elevado cuanto más cerca está de las ciudades. </a:t>
            </a:r>
          </a:p>
          <a:p>
            <a:pPr algn="just"/>
            <a:r>
              <a:rPr lang="es-ES" dirty="0"/>
              <a:t>Las redes de generación distribuidas se basan en pequeñas </a:t>
            </a:r>
            <a:r>
              <a:rPr lang="es-ES" dirty="0" smtClean="0"/>
              <a:t>generaciones </a:t>
            </a:r>
            <a:r>
              <a:rPr lang="es-ES" dirty="0"/>
              <a:t>en los mismos centros de consumo, de esta </a:t>
            </a:r>
            <a:r>
              <a:rPr lang="es-ES" dirty="0" smtClean="0"/>
              <a:t>manera </a:t>
            </a:r>
            <a:r>
              <a:rPr lang="es-ES" dirty="0"/>
              <a:t>se ahorran grandes transformadores y líneas </a:t>
            </a:r>
            <a:r>
              <a:rPr lang="es-ES" dirty="0" smtClean="0"/>
              <a:t>eléctricas, ya que se inyecta la energía en forma directa en la </a:t>
            </a:r>
            <a:endParaRPr lang="es-ES" dirty="0"/>
          </a:p>
          <a:p>
            <a:pPr algn="just"/>
            <a:r>
              <a:rPr lang="es-ES" dirty="0" smtClean="0"/>
              <a:t>red eléctrica de una ciudad</a:t>
            </a:r>
            <a:r>
              <a:rPr lang="es-ES" dirty="0"/>
              <a:t>.</a:t>
            </a:r>
          </a:p>
          <a:p>
            <a:pPr algn="just"/>
            <a:r>
              <a:rPr lang="es-ES" dirty="0"/>
              <a:t>Este concepto está en auge en la actualidad sobre todo </a:t>
            </a:r>
            <a:r>
              <a:rPr lang="es-ES" dirty="0" smtClean="0"/>
              <a:t>gracias </a:t>
            </a:r>
            <a:r>
              <a:rPr lang="es-ES" dirty="0"/>
              <a:t>a las energías renovables, que se han vuelto más </a:t>
            </a:r>
            <a:r>
              <a:rPr lang="es-ES" dirty="0" smtClean="0"/>
              <a:t>económicas y </a:t>
            </a:r>
            <a:r>
              <a:rPr lang="es-ES" dirty="0"/>
              <a:t>accesibles.</a:t>
            </a:r>
          </a:p>
          <a:p>
            <a:pPr algn="just"/>
            <a:r>
              <a:rPr lang="es-ES" dirty="0"/>
              <a:t>En los últimos años, la idea de una red de generación </a:t>
            </a:r>
            <a:r>
              <a:rPr lang="es-ES" dirty="0" smtClean="0"/>
              <a:t>distribuida </a:t>
            </a:r>
            <a:r>
              <a:rPr lang="es-ES" dirty="0"/>
              <a:t>está tomando mucho protagonismo </a:t>
            </a:r>
            <a:r>
              <a:rPr lang="es-ES" dirty="0" smtClean="0"/>
              <a:t>y se hacen </a:t>
            </a:r>
            <a:r>
              <a:rPr lang="es-ES" dirty="0"/>
              <a:t>grandes </a:t>
            </a:r>
          </a:p>
          <a:p>
            <a:pPr algn="just"/>
            <a:r>
              <a:rPr lang="es-ES" dirty="0"/>
              <a:t>esfuerzos </a:t>
            </a:r>
            <a:r>
              <a:rPr lang="es-ES" dirty="0" smtClean="0"/>
              <a:t>e inversiones </a:t>
            </a:r>
            <a:r>
              <a:rPr lang="es-ES" dirty="0"/>
              <a:t>para </a:t>
            </a:r>
            <a:r>
              <a:rPr lang="es-ES" dirty="0" smtClean="0"/>
              <a:t>su investigación y desarrollo</a:t>
            </a:r>
            <a:r>
              <a:rPr lang="es-ES" dirty="0"/>
              <a:t>. </a:t>
            </a:r>
          </a:p>
          <a:p>
            <a:pPr algn="just"/>
            <a:r>
              <a:rPr lang="es-ES" dirty="0"/>
              <a:t>Hoy</a:t>
            </a:r>
            <a:r>
              <a:rPr lang="es-ES" dirty="0" smtClean="0"/>
              <a:t>, la generación distribuida está dominada por la energía solar, ya que es la más simple de instalar y mantener</a:t>
            </a:r>
            <a:r>
              <a:rPr lang="es-ES" dirty="0"/>
              <a:t>.</a:t>
            </a:r>
          </a:p>
          <a:p>
            <a:pPr algn="just"/>
            <a:r>
              <a:rPr lang="es-ES" dirty="0"/>
              <a:t>También se utilizan pequeños aerogeneradores, y en zonas </a:t>
            </a:r>
            <a:r>
              <a:rPr lang="es-ES" dirty="0" smtClean="0"/>
              <a:t>rurales </a:t>
            </a:r>
            <a:r>
              <a:rPr lang="es-ES" dirty="0"/>
              <a:t>hay desarrollos para generar metano a partir de </a:t>
            </a:r>
            <a:r>
              <a:rPr lang="es-ES" dirty="0" smtClean="0"/>
              <a:t>biomasa </a:t>
            </a:r>
            <a:r>
              <a:rPr lang="es-ES" dirty="0"/>
              <a:t>utilizando biodigestores para accionar </a:t>
            </a:r>
            <a:r>
              <a:rPr lang="es-ES" dirty="0" smtClean="0"/>
              <a:t>generadores eléctricos </a:t>
            </a:r>
            <a:r>
              <a:rPr lang="es-ES" dirty="0"/>
              <a:t>de gas. Otra forma de generación que se </a:t>
            </a:r>
            <a:r>
              <a:rPr lang="es-ES" dirty="0" smtClean="0"/>
              <a:t>encuentra </a:t>
            </a:r>
            <a:r>
              <a:rPr lang="es-ES" dirty="0"/>
              <a:t>en estudio es utilizando las baterías de los vehículos </a:t>
            </a:r>
            <a:r>
              <a:rPr lang="es-ES" dirty="0" smtClean="0"/>
              <a:t>eléctricos</a:t>
            </a:r>
            <a:r>
              <a:rPr lang="es-ES" dirty="0"/>
              <a:t>. El problema de estos esquemas sigue siendo </a:t>
            </a:r>
            <a:r>
              <a:rPr lang="es-ES" dirty="0" smtClean="0"/>
              <a:t>la </a:t>
            </a:r>
            <a:r>
              <a:rPr lang="es-ES" dirty="0"/>
              <a:t>intermitencia, ya que no podemos predecir con absoluta </a:t>
            </a:r>
            <a:r>
              <a:rPr lang="es-ES" dirty="0" smtClean="0"/>
              <a:t>certeza </a:t>
            </a:r>
            <a:r>
              <a:rPr lang="es-ES" dirty="0"/>
              <a:t>cuándo va a haber viento o si va a haber nubes; en </a:t>
            </a:r>
            <a:r>
              <a:rPr lang="es-ES" dirty="0" smtClean="0"/>
              <a:t>el </a:t>
            </a:r>
            <a:r>
              <a:rPr lang="es-ES" dirty="0"/>
              <a:t>caso de la solar, los picos de generación de energía no se </a:t>
            </a:r>
            <a:r>
              <a:rPr lang="es-ES" dirty="0" smtClean="0"/>
              <a:t>dan </a:t>
            </a:r>
            <a:r>
              <a:rPr lang="es-ES" dirty="0"/>
              <a:t>durante los picos de consumo</a:t>
            </a:r>
            <a:r>
              <a:rPr lang="es-ES" dirty="0" smtClean="0"/>
              <a:t>.</a:t>
            </a:r>
          </a:p>
        </p:txBody>
      </p:sp>
    </p:spTree>
    <p:extLst>
      <p:ext uri="{BB962C8B-B14F-4D97-AF65-F5344CB8AC3E}">
        <p14:creationId xmlns:p14="http://schemas.microsoft.com/office/powerpoint/2010/main" val="318280589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356259" y="197346"/>
            <a:ext cx="11471563" cy="7017306"/>
          </a:xfrm>
          <a:prstGeom prst="rect">
            <a:avLst/>
          </a:prstGeom>
        </p:spPr>
        <p:txBody>
          <a:bodyPr wrap="square">
            <a:spAutoFit/>
          </a:bodyPr>
          <a:lstStyle/>
          <a:p>
            <a:pPr algn="just"/>
            <a:r>
              <a:rPr lang="es-ES" dirty="0" smtClean="0"/>
              <a:t>Una </a:t>
            </a:r>
            <a:r>
              <a:rPr lang="es-ES" dirty="0"/>
              <a:t>de las claves a futuro en este esquema de generación </a:t>
            </a:r>
            <a:r>
              <a:rPr lang="es-ES" dirty="0" smtClean="0"/>
              <a:t>es </a:t>
            </a:r>
            <a:r>
              <a:rPr lang="es-ES" dirty="0"/>
              <a:t>la acumulación de energía. En un esquema de gran </a:t>
            </a:r>
            <a:r>
              <a:rPr lang="es-ES" dirty="0" smtClean="0"/>
              <a:t>cantidad </a:t>
            </a:r>
            <a:r>
              <a:rPr lang="es-ES" dirty="0"/>
              <a:t>de energías renovables intermitentes, como solar y </a:t>
            </a:r>
            <a:r>
              <a:rPr lang="es-ES" dirty="0" smtClean="0"/>
              <a:t>eólica</a:t>
            </a:r>
            <a:r>
              <a:rPr lang="es-ES" dirty="0"/>
              <a:t>, se dan momentos en que la generación excede </a:t>
            </a:r>
            <a:r>
              <a:rPr lang="es-ES" dirty="0" smtClean="0"/>
              <a:t>la demanda</a:t>
            </a:r>
            <a:r>
              <a:rPr lang="es-ES" dirty="0"/>
              <a:t>, y ese exceso de energía se pierde debido a que </a:t>
            </a:r>
            <a:r>
              <a:rPr lang="es-ES" dirty="0" smtClean="0"/>
              <a:t>todavía </a:t>
            </a:r>
            <a:r>
              <a:rPr lang="es-ES" dirty="0"/>
              <a:t>no existe una tecnología de baterías que sea </a:t>
            </a:r>
            <a:r>
              <a:rPr lang="es-ES" dirty="0" smtClean="0"/>
              <a:t>capaz de acumular </a:t>
            </a:r>
            <a:r>
              <a:rPr lang="es-ES" dirty="0"/>
              <a:t>esas cantidades </a:t>
            </a:r>
            <a:r>
              <a:rPr lang="es-ES" dirty="0" smtClean="0"/>
              <a:t>de manera</a:t>
            </a:r>
            <a:r>
              <a:rPr lang="es-ES" dirty="0"/>
              <a:t>.</a:t>
            </a:r>
          </a:p>
          <a:p>
            <a:pPr algn="just"/>
            <a:r>
              <a:rPr lang="es-ES" dirty="0"/>
              <a:t>Otro desarrollo que se está buscando implementar en la </a:t>
            </a:r>
            <a:r>
              <a:rPr lang="es-ES" dirty="0" smtClean="0"/>
              <a:t>generación </a:t>
            </a:r>
            <a:r>
              <a:rPr lang="es-ES" dirty="0"/>
              <a:t>distribuida es la integración con los vehículos </a:t>
            </a:r>
            <a:r>
              <a:rPr lang="es-ES" dirty="0" smtClean="0"/>
              <a:t>eléctricos</a:t>
            </a:r>
            <a:r>
              <a:rPr lang="es-ES" dirty="0"/>
              <a:t>. Considerando que la mayoría de los vehículos </a:t>
            </a:r>
            <a:r>
              <a:rPr lang="es-ES" dirty="0" smtClean="0"/>
              <a:t>están </a:t>
            </a:r>
            <a:r>
              <a:rPr lang="es-ES" dirty="0"/>
              <a:t>estacionados el 90 % del tiempo de vida, al </a:t>
            </a:r>
            <a:r>
              <a:rPr lang="es-ES" dirty="0" smtClean="0"/>
              <a:t>permanecer </a:t>
            </a:r>
            <a:r>
              <a:rPr lang="es-ES" dirty="0"/>
              <a:t>conectados a la red eléctrica se podrían aprovechar sus </a:t>
            </a:r>
            <a:r>
              <a:rPr lang="es-ES" dirty="0" smtClean="0"/>
              <a:t>baterías </a:t>
            </a:r>
            <a:r>
              <a:rPr lang="es-ES" dirty="0"/>
              <a:t>para entregar electricidad en los picos de consumo </a:t>
            </a:r>
            <a:r>
              <a:rPr lang="es-ES" dirty="0" smtClean="0"/>
              <a:t>y </a:t>
            </a:r>
            <a:r>
              <a:rPr lang="es-ES" dirty="0"/>
              <a:t>se cargarían a la noche cuando la demanda es baja. Es </a:t>
            </a:r>
            <a:r>
              <a:rPr lang="es-ES" dirty="0" smtClean="0"/>
              <a:t>uno </a:t>
            </a:r>
            <a:r>
              <a:rPr lang="es-ES" dirty="0"/>
              <a:t>de los conceptos que integran la generación distribuida </a:t>
            </a:r>
            <a:r>
              <a:rPr lang="es-ES" dirty="0" smtClean="0"/>
              <a:t>y </a:t>
            </a:r>
            <a:r>
              <a:rPr lang="es-ES" dirty="0"/>
              <a:t>que podrá ser posible cuando la mayoría de los vehículos </a:t>
            </a:r>
            <a:r>
              <a:rPr lang="es-ES" dirty="0" smtClean="0"/>
              <a:t>que </a:t>
            </a:r>
            <a:r>
              <a:rPr lang="es-ES" dirty="0"/>
              <a:t>circulen sean eléctricos.</a:t>
            </a:r>
          </a:p>
          <a:p>
            <a:pPr algn="just"/>
            <a:r>
              <a:rPr lang="es-ES" dirty="0"/>
              <a:t>En la actualidad, este tipo de generación es muy utilizado en </a:t>
            </a:r>
            <a:r>
              <a:rPr lang="es-ES" dirty="0" smtClean="0"/>
              <a:t>EE</a:t>
            </a:r>
            <a:r>
              <a:rPr lang="es-ES" dirty="0"/>
              <a:t>. UU. y Europa, donde se paga la energía a las personas </a:t>
            </a:r>
            <a:r>
              <a:rPr lang="es-ES" dirty="0" smtClean="0"/>
              <a:t>que </a:t>
            </a:r>
            <a:r>
              <a:rPr lang="es-ES" dirty="0"/>
              <a:t>posean pequeños generadores. En el caso de Europa</a:t>
            </a:r>
            <a:r>
              <a:rPr lang="es-ES" dirty="0" smtClean="0"/>
              <a:t>, el 22 % de energía solar es del tipo residencial, es decir</a:t>
            </a:r>
            <a:r>
              <a:rPr lang="es-ES" dirty="0"/>
              <a:t>, </a:t>
            </a:r>
            <a:r>
              <a:rPr lang="es-ES" dirty="0" smtClean="0"/>
              <a:t>unos </a:t>
            </a:r>
            <a:r>
              <a:rPr lang="es-ES" dirty="0"/>
              <a:t>2.415 MW para fines </a:t>
            </a:r>
            <a:r>
              <a:rPr lang="es-ES" dirty="0" smtClean="0"/>
              <a:t>del 2013</a:t>
            </a:r>
            <a:r>
              <a:rPr lang="es-ES" dirty="0"/>
              <a:t>. </a:t>
            </a:r>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smtClean="0"/>
          </a:p>
          <a:p>
            <a:pPr algn="ctr"/>
            <a:r>
              <a:rPr lang="es-ES" b="1" dirty="0" smtClean="0"/>
              <a:t>Esquema </a:t>
            </a:r>
            <a:r>
              <a:rPr lang="es-ES" b="1" dirty="0"/>
              <a:t>de generación distribuida</a:t>
            </a:r>
            <a:r>
              <a:rPr lang="es-ES" b="1" dirty="0" smtClean="0"/>
              <a:t>.</a:t>
            </a:r>
          </a:p>
          <a:p>
            <a:endParaRPr lang="es-ES" dirty="0"/>
          </a:p>
        </p:txBody>
      </p:sp>
      <p:pic>
        <p:nvPicPr>
          <p:cNvPr id="3" name="Imagen 2"/>
          <p:cNvPicPr>
            <a:picLocks noChangeAspect="1"/>
          </p:cNvPicPr>
          <p:nvPr/>
        </p:nvPicPr>
        <p:blipFill>
          <a:blip r:embed="rId2"/>
          <a:stretch>
            <a:fillRect/>
          </a:stretch>
        </p:blipFill>
        <p:spPr>
          <a:xfrm>
            <a:off x="2515402" y="3503221"/>
            <a:ext cx="7153275" cy="3088822"/>
          </a:xfrm>
          <a:prstGeom prst="rect">
            <a:avLst/>
          </a:prstGeom>
        </p:spPr>
      </p:pic>
    </p:spTree>
    <p:extLst>
      <p:ext uri="{BB962C8B-B14F-4D97-AF65-F5344CB8AC3E}">
        <p14:creationId xmlns:p14="http://schemas.microsoft.com/office/powerpoint/2010/main" val="120774393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843148" y="2053073"/>
            <a:ext cx="10842172" cy="2554545"/>
          </a:xfrm>
          <a:prstGeom prst="rect">
            <a:avLst/>
          </a:prstGeom>
        </p:spPr>
        <p:txBody>
          <a:bodyPr wrap="square">
            <a:spAutoFit/>
          </a:bodyPr>
          <a:lstStyle/>
          <a:p>
            <a:pPr algn="ctr"/>
            <a:r>
              <a:rPr lang="es-ES" sz="4000" b="1" dirty="0" smtClean="0"/>
              <a:t>TRANSMISIÓN DE </a:t>
            </a:r>
            <a:r>
              <a:rPr lang="es-ES" sz="4000" b="1" dirty="0"/>
              <a:t>LA </a:t>
            </a:r>
            <a:r>
              <a:rPr lang="es-ES" sz="4000" b="1" dirty="0" smtClean="0"/>
              <a:t>ENERGÍA ELECTRICA </a:t>
            </a:r>
            <a:endParaRPr lang="es-ES" sz="4000" b="1" dirty="0"/>
          </a:p>
          <a:p>
            <a:pPr algn="ctr"/>
            <a:r>
              <a:rPr lang="es-ES" sz="4000" b="1" dirty="0" smtClean="0"/>
              <a:t>Veremos los componentes necesarios para realizar la transmisión de la energía eléctrica y, de esta forma, entenderemos como viaja la energía. </a:t>
            </a:r>
            <a:endParaRPr lang="es-ES" sz="4000" b="1" dirty="0"/>
          </a:p>
        </p:txBody>
      </p:sp>
    </p:spTree>
    <p:extLst>
      <p:ext uri="{BB962C8B-B14F-4D97-AF65-F5344CB8AC3E}">
        <p14:creationId xmlns:p14="http://schemas.microsoft.com/office/powerpoint/2010/main" val="111149266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320634" y="135484"/>
            <a:ext cx="11542816" cy="6463308"/>
          </a:xfrm>
          <a:prstGeom prst="rect">
            <a:avLst/>
          </a:prstGeom>
        </p:spPr>
        <p:txBody>
          <a:bodyPr wrap="square">
            <a:spAutoFit/>
          </a:bodyPr>
          <a:lstStyle/>
          <a:p>
            <a:pPr algn="just"/>
            <a:r>
              <a:rPr lang="es-ES" dirty="0"/>
              <a:t> </a:t>
            </a:r>
            <a:r>
              <a:rPr lang="es-ES" dirty="0" smtClean="0"/>
              <a:t>Alguna vez, mientras viajamos por la ruta, todos hemos visto esas grandes estructuras que llevan conductores </a:t>
            </a:r>
            <a:r>
              <a:rPr lang="es-ES" dirty="0"/>
              <a:t>de una torre a otra. En general, sabemos qué </a:t>
            </a:r>
            <a:r>
              <a:rPr lang="es-ES" dirty="0" smtClean="0"/>
              <a:t>función </a:t>
            </a:r>
            <a:r>
              <a:rPr lang="es-ES" dirty="0"/>
              <a:t>cumplen: transportan energía eléctrica, pero no </a:t>
            </a:r>
            <a:r>
              <a:rPr lang="es-ES" dirty="0" smtClean="0"/>
              <a:t>conocemos </a:t>
            </a:r>
            <a:r>
              <a:rPr lang="es-ES" dirty="0"/>
              <a:t>en realidad cómo lo hacen.</a:t>
            </a:r>
          </a:p>
          <a:p>
            <a:pPr algn="just"/>
            <a:r>
              <a:rPr lang="es-ES" dirty="0"/>
              <a:t>¿Por </a:t>
            </a:r>
            <a:r>
              <a:rPr lang="es-ES" dirty="0" smtClean="0"/>
              <a:t>qué son líneas de alta tensión</a:t>
            </a:r>
            <a:r>
              <a:rPr lang="es-ES" dirty="0"/>
              <a:t>? ¿No </a:t>
            </a:r>
            <a:r>
              <a:rPr lang="es-ES" dirty="0" smtClean="0"/>
              <a:t>sería más </a:t>
            </a:r>
            <a:r>
              <a:rPr lang="es-ES" dirty="0"/>
              <a:t>simple </a:t>
            </a:r>
            <a:r>
              <a:rPr lang="es-ES" dirty="0" smtClean="0"/>
              <a:t>llevar </a:t>
            </a:r>
            <a:r>
              <a:rPr lang="es-ES" dirty="0"/>
              <a:t>por </a:t>
            </a:r>
            <a:r>
              <a:rPr lang="es-ES" dirty="0" smtClean="0"/>
              <a:t>el cable la tensión de uso común</a:t>
            </a:r>
            <a:r>
              <a:rPr lang="es-ES" dirty="0"/>
              <a:t>?</a:t>
            </a:r>
          </a:p>
          <a:p>
            <a:pPr algn="just"/>
            <a:r>
              <a:rPr lang="es-ES" dirty="0"/>
              <a:t>En los tendidos eléctricos que recorren varios kilómetros, </a:t>
            </a:r>
            <a:r>
              <a:rPr lang="es-ES" dirty="0" smtClean="0"/>
              <a:t>los </a:t>
            </a:r>
            <a:r>
              <a:rPr lang="es-ES" dirty="0"/>
              <a:t>conductores, generan una resistencia que no se puede </a:t>
            </a:r>
            <a:r>
              <a:rPr lang="es-ES" dirty="0" smtClean="0"/>
              <a:t>despreciar </a:t>
            </a:r>
            <a:r>
              <a:rPr lang="es-ES" dirty="0"/>
              <a:t>ya que, teniendo en cuenta la ley de Ohm, con </a:t>
            </a:r>
            <a:r>
              <a:rPr lang="es-ES" dirty="0" smtClean="0"/>
              <a:t>igual </a:t>
            </a:r>
            <a:r>
              <a:rPr lang="es-ES" dirty="0"/>
              <a:t>tensión, a mayor resistencia, obtenemos menor </a:t>
            </a:r>
            <a:r>
              <a:rPr lang="es-ES" dirty="0" smtClean="0"/>
              <a:t>intensidad</a:t>
            </a:r>
            <a:r>
              <a:rPr lang="es-ES" dirty="0"/>
              <a:t>. Para reducir la resistencia del conductor, es </a:t>
            </a:r>
            <a:r>
              <a:rPr lang="es-ES" dirty="0" smtClean="0"/>
              <a:t>necesario </a:t>
            </a:r>
            <a:r>
              <a:rPr lang="es-ES" dirty="0"/>
              <a:t>incrementar su sección, hecho que sería inviable a nivel</a:t>
            </a:r>
          </a:p>
          <a:p>
            <a:pPr algn="just"/>
            <a:r>
              <a:rPr lang="es-ES" dirty="0"/>
              <a:t>económico </a:t>
            </a:r>
            <a:r>
              <a:rPr lang="es-ES" dirty="0" smtClean="0"/>
              <a:t>y físico, ya que el tendido eléctrico de alta tensión sería mucho </a:t>
            </a:r>
            <a:r>
              <a:rPr lang="es-ES" dirty="0"/>
              <a:t>más costoso </a:t>
            </a:r>
            <a:r>
              <a:rPr lang="es-ES" dirty="0" smtClean="0"/>
              <a:t>y demasiado </a:t>
            </a:r>
            <a:r>
              <a:rPr lang="es-ES" dirty="0"/>
              <a:t>pesado.</a:t>
            </a:r>
          </a:p>
          <a:p>
            <a:pPr algn="just"/>
            <a:r>
              <a:rPr lang="es-ES" dirty="0"/>
              <a:t>Como sabemos que las estaciones de transformación (</a:t>
            </a:r>
            <a:r>
              <a:rPr lang="es-ES" dirty="0" smtClean="0"/>
              <a:t>elevadoras</a:t>
            </a:r>
            <a:r>
              <a:rPr lang="es-ES" dirty="0"/>
              <a:t>, de distribución o reductoras) manejan una potencia </a:t>
            </a:r>
            <a:r>
              <a:rPr lang="es-ES" dirty="0" smtClean="0"/>
              <a:t>determinada</a:t>
            </a:r>
            <a:r>
              <a:rPr lang="es-ES" dirty="0"/>
              <a:t>, y conociendo que la potencia es el producto </a:t>
            </a:r>
            <a:r>
              <a:rPr lang="es-ES" dirty="0" smtClean="0"/>
              <a:t>entre </a:t>
            </a:r>
            <a:r>
              <a:rPr lang="es-ES" dirty="0"/>
              <a:t>la tensión y la intensidad, si utilizáramos la tensión de </a:t>
            </a:r>
            <a:r>
              <a:rPr lang="es-ES" dirty="0" smtClean="0"/>
              <a:t>consumo </a:t>
            </a:r>
            <a:r>
              <a:rPr lang="es-ES" dirty="0"/>
              <a:t>para distribuirla directamente, tendríamos, por ejemplo, </a:t>
            </a:r>
            <a:r>
              <a:rPr lang="es-ES" dirty="0" smtClean="0"/>
              <a:t>con </a:t>
            </a:r>
            <a:r>
              <a:rPr lang="es-ES" dirty="0"/>
              <a:t>un transformador de 5000 VW y una tensión de 220 V</a:t>
            </a:r>
            <a:r>
              <a:rPr lang="es-ES" dirty="0" smtClean="0"/>
              <a:t>:</a:t>
            </a:r>
          </a:p>
          <a:p>
            <a:pPr algn="just"/>
            <a:endParaRPr lang="es-ES" dirty="0"/>
          </a:p>
          <a:p>
            <a:pPr algn="just"/>
            <a:endParaRPr lang="es-ES" dirty="0" smtClean="0"/>
          </a:p>
          <a:p>
            <a:pPr algn="just"/>
            <a:r>
              <a:rPr lang="es-ES" dirty="0"/>
              <a:t>Teniendo el mismo transformador de 5000 W, pero </a:t>
            </a:r>
            <a:r>
              <a:rPr lang="es-ES" dirty="0" err="1" smtClean="0"/>
              <a:t>camiando</a:t>
            </a:r>
            <a:r>
              <a:rPr lang="es-ES" dirty="0" smtClean="0"/>
              <a:t> </a:t>
            </a:r>
            <a:r>
              <a:rPr lang="es-ES" dirty="0"/>
              <a:t>la tensión a un valor de media tensión, por ejemplo a </a:t>
            </a:r>
          </a:p>
          <a:p>
            <a:pPr algn="just"/>
            <a:r>
              <a:rPr lang="es-ES" dirty="0"/>
              <a:t>unos 66.000 V, obtendríamos lo siguiente:</a:t>
            </a:r>
          </a:p>
          <a:p>
            <a:pPr algn="just"/>
            <a:endParaRPr lang="es-ES" dirty="0" smtClean="0"/>
          </a:p>
          <a:p>
            <a:pPr algn="just"/>
            <a:endParaRPr lang="es-ES" dirty="0"/>
          </a:p>
          <a:p>
            <a:pPr algn="just"/>
            <a:endParaRPr lang="es-ES" dirty="0" smtClean="0"/>
          </a:p>
          <a:p>
            <a:pPr algn="just"/>
            <a:r>
              <a:rPr lang="es-ES" dirty="0"/>
              <a:t>De esta forma, queda numérica y conceptualmente claro </a:t>
            </a:r>
            <a:r>
              <a:rPr lang="es-ES" dirty="0" smtClean="0"/>
              <a:t>que</a:t>
            </a:r>
            <a:r>
              <a:rPr lang="es-ES" dirty="0"/>
              <a:t>, al elevar la tensión, se reduce la intensidad. De esta </a:t>
            </a:r>
            <a:r>
              <a:rPr lang="es-ES" dirty="0" smtClean="0"/>
              <a:t>forma </a:t>
            </a:r>
            <a:r>
              <a:rPr lang="es-ES" dirty="0"/>
              <a:t>se obtienen valores que permiten reducir al máximo </a:t>
            </a:r>
            <a:r>
              <a:rPr lang="es-ES" dirty="0" smtClean="0"/>
              <a:t>la </a:t>
            </a:r>
            <a:r>
              <a:rPr lang="es-ES" dirty="0"/>
              <a:t>sección del conductor de transmisión, y se reduce el </a:t>
            </a:r>
            <a:r>
              <a:rPr lang="es-ES" b="1" dirty="0" smtClean="0"/>
              <a:t>efecto </a:t>
            </a:r>
            <a:r>
              <a:rPr lang="es-ES" b="1" dirty="0"/>
              <a:t>Joule</a:t>
            </a:r>
            <a:r>
              <a:rPr lang="es-ES" dirty="0"/>
              <a:t> en el conductor.</a:t>
            </a:r>
          </a:p>
          <a:p>
            <a:pPr algn="just"/>
            <a:endParaRPr lang="es-ES" dirty="0"/>
          </a:p>
        </p:txBody>
      </p:sp>
      <p:pic>
        <p:nvPicPr>
          <p:cNvPr id="3" name="Imagen 2"/>
          <p:cNvPicPr>
            <a:picLocks noChangeAspect="1"/>
          </p:cNvPicPr>
          <p:nvPr/>
        </p:nvPicPr>
        <p:blipFill>
          <a:blip r:embed="rId2"/>
          <a:stretch>
            <a:fillRect/>
          </a:stretch>
        </p:blipFill>
        <p:spPr>
          <a:xfrm>
            <a:off x="5339567" y="3344944"/>
            <a:ext cx="1504950" cy="714375"/>
          </a:xfrm>
          <a:prstGeom prst="rect">
            <a:avLst/>
          </a:prstGeom>
        </p:spPr>
      </p:pic>
      <p:pic>
        <p:nvPicPr>
          <p:cNvPr id="4" name="Imagen 3"/>
          <p:cNvPicPr>
            <a:picLocks noChangeAspect="1"/>
          </p:cNvPicPr>
          <p:nvPr/>
        </p:nvPicPr>
        <p:blipFill>
          <a:blip r:embed="rId3"/>
          <a:stretch>
            <a:fillRect/>
          </a:stretch>
        </p:blipFill>
        <p:spPr>
          <a:xfrm>
            <a:off x="5206217" y="4620368"/>
            <a:ext cx="1771650" cy="704850"/>
          </a:xfrm>
          <a:prstGeom prst="rect">
            <a:avLst/>
          </a:prstGeom>
        </p:spPr>
      </p:pic>
    </p:spTree>
    <p:extLst>
      <p:ext uri="{BB962C8B-B14F-4D97-AF65-F5344CB8AC3E}">
        <p14:creationId xmlns:p14="http://schemas.microsoft.com/office/powerpoint/2010/main" val="232905452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320634" y="135484"/>
            <a:ext cx="11542816" cy="5355312"/>
          </a:xfrm>
          <a:prstGeom prst="rect">
            <a:avLst/>
          </a:prstGeom>
        </p:spPr>
        <p:txBody>
          <a:bodyPr wrap="square">
            <a:spAutoFit/>
          </a:bodyPr>
          <a:lstStyle/>
          <a:p>
            <a:pPr algn="just"/>
            <a:r>
              <a:rPr lang="es-ES" b="1" dirty="0" smtClean="0">
                <a:solidFill>
                  <a:srgbClr val="0070C0"/>
                </a:solidFill>
                <a:latin typeface="Arial Rounded MT Bold" panose="020F0704030504030204" pitchFamily="34" charset="0"/>
              </a:rPr>
              <a:t>Efecto Joule</a:t>
            </a:r>
          </a:p>
          <a:p>
            <a:pPr algn="just"/>
            <a:r>
              <a:rPr lang="es-ES" dirty="0" smtClean="0"/>
              <a:t>Es un fenómeno </a:t>
            </a:r>
            <a:r>
              <a:rPr lang="es-ES" dirty="0"/>
              <a:t>producido por </a:t>
            </a:r>
            <a:r>
              <a:rPr lang="es-ES" dirty="0" smtClean="0"/>
              <a:t>la circulación desordenada de </a:t>
            </a:r>
            <a:r>
              <a:rPr lang="es-ES" dirty="0"/>
              <a:t>electrones a través de un conductor, que genera pérdidas</a:t>
            </a:r>
          </a:p>
          <a:p>
            <a:pPr algn="just"/>
            <a:r>
              <a:rPr lang="es-ES" dirty="0" smtClean="0"/>
              <a:t>de energía en forma </a:t>
            </a:r>
            <a:r>
              <a:rPr lang="es-ES" dirty="0"/>
              <a:t>de temperatura.</a:t>
            </a:r>
          </a:p>
          <a:p>
            <a:pPr algn="just"/>
            <a:endParaRPr lang="es-ES" dirty="0" smtClean="0"/>
          </a:p>
          <a:p>
            <a:pPr algn="just"/>
            <a:r>
              <a:rPr lang="es-ES" dirty="0" smtClean="0"/>
              <a:t>Siendo I la intensidad</a:t>
            </a:r>
            <a:r>
              <a:rPr lang="es-ES" dirty="0"/>
              <a:t>, </a:t>
            </a:r>
            <a:r>
              <a:rPr lang="es-ES" dirty="0" smtClean="0"/>
              <a:t>R la resistencia y t el tiempo</a:t>
            </a:r>
            <a:r>
              <a:rPr lang="es-ES" dirty="0"/>
              <a:t>.</a:t>
            </a:r>
          </a:p>
          <a:p>
            <a:pPr algn="just"/>
            <a:r>
              <a:rPr lang="es-ES" dirty="0" smtClean="0"/>
              <a:t>Se utiliza para </a:t>
            </a:r>
            <a:r>
              <a:rPr lang="es-ES" dirty="0"/>
              <a:t>determinar </a:t>
            </a:r>
            <a:r>
              <a:rPr lang="es-ES" dirty="0" smtClean="0"/>
              <a:t>la energía disipada por </a:t>
            </a:r>
            <a:r>
              <a:rPr lang="es-ES" dirty="0"/>
              <a:t>un </a:t>
            </a:r>
            <a:r>
              <a:rPr lang="es-ES" dirty="0" smtClean="0"/>
              <a:t>conductor </a:t>
            </a:r>
            <a:r>
              <a:rPr lang="es-ES" dirty="0"/>
              <a:t>por </a:t>
            </a:r>
            <a:r>
              <a:rPr lang="es-ES" dirty="0" smtClean="0"/>
              <a:t>el que circula una </a:t>
            </a:r>
            <a:r>
              <a:rPr lang="es-ES" dirty="0"/>
              <a:t>corriente eléctrica.</a:t>
            </a:r>
          </a:p>
          <a:p>
            <a:pPr lvl="5" algn="just"/>
            <a:r>
              <a:rPr lang="es-ES" b="1" dirty="0" smtClean="0"/>
              <a:t>En esta </a:t>
            </a:r>
            <a:r>
              <a:rPr lang="es-ES" b="1" dirty="0"/>
              <a:t>imagen </a:t>
            </a:r>
          </a:p>
          <a:p>
            <a:pPr lvl="5" algn="just"/>
            <a:r>
              <a:rPr lang="es-ES" b="1" dirty="0"/>
              <a:t>podemos ver un </a:t>
            </a:r>
          </a:p>
          <a:p>
            <a:pPr lvl="5" algn="just"/>
            <a:r>
              <a:rPr lang="es-ES" b="1" dirty="0"/>
              <a:t>ejemplo de cómo</a:t>
            </a:r>
          </a:p>
          <a:p>
            <a:pPr lvl="5" algn="just"/>
            <a:r>
              <a:rPr lang="es-ES" b="1" dirty="0"/>
              <a:t>el efecto Joule se </a:t>
            </a:r>
          </a:p>
          <a:p>
            <a:pPr lvl="5" algn="just"/>
            <a:r>
              <a:rPr lang="es-ES" b="1" dirty="0"/>
              <a:t>puede aprovechar</a:t>
            </a:r>
          </a:p>
          <a:p>
            <a:pPr lvl="5" algn="just"/>
            <a:r>
              <a:rPr lang="es-ES" b="1" dirty="0" smtClean="0"/>
              <a:t>en ciertas </a:t>
            </a:r>
            <a:r>
              <a:rPr lang="es-ES" b="1" dirty="0" err="1"/>
              <a:t>ocasio</a:t>
            </a:r>
            <a:r>
              <a:rPr lang="es-ES" b="1" dirty="0"/>
              <a:t>- </a:t>
            </a:r>
          </a:p>
          <a:p>
            <a:pPr lvl="5" algn="just"/>
            <a:r>
              <a:rPr lang="es-ES" b="1" dirty="0" err="1"/>
              <a:t>nes</a:t>
            </a:r>
            <a:r>
              <a:rPr lang="es-ES" b="1" dirty="0"/>
              <a:t> para artefactos </a:t>
            </a:r>
          </a:p>
          <a:p>
            <a:pPr lvl="5" algn="just"/>
            <a:r>
              <a:rPr lang="es-ES" b="1" dirty="0"/>
              <a:t>de calefacción </a:t>
            </a:r>
            <a:r>
              <a:rPr lang="es-ES" b="1" dirty="0" smtClean="0"/>
              <a:t>o de</a:t>
            </a:r>
            <a:endParaRPr lang="es-ES" b="1" dirty="0"/>
          </a:p>
          <a:p>
            <a:pPr lvl="5" algn="just"/>
            <a:r>
              <a:rPr lang="es-ES" b="1" dirty="0"/>
              <a:t>iluminación.</a:t>
            </a:r>
          </a:p>
          <a:p>
            <a:pPr algn="ctr"/>
            <a:r>
              <a:rPr lang="es-ES" b="1" dirty="0" smtClean="0">
                <a:solidFill>
                  <a:srgbClr val="FF0000"/>
                </a:solidFill>
                <a:latin typeface="Arial Rounded MT Bold" panose="020F0704030504030204" pitchFamily="34" charset="0"/>
              </a:rPr>
              <a:t>La </a:t>
            </a:r>
            <a:r>
              <a:rPr lang="es-ES" b="1" dirty="0">
                <a:solidFill>
                  <a:srgbClr val="FF0000"/>
                </a:solidFill>
                <a:latin typeface="Arial Rounded MT Bold" panose="020F0704030504030204" pitchFamily="34" charset="0"/>
              </a:rPr>
              <a:t>potencia de </a:t>
            </a:r>
            <a:r>
              <a:rPr lang="es-ES" b="1" dirty="0" smtClean="0">
                <a:solidFill>
                  <a:srgbClr val="FF0000"/>
                </a:solidFill>
                <a:latin typeface="Arial Rounded MT Bold" panose="020F0704030504030204" pitchFamily="34" charset="0"/>
              </a:rPr>
              <a:t>transmisión de </a:t>
            </a:r>
            <a:r>
              <a:rPr lang="es-ES" b="1" dirty="0">
                <a:solidFill>
                  <a:srgbClr val="FF0000"/>
                </a:solidFill>
                <a:latin typeface="Arial Rounded MT Bold" panose="020F0704030504030204" pitchFamily="34" charset="0"/>
              </a:rPr>
              <a:t>la energía es constante</a:t>
            </a:r>
            <a:r>
              <a:rPr lang="es-ES" b="1" dirty="0" smtClean="0">
                <a:solidFill>
                  <a:srgbClr val="FF0000"/>
                </a:solidFill>
                <a:latin typeface="Arial Rounded MT Bold" panose="020F0704030504030204" pitchFamily="34" charset="0"/>
              </a:rPr>
              <a:t>, lo </a:t>
            </a:r>
            <a:r>
              <a:rPr lang="es-ES" b="1" dirty="0">
                <a:solidFill>
                  <a:srgbClr val="FF0000"/>
                </a:solidFill>
                <a:latin typeface="Arial Rounded MT Bold" panose="020F0704030504030204" pitchFamily="34" charset="0"/>
              </a:rPr>
              <a:t>que permite la </a:t>
            </a:r>
            <a:r>
              <a:rPr lang="es-ES" b="1" dirty="0" smtClean="0">
                <a:solidFill>
                  <a:srgbClr val="FF0000"/>
                </a:solidFill>
                <a:latin typeface="Arial Rounded MT Bold" panose="020F0704030504030204" pitchFamily="34" charset="0"/>
              </a:rPr>
              <a:t>reducción de la intensidad por parte del conductor.</a:t>
            </a:r>
          </a:p>
          <a:p>
            <a:pPr algn="just"/>
            <a:endParaRPr lang="es-ES" dirty="0"/>
          </a:p>
          <a:p>
            <a:pPr algn="just"/>
            <a:endParaRPr lang="es-ES" dirty="0"/>
          </a:p>
        </p:txBody>
      </p:sp>
      <p:pic>
        <p:nvPicPr>
          <p:cNvPr id="5" name="Imagen 4"/>
          <p:cNvPicPr>
            <a:picLocks noChangeAspect="1"/>
          </p:cNvPicPr>
          <p:nvPr/>
        </p:nvPicPr>
        <p:blipFill>
          <a:blip r:embed="rId2"/>
          <a:stretch>
            <a:fillRect/>
          </a:stretch>
        </p:blipFill>
        <p:spPr>
          <a:xfrm>
            <a:off x="5653892" y="1010824"/>
            <a:ext cx="876300" cy="276225"/>
          </a:xfrm>
          <a:prstGeom prst="rect">
            <a:avLst/>
          </a:prstGeom>
        </p:spPr>
      </p:pic>
      <p:pic>
        <p:nvPicPr>
          <p:cNvPr id="6" name="Imagen 5"/>
          <p:cNvPicPr>
            <a:picLocks noChangeAspect="1"/>
          </p:cNvPicPr>
          <p:nvPr/>
        </p:nvPicPr>
        <p:blipFill>
          <a:blip r:embed="rId3"/>
          <a:stretch>
            <a:fillRect/>
          </a:stretch>
        </p:blipFill>
        <p:spPr>
          <a:xfrm>
            <a:off x="4858246" y="2162389"/>
            <a:ext cx="2705100" cy="1619250"/>
          </a:xfrm>
          <a:prstGeom prst="rect">
            <a:avLst/>
          </a:prstGeom>
        </p:spPr>
      </p:pic>
    </p:spTree>
    <p:extLst>
      <p:ext uri="{BB962C8B-B14F-4D97-AF65-F5344CB8AC3E}">
        <p14:creationId xmlns:p14="http://schemas.microsoft.com/office/powerpoint/2010/main" val="232666607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320634" y="135484"/>
            <a:ext cx="11542816" cy="6463308"/>
          </a:xfrm>
          <a:prstGeom prst="rect">
            <a:avLst/>
          </a:prstGeom>
        </p:spPr>
        <p:txBody>
          <a:bodyPr wrap="square">
            <a:spAutoFit/>
          </a:bodyPr>
          <a:lstStyle/>
          <a:p>
            <a:pPr algn="just"/>
            <a:r>
              <a:rPr lang="es-ES" b="1" dirty="0" smtClean="0">
                <a:solidFill>
                  <a:srgbClr val="0070C0"/>
                </a:solidFill>
                <a:latin typeface="Arial Rounded MT Bold" panose="020F0704030504030204" pitchFamily="34" charset="0"/>
              </a:rPr>
              <a:t>Componentes </a:t>
            </a:r>
            <a:r>
              <a:rPr lang="es-ES" b="1" dirty="0">
                <a:solidFill>
                  <a:srgbClr val="0070C0"/>
                </a:solidFill>
                <a:latin typeface="Arial Rounded MT Bold" panose="020F0704030504030204" pitchFamily="34" charset="0"/>
              </a:rPr>
              <a:t>de </a:t>
            </a:r>
            <a:r>
              <a:rPr lang="es-ES" b="1" dirty="0" smtClean="0">
                <a:solidFill>
                  <a:srgbClr val="0070C0"/>
                </a:solidFill>
                <a:latin typeface="Arial Rounded MT Bold" panose="020F0704030504030204" pitchFamily="34" charset="0"/>
              </a:rPr>
              <a:t>las líneas de </a:t>
            </a:r>
            <a:r>
              <a:rPr lang="es-ES" b="1" dirty="0">
                <a:solidFill>
                  <a:srgbClr val="0070C0"/>
                </a:solidFill>
                <a:latin typeface="Arial Rounded MT Bold" panose="020F0704030504030204" pitchFamily="34" charset="0"/>
              </a:rPr>
              <a:t>transmisión</a:t>
            </a:r>
          </a:p>
          <a:p>
            <a:pPr algn="just"/>
            <a:r>
              <a:rPr lang="es-ES" dirty="0"/>
              <a:t>Las líneas de transmisión están compuestas por torres, las </a:t>
            </a:r>
            <a:r>
              <a:rPr lang="es-ES" dirty="0" smtClean="0"/>
              <a:t>mismas </a:t>
            </a:r>
            <a:r>
              <a:rPr lang="es-ES" dirty="0"/>
              <a:t>que nombramos arriba, que son los soportes </a:t>
            </a:r>
            <a:r>
              <a:rPr lang="es-ES" dirty="0" smtClean="0"/>
              <a:t>para los </a:t>
            </a:r>
            <a:r>
              <a:rPr lang="es-ES" dirty="0"/>
              <a:t>conductores, encargados de transportar la energía.</a:t>
            </a:r>
          </a:p>
          <a:p>
            <a:pPr algn="just"/>
            <a:r>
              <a:rPr lang="es-ES" dirty="0"/>
              <a:t>Si analizamos en profundidad, observaremos que el </a:t>
            </a:r>
            <a:r>
              <a:rPr lang="es-ES" dirty="0" smtClean="0"/>
              <a:t>sistema </a:t>
            </a:r>
            <a:r>
              <a:rPr lang="es-ES" dirty="0"/>
              <a:t>posee, entre el </a:t>
            </a:r>
            <a:r>
              <a:rPr lang="es-ES" dirty="0" smtClean="0"/>
              <a:t>conductor y </a:t>
            </a:r>
            <a:r>
              <a:rPr lang="es-ES" dirty="0"/>
              <a:t>la torre, elementos llamados </a:t>
            </a:r>
            <a:r>
              <a:rPr lang="es-ES" dirty="0" smtClean="0"/>
              <a:t>aisladores</a:t>
            </a:r>
            <a:r>
              <a:rPr lang="es-ES" dirty="0"/>
              <a:t>, ya que el conductor debe mantener una </a:t>
            </a:r>
            <a:r>
              <a:rPr lang="es-ES" dirty="0" smtClean="0"/>
              <a:t>distancia </a:t>
            </a:r>
            <a:r>
              <a:rPr lang="es-ES" dirty="0"/>
              <a:t>dieléctrica de seguridad con la tierra. Los conductores </a:t>
            </a:r>
            <a:r>
              <a:rPr lang="es-ES" dirty="0" smtClean="0"/>
              <a:t>son</a:t>
            </a:r>
            <a:r>
              <a:rPr lang="es-ES" dirty="0"/>
              <a:t>, en la mayoría de los casos, desnudos y deben tener </a:t>
            </a:r>
            <a:r>
              <a:rPr lang="es-ES" dirty="0" smtClean="0"/>
              <a:t>características </a:t>
            </a:r>
            <a:r>
              <a:rPr lang="es-ES" dirty="0"/>
              <a:t>particulares, como son la baja resistencia </a:t>
            </a:r>
            <a:r>
              <a:rPr lang="es-ES" dirty="0" smtClean="0"/>
              <a:t>eléctrica</a:t>
            </a:r>
            <a:r>
              <a:rPr lang="es-ES" dirty="0"/>
              <a:t>, una buena resistencia a los esfuerzos mecánicos </a:t>
            </a:r>
            <a:r>
              <a:rPr lang="es-ES" dirty="0" smtClean="0"/>
              <a:t>y </a:t>
            </a:r>
            <a:r>
              <a:rPr lang="es-ES" dirty="0"/>
              <a:t>un costo accesible.</a:t>
            </a:r>
          </a:p>
          <a:p>
            <a:pPr algn="just"/>
            <a:r>
              <a:rPr lang="es-ES" dirty="0"/>
              <a:t>Estos conductores, por razones de economía y practicidad, </a:t>
            </a:r>
            <a:r>
              <a:rPr lang="es-ES" dirty="0" smtClean="0"/>
              <a:t>son </a:t>
            </a:r>
            <a:r>
              <a:rPr lang="es-ES" dirty="0"/>
              <a:t>de aluminio con alma de acero. Poseen múltiples </a:t>
            </a:r>
            <a:r>
              <a:rPr lang="es-ES" dirty="0" smtClean="0"/>
              <a:t>filamentos </a:t>
            </a:r>
            <a:r>
              <a:rPr lang="es-ES" dirty="0"/>
              <a:t>ya que esta composición es más liviana en contraste con </a:t>
            </a:r>
            <a:r>
              <a:rPr lang="es-ES" dirty="0" smtClean="0"/>
              <a:t>conductores </a:t>
            </a:r>
            <a:r>
              <a:rPr lang="es-ES" dirty="0"/>
              <a:t>de cobre duro, por lo que resultan de 8,89 </a:t>
            </a:r>
            <a:r>
              <a:rPr lang="es-ES" dirty="0" smtClean="0"/>
              <a:t>g/cm² contra </a:t>
            </a:r>
            <a:r>
              <a:rPr lang="es-ES" dirty="0"/>
              <a:t>2,7 </a:t>
            </a:r>
            <a:r>
              <a:rPr lang="es-ES" dirty="0" smtClean="0"/>
              <a:t>g/cm² </a:t>
            </a:r>
            <a:r>
              <a:rPr lang="es-ES" dirty="0"/>
              <a:t>en aleación de aluminio (sin tener en </a:t>
            </a:r>
            <a:r>
              <a:rPr lang="es-ES" dirty="0" smtClean="0"/>
              <a:t>cuenta el alma de acero</a:t>
            </a:r>
            <a:r>
              <a:rPr lang="es-ES" dirty="0"/>
              <a:t>) y</a:t>
            </a:r>
            <a:r>
              <a:rPr lang="es-ES" dirty="0" smtClean="0"/>
              <a:t>, al ser </a:t>
            </a:r>
            <a:r>
              <a:rPr lang="es-ES" dirty="0"/>
              <a:t>compuestos por filamentos otorgan </a:t>
            </a:r>
            <a:r>
              <a:rPr lang="es-ES" dirty="0" smtClean="0"/>
              <a:t>una </a:t>
            </a:r>
            <a:r>
              <a:rPr lang="es-ES" dirty="0"/>
              <a:t>mejor resistencia </a:t>
            </a:r>
            <a:r>
              <a:rPr lang="es-ES" dirty="0" smtClean="0"/>
              <a:t>a los esfuerzos y vibraciones</a:t>
            </a:r>
            <a:r>
              <a:rPr lang="es-ES" dirty="0"/>
              <a:t>.</a:t>
            </a:r>
          </a:p>
          <a:p>
            <a:pPr algn="ctr"/>
            <a:r>
              <a:rPr lang="es-ES" b="1" dirty="0">
                <a:solidFill>
                  <a:srgbClr val="FF0000"/>
                </a:solidFill>
                <a:latin typeface="Arial Rounded MT Bold" panose="020F0704030504030204" pitchFamily="34" charset="0"/>
              </a:rPr>
              <a:t>Antes </a:t>
            </a:r>
            <a:r>
              <a:rPr lang="es-ES" b="1" dirty="0" smtClean="0">
                <a:solidFill>
                  <a:srgbClr val="FF0000"/>
                </a:solidFill>
                <a:latin typeface="Arial Rounded MT Bold" panose="020F0704030504030204" pitchFamily="34" charset="0"/>
              </a:rPr>
              <a:t>de realizar tareas en las líneas</a:t>
            </a:r>
            <a:r>
              <a:rPr lang="es-ES" b="1" dirty="0">
                <a:solidFill>
                  <a:srgbClr val="FF0000"/>
                </a:solidFill>
                <a:latin typeface="Arial Rounded MT Bold" panose="020F0704030504030204" pitchFamily="34" charset="0"/>
              </a:rPr>
              <a:t>, </a:t>
            </a:r>
            <a:r>
              <a:rPr lang="es-ES" b="1" dirty="0" smtClean="0">
                <a:solidFill>
                  <a:srgbClr val="FF0000"/>
                </a:solidFill>
                <a:latin typeface="Arial Rounded MT Bold" panose="020F0704030504030204" pitchFamily="34" charset="0"/>
              </a:rPr>
              <a:t>es necesario eliminar la tensión en los conductores</a:t>
            </a:r>
            <a:r>
              <a:rPr lang="es-ES" b="1" dirty="0">
                <a:solidFill>
                  <a:srgbClr val="FF0000"/>
                </a:solidFill>
                <a:latin typeface="Arial Rounded MT Bold" panose="020F0704030504030204" pitchFamily="34" charset="0"/>
              </a:rPr>
              <a:t>, </a:t>
            </a:r>
            <a:r>
              <a:rPr lang="es-ES" b="1" dirty="0" smtClean="0">
                <a:solidFill>
                  <a:srgbClr val="FF0000"/>
                </a:solidFill>
                <a:latin typeface="Arial Rounded MT Bold" panose="020F0704030504030204" pitchFamily="34" charset="0"/>
              </a:rPr>
              <a:t>por eso</a:t>
            </a:r>
            <a:r>
              <a:rPr lang="es-ES" b="1" dirty="0">
                <a:solidFill>
                  <a:srgbClr val="FF0000"/>
                </a:solidFill>
                <a:latin typeface="Arial Rounded MT Bold" panose="020F0704030504030204" pitchFamily="34" charset="0"/>
              </a:rPr>
              <a:t>, en </a:t>
            </a:r>
            <a:r>
              <a:rPr lang="es-ES" b="1" dirty="0" smtClean="0">
                <a:solidFill>
                  <a:srgbClr val="FF0000"/>
                </a:solidFill>
                <a:latin typeface="Arial Rounded MT Bold" panose="020F0704030504030204" pitchFamily="34" charset="0"/>
              </a:rPr>
              <a:t>todas las torres se coloca un sistema de puesta a tierra</a:t>
            </a:r>
            <a:r>
              <a:rPr lang="es-ES" b="1" dirty="0">
                <a:solidFill>
                  <a:srgbClr val="FF0000"/>
                </a:solidFill>
                <a:latin typeface="Arial Rounded MT Bold" panose="020F0704030504030204" pitchFamily="34" charset="0"/>
              </a:rPr>
              <a:t>.</a:t>
            </a:r>
          </a:p>
          <a:p>
            <a:pPr algn="just"/>
            <a:r>
              <a:rPr lang="es-ES" dirty="0"/>
              <a:t>Debido a la alta tensión, y la composición de los cables y </a:t>
            </a:r>
            <a:r>
              <a:rPr lang="es-ES" dirty="0" smtClean="0"/>
              <a:t>sus </a:t>
            </a:r>
            <a:r>
              <a:rPr lang="es-ES" dirty="0"/>
              <a:t>magnitudes (sección y longitud), al desconectarse un </a:t>
            </a:r>
            <a:r>
              <a:rPr lang="es-ES" dirty="0" smtClean="0"/>
              <a:t>tramo </a:t>
            </a:r>
            <a:r>
              <a:rPr lang="es-ES" dirty="0"/>
              <a:t>los conductores quedan cargados al igual que lo </a:t>
            </a:r>
            <a:r>
              <a:rPr lang="es-ES" dirty="0" smtClean="0"/>
              <a:t>hace </a:t>
            </a:r>
            <a:r>
              <a:rPr lang="es-ES" dirty="0"/>
              <a:t>un capacitor. Por eso, en las torres se coloca un </a:t>
            </a:r>
            <a:r>
              <a:rPr lang="es-ES" dirty="0" smtClean="0"/>
              <a:t>sistema </a:t>
            </a:r>
            <a:r>
              <a:rPr lang="es-ES" dirty="0"/>
              <a:t>de puesta a tierra con interruptor, para que sea posible </a:t>
            </a:r>
            <a:r>
              <a:rPr lang="es-ES" dirty="0" smtClean="0"/>
              <a:t>descargar </a:t>
            </a:r>
            <a:r>
              <a:rPr lang="es-ES" dirty="0"/>
              <a:t>las líneas al seccionar tramos para </a:t>
            </a:r>
            <a:r>
              <a:rPr lang="es-ES" dirty="0" smtClean="0"/>
              <a:t>mantenimiento, reparaciones o localización de desperfectos</a:t>
            </a:r>
            <a:r>
              <a:rPr lang="es-ES" dirty="0"/>
              <a:t>; </a:t>
            </a:r>
            <a:r>
              <a:rPr lang="es-ES" dirty="0" smtClean="0"/>
              <a:t>esto evita accidentes por errores de maniobra y brinda seguridad</a:t>
            </a:r>
            <a:r>
              <a:rPr lang="es-ES" dirty="0"/>
              <a:t>. </a:t>
            </a:r>
          </a:p>
          <a:p>
            <a:pPr algn="just"/>
            <a:r>
              <a:rPr lang="es-ES" dirty="0" smtClean="0"/>
              <a:t>Este sistema será de una sección mínima de 25 mm² y se buscará </a:t>
            </a:r>
            <a:r>
              <a:rPr lang="es-ES" dirty="0"/>
              <a:t>siempre </a:t>
            </a:r>
            <a:r>
              <a:rPr lang="es-ES" dirty="0" smtClean="0"/>
              <a:t>el recorrido </a:t>
            </a:r>
            <a:r>
              <a:rPr lang="es-ES" dirty="0"/>
              <a:t>más corto para </a:t>
            </a:r>
            <a:r>
              <a:rPr lang="es-ES" dirty="0" smtClean="0"/>
              <a:t>la descarga</a:t>
            </a:r>
            <a:r>
              <a:rPr lang="es-ES" dirty="0"/>
              <a:t>. </a:t>
            </a:r>
          </a:p>
          <a:p>
            <a:pPr algn="just"/>
            <a:r>
              <a:rPr lang="es-ES" dirty="0"/>
              <a:t>Estas líneas también poseen elementos </a:t>
            </a:r>
            <a:r>
              <a:rPr lang="es-ES" dirty="0" err="1"/>
              <a:t>antivibratorios</a:t>
            </a:r>
            <a:r>
              <a:rPr lang="es-ES" dirty="0"/>
              <a:t>, </a:t>
            </a:r>
            <a:r>
              <a:rPr lang="es-ES" dirty="0" smtClean="0"/>
              <a:t>clasificados en dos </a:t>
            </a:r>
            <a:r>
              <a:rPr lang="es-ES" dirty="0"/>
              <a:t>tipos</a:t>
            </a:r>
            <a:r>
              <a:rPr lang="es-ES" dirty="0" smtClean="0"/>
              <a:t>: elementos </a:t>
            </a:r>
            <a:r>
              <a:rPr lang="es-ES" dirty="0"/>
              <a:t>pasivos</a:t>
            </a:r>
            <a:r>
              <a:rPr lang="es-ES" dirty="0" smtClean="0"/>
              <a:t>, que contrarrestan los efectos </a:t>
            </a:r>
            <a:r>
              <a:rPr lang="es-ES" dirty="0"/>
              <a:t>negativos </a:t>
            </a:r>
            <a:r>
              <a:rPr lang="es-ES" dirty="0" smtClean="0"/>
              <a:t>de las vibraciones en el resto de los elementos</a:t>
            </a:r>
            <a:r>
              <a:rPr lang="es-ES" dirty="0"/>
              <a:t>, </a:t>
            </a:r>
            <a:r>
              <a:rPr lang="es-ES" dirty="0" smtClean="0"/>
              <a:t>y los activos</a:t>
            </a:r>
            <a:r>
              <a:rPr lang="es-ES" dirty="0"/>
              <a:t>, que </a:t>
            </a:r>
            <a:r>
              <a:rPr lang="es-ES" dirty="0" smtClean="0"/>
              <a:t>evitan que las vibraciones alcancen </a:t>
            </a:r>
            <a:r>
              <a:rPr lang="es-ES" dirty="0"/>
              <a:t>magnitudes que pongan en serio riesgo </a:t>
            </a:r>
            <a:r>
              <a:rPr lang="es-ES" dirty="0" smtClean="0"/>
              <a:t>a los componentes </a:t>
            </a:r>
            <a:r>
              <a:rPr lang="es-ES" dirty="0"/>
              <a:t>de </a:t>
            </a:r>
            <a:r>
              <a:rPr lang="es-ES" dirty="0" smtClean="0"/>
              <a:t>la línea. Existen </a:t>
            </a:r>
            <a:r>
              <a:rPr lang="es-ES" dirty="0"/>
              <a:t>varios tipos: </a:t>
            </a:r>
            <a:r>
              <a:rPr lang="es-ES" dirty="0" smtClean="0"/>
              <a:t>los neumáticos</a:t>
            </a:r>
            <a:r>
              <a:rPr lang="es-ES" dirty="0"/>
              <a:t>, de </a:t>
            </a:r>
          </a:p>
          <a:p>
            <a:pPr algn="just"/>
            <a:r>
              <a:rPr lang="es-ES" dirty="0"/>
              <a:t>pesa </a:t>
            </a:r>
            <a:r>
              <a:rPr lang="es-ES" dirty="0" smtClean="0"/>
              <a:t>y resorte</a:t>
            </a:r>
            <a:r>
              <a:rPr lang="es-ES" dirty="0"/>
              <a:t>, </a:t>
            </a:r>
            <a:r>
              <a:rPr lang="es-ES" dirty="0" smtClean="0"/>
              <a:t>de palanca </a:t>
            </a:r>
            <a:r>
              <a:rPr lang="es-ES" dirty="0"/>
              <a:t>oscilante, etcétera</a:t>
            </a:r>
            <a:r>
              <a:rPr lang="es-ES" dirty="0" smtClean="0"/>
              <a:t>.</a:t>
            </a:r>
          </a:p>
          <a:p>
            <a:pPr algn="just"/>
            <a:endParaRPr lang="es-ES" dirty="0"/>
          </a:p>
        </p:txBody>
      </p:sp>
    </p:spTree>
    <p:extLst>
      <p:ext uri="{BB962C8B-B14F-4D97-AF65-F5344CB8AC3E}">
        <p14:creationId xmlns:p14="http://schemas.microsoft.com/office/powerpoint/2010/main" val="17405399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320634" y="135484"/>
            <a:ext cx="11542816" cy="5632311"/>
          </a:xfrm>
          <a:prstGeom prst="rect">
            <a:avLst/>
          </a:prstGeom>
        </p:spPr>
        <p:txBody>
          <a:bodyPr wrap="square">
            <a:spAutoFit/>
          </a:bodyPr>
          <a:lstStyle/>
          <a:p>
            <a:pPr algn="just"/>
            <a:r>
              <a:rPr lang="es-ES" b="1" dirty="0" smtClean="0">
                <a:solidFill>
                  <a:srgbClr val="0070C0"/>
                </a:solidFill>
              </a:rPr>
              <a:t>Localización </a:t>
            </a:r>
            <a:r>
              <a:rPr lang="es-ES" b="1" dirty="0">
                <a:solidFill>
                  <a:srgbClr val="0070C0"/>
                </a:solidFill>
              </a:rPr>
              <a:t>de fallas</a:t>
            </a:r>
          </a:p>
          <a:p>
            <a:pPr algn="ctr"/>
            <a:r>
              <a:rPr lang="es-ES" b="1" dirty="0" smtClean="0">
                <a:solidFill>
                  <a:srgbClr val="0070C0"/>
                </a:solidFill>
              </a:rPr>
              <a:t>La localización </a:t>
            </a:r>
            <a:r>
              <a:rPr lang="es-ES" b="1" dirty="0">
                <a:solidFill>
                  <a:srgbClr val="0070C0"/>
                </a:solidFill>
              </a:rPr>
              <a:t>de fallas </a:t>
            </a:r>
            <a:r>
              <a:rPr lang="es-ES" b="1" dirty="0" smtClean="0">
                <a:solidFill>
                  <a:srgbClr val="0070C0"/>
                </a:solidFill>
              </a:rPr>
              <a:t>en el sistema de distribución se realiza mediante </a:t>
            </a:r>
            <a:r>
              <a:rPr lang="es-ES" b="1" dirty="0">
                <a:solidFill>
                  <a:srgbClr val="0070C0"/>
                </a:solidFill>
              </a:rPr>
              <a:t>prueba </a:t>
            </a:r>
            <a:r>
              <a:rPr lang="es-ES" b="1" dirty="0" smtClean="0">
                <a:solidFill>
                  <a:srgbClr val="0070C0"/>
                </a:solidFill>
              </a:rPr>
              <a:t>y error lo que</a:t>
            </a:r>
            <a:r>
              <a:rPr lang="es-ES" b="1" dirty="0">
                <a:solidFill>
                  <a:srgbClr val="0070C0"/>
                </a:solidFill>
              </a:rPr>
              <a:t>, </a:t>
            </a:r>
            <a:r>
              <a:rPr lang="es-ES" b="1" dirty="0" smtClean="0">
                <a:solidFill>
                  <a:srgbClr val="0070C0"/>
                </a:solidFill>
              </a:rPr>
              <a:t>muchas veces</a:t>
            </a:r>
            <a:r>
              <a:rPr lang="es-ES" b="1" dirty="0">
                <a:solidFill>
                  <a:srgbClr val="0070C0"/>
                </a:solidFill>
              </a:rPr>
              <a:t>, puede ocasionar varios cortes </a:t>
            </a:r>
            <a:r>
              <a:rPr lang="es-ES" b="1" dirty="0" smtClean="0">
                <a:solidFill>
                  <a:srgbClr val="0070C0"/>
                </a:solidFill>
              </a:rPr>
              <a:t>en el servicio </a:t>
            </a:r>
            <a:r>
              <a:rPr lang="es-ES" b="1" dirty="0">
                <a:solidFill>
                  <a:srgbClr val="0070C0"/>
                </a:solidFill>
              </a:rPr>
              <a:t>a </a:t>
            </a:r>
            <a:r>
              <a:rPr lang="es-ES" b="1" dirty="0" smtClean="0">
                <a:solidFill>
                  <a:srgbClr val="0070C0"/>
                </a:solidFill>
              </a:rPr>
              <a:t>un mismo </a:t>
            </a:r>
            <a:r>
              <a:rPr lang="es-ES" b="1" dirty="0">
                <a:solidFill>
                  <a:srgbClr val="0070C0"/>
                </a:solidFill>
              </a:rPr>
              <a:t>usuario. </a:t>
            </a:r>
            <a:r>
              <a:rPr lang="es-ES" b="1" dirty="0" smtClean="0">
                <a:solidFill>
                  <a:srgbClr val="0070C0"/>
                </a:solidFill>
              </a:rPr>
              <a:t>Es deber de la empresa </a:t>
            </a:r>
            <a:r>
              <a:rPr lang="es-ES" b="1" dirty="0">
                <a:solidFill>
                  <a:srgbClr val="0070C0"/>
                </a:solidFill>
              </a:rPr>
              <a:t>advertir </a:t>
            </a:r>
            <a:r>
              <a:rPr lang="es-ES" b="1" dirty="0" smtClean="0">
                <a:solidFill>
                  <a:srgbClr val="0070C0"/>
                </a:solidFill>
              </a:rPr>
              <a:t>al usuario la fecha y la franja horaria de las </a:t>
            </a:r>
            <a:r>
              <a:rPr lang="es-ES" b="1" dirty="0">
                <a:solidFill>
                  <a:srgbClr val="0070C0"/>
                </a:solidFill>
              </a:rPr>
              <a:t>tareas de </a:t>
            </a:r>
            <a:r>
              <a:rPr lang="es-ES" b="1" dirty="0" smtClean="0">
                <a:solidFill>
                  <a:srgbClr val="0070C0"/>
                </a:solidFill>
              </a:rPr>
              <a:t>mantenimiento a fin de salvaguardar sus bienes</a:t>
            </a:r>
            <a:r>
              <a:rPr lang="es-ES" b="1" dirty="0">
                <a:solidFill>
                  <a:srgbClr val="0070C0"/>
                </a:solidFill>
              </a:rPr>
              <a:t>.</a:t>
            </a:r>
          </a:p>
          <a:p>
            <a:pPr algn="just"/>
            <a:r>
              <a:rPr lang="es-ES" b="1" dirty="0">
                <a:solidFill>
                  <a:srgbClr val="0070C0"/>
                </a:solidFill>
                <a:latin typeface="Arial Rounded MT Bold" panose="020F0704030504030204" pitchFamily="34" charset="0"/>
              </a:rPr>
              <a:t>Torres de alta tensión</a:t>
            </a:r>
          </a:p>
          <a:p>
            <a:pPr algn="just"/>
            <a:r>
              <a:rPr lang="es-ES" dirty="0"/>
              <a:t>Existen seis tipos de torres, ya que los requerimientos a la </a:t>
            </a:r>
            <a:r>
              <a:rPr lang="es-ES" dirty="0" smtClean="0"/>
              <a:t>hora </a:t>
            </a:r>
            <a:r>
              <a:rPr lang="es-ES" dirty="0"/>
              <a:t>de transportar la energía no son físicamente </a:t>
            </a:r>
            <a:r>
              <a:rPr lang="es-ES" dirty="0" smtClean="0"/>
              <a:t>constantes</a:t>
            </a:r>
            <a:r>
              <a:rPr lang="es-ES" dirty="0"/>
              <a:t>, como se verá a continuación. Son afectados por la </a:t>
            </a:r>
            <a:r>
              <a:rPr lang="es-ES" dirty="0" smtClean="0"/>
              <a:t>dirección </a:t>
            </a:r>
            <a:r>
              <a:rPr lang="es-ES" dirty="0"/>
              <a:t>de la línea, otras infraestructuras (viales, férreas</a:t>
            </a:r>
            <a:r>
              <a:rPr lang="es-ES" dirty="0" smtClean="0"/>
              <a:t>, telecomunicaciones </a:t>
            </a:r>
            <a:r>
              <a:rPr lang="es-ES" dirty="0"/>
              <a:t>o fluviales), el accionar de los </a:t>
            </a:r>
            <a:r>
              <a:rPr lang="es-ES" dirty="0" smtClean="0"/>
              <a:t>fenómenos </a:t>
            </a:r>
            <a:r>
              <a:rPr lang="es-ES" dirty="0"/>
              <a:t>naturales, las características de los suelos, la distancia </a:t>
            </a:r>
            <a:r>
              <a:rPr lang="es-ES" dirty="0" smtClean="0"/>
              <a:t>entre </a:t>
            </a:r>
            <a:r>
              <a:rPr lang="es-ES" dirty="0"/>
              <a:t>apoyo y apoyo, que actúan como condicionantes a la </a:t>
            </a:r>
            <a:r>
              <a:rPr lang="es-ES" dirty="0" smtClean="0"/>
              <a:t>hora </a:t>
            </a:r>
            <a:r>
              <a:rPr lang="es-ES" dirty="0"/>
              <a:t>de proyectar estos sistemas.</a:t>
            </a:r>
          </a:p>
          <a:p>
            <a:pPr algn="just"/>
            <a:r>
              <a:rPr lang="es-ES" dirty="0"/>
              <a:t>Además, en épocas invernales, en zonas donde se </a:t>
            </a:r>
            <a:r>
              <a:rPr lang="es-ES" dirty="0" smtClean="0"/>
              <a:t>producen </a:t>
            </a:r>
            <a:r>
              <a:rPr lang="es-ES" dirty="0"/>
              <a:t>heladas o nevadas, es necesario tomar en cuenta el </a:t>
            </a:r>
            <a:r>
              <a:rPr lang="es-ES" dirty="0" smtClean="0"/>
              <a:t>esfuerzo </a:t>
            </a:r>
            <a:r>
              <a:rPr lang="es-ES" dirty="0"/>
              <a:t>adicional al que se someten tanto las torres como </a:t>
            </a:r>
            <a:r>
              <a:rPr lang="es-ES" dirty="0" smtClean="0"/>
              <a:t>los </a:t>
            </a:r>
            <a:r>
              <a:rPr lang="es-ES" dirty="0"/>
              <a:t>mismos conductores al formarse una capa de hielo </a:t>
            </a:r>
            <a:r>
              <a:rPr lang="es-ES" dirty="0" smtClean="0"/>
              <a:t>sobre </a:t>
            </a:r>
            <a:r>
              <a:rPr lang="es-ES" dirty="0"/>
              <a:t>las líneas.</a:t>
            </a:r>
          </a:p>
          <a:p>
            <a:pPr algn="just"/>
            <a:r>
              <a:rPr lang="es-ES" dirty="0"/>
              <a:t>El viento produce presiones transversales al sentido del </a:t>
            </a:r>
            <a:r>
              <a:rPr lang="es-ES" dirty="0" smtClean="0"/>
              <a:t>conductor</a:t>
            </a:r>
            <a:r>
              <a:rPr lang="es-ES" dirty="0"/>
              <a:t>, por lo que es necesario considerar este </a:t>
            </a:r>
            <a:r>
              <a:rPr lang="es-ES" dirty="0" smtClean="0"/>
              <a:t>factor al </a:t>
            </a:r>
            <a:r>
              <a:rPr lang="es-ES" dirty="0"/>
              <a:t>planificar el dimensionado y el diseño estructural de </a:t>
            </a:r>
            <a:r>
              <a:rPr lang="es-ES" dirty="0" smtClean="0"/>
              <a:t>las torres y sus </a:t>
            </a:r>
            <a:r>
              <a:rPr lang="es-ES" dirty="0"/>
              <a:t>fundamentos.</a:t>
            </a:r>
          </a:p>
          <a:p>
            <a:pPr algn="just"/>
            <a:r>
              <a:rPr lang="es-ES" dirty="0"/>
              <a:t>Por lo general, estas torres son construidas en acero, con </a:t>
            </a:r>
            <a:r>
              <a:rPr lang="es-ES" dirty="0" smtClean="0"/>
              <a:t>grandes </a:t>
            </a:r>
            <a:r>
              <a:rPr lang="es-ES" dirty="0"/>
              <a:t>estructuras reticuladas diseñadas especialmente </a:t>
            </a:r>
            <a:r>
              <a:rPr lang="es-ES" dirty="0" smtClean="0"/>
              <a:t>para </a:t>
            </a:r>
            <a:r>
              <a:rPr lang="es-ES" dirty="0"/>
              <a:t>la función que cumplirán en el sistema de </a:t>
            </a:r>
            <a:r>
              <a:rPr lang="es-ES" dirty="0" smtClean="0"/>
              <a:t>transmisión de la energía </a:t>
            </a:r>
            <a:r>
              <a:rPr lang="es-ES" dirty="0"/>
              <a:t>eléctrica</a:t>
            </a:r>
            <a:r>
              <a:rPr lang="es-ES" dirty="0" smtClean="0"/>
              <a:t>, que consiste en dar un apoyo </a:t>
            </a:r>
            <a:r>
              <a:rPr lang="es-ES" dirty="0"/>
              <a:t>firme </a:t>
            </a:r>
            <a:r>
              <a:rPr lang="es-ES" dirty="0" smtClean="0"/>
              <a:t>a los </a:t>
            </a:r>
            <a:r>
              <a:rPr lang="es-ES" dirty="0"/>
              <a:t>conductores </a:t>
            </a:r>
            <a:r>
              <a:rPr lang="es-ES" dirty="0" smtClean="0"/>
              <a:t>a lo largo del recorrido</a:t>
            </a:r>
            <a:r>
              <a:rPr lang="es-ES" dirty="0"/>
              <a:t>.</a:t>
            </a:r>
          </a:p>
          <a:p>
            <a:pPr algn="just"/>
            <a:r>
              <a:rPr lang="es-ES" dirty="0"/>
              <a:t>Las torres de alineación se utilizan para mantener a una </a:t>
            </a:r>
            <a:r>
              <a:rPr lang="es-ES" dirty="0" smtClean="0"/>
              <a:t>altura </a:t>
            </a:r>
            <a:r>
              <a:rPr lang="es-ES" dirty="0"/>
              <a:t>determinada el conductor en tramos rectos, dado </a:t>
            </a:r>
            <a:r>
              <a:rPr lang="es-ES" dirty="0" smtClean="0"/>
              <a:t>que el </a:t>
            </a:r>
            <a:r>
              <a:rPr lang="es-ES" dirty="0"/>
              <a:t>peso propio de los conductores, la acción del viento, el </a:t>
            </a:r>
            <a:r>
              <a:rPr lang="es-ES" dirty="0" smtClean="0"/>
              <a:t>hielo </a:t>
            </a:r>
            <a:r>
              <a:rPr lang="es-ES" dirty="0"/>
              <a:t>(según la zona) y la temperatura generan, sobre sí </a:t>
            </a:r>
            <a:r>
              <a:rPr lang="es-ES" dirty="0" smtClean="0"/>
              <a:t>mismo </a:t>
            </a:r>
            <a:r>
              <a:rPr lang="es-ES" dirty="0"/>
              <a:t>y sobre las torres, esfuerzos mecánicos, por </a:t>
            </a:r>
            <a:r>
              <a:rPr lang="es-ES" dirty="0" smtClean="0"/>
              <a:t>contracción </a:t>
            </a:r>
            <a:r>
              <a:rPr lang="es-ES" dirty="0"/>
              <a:t>al enfriarse y por dilatación al calentarse</a:t>
            </a:r>
            <a:r>
              <a:rPr lang="es-ES" dirty="0" smtClean="0"/>
              <a:t>.</a:t>
            </a:r>
          </a:p>
          <a:p>
            <a:pPr algn="just"/>
            <a:endParaRPr lang="es-ES" dirty="0"/>
          </a:p>
        </p:txBody>
      </p:sp>
    </p:spTree>
    <p:extLst>
      <p:ext uri="{BB962C8B-B14F-4D97-AF65-F5344CB8AC3E}">
        <p14:creationId xmlns:p14="http://schemas.microsoft.com/office/powerpoint/2010/main" val="172550983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320634" y="135484"/>
            <a:ext cx="11542816" cy="6740307"/>
          </a:xfrm>
          <a:prstGeom prst="rect">
            <a:avLst/>
          </a:prstGeom>
        </p:spPr>
        <p:txBody>
          <a:bodyPr wrap="square">
            <a:spAutoFit/>
          </a:bodyPr>
          <a:lstStyle/>
          <a:p>
            <a:pPr algn="just"/>
            <a:endParaRPr lang="es-ES" dirty="0"/>
          </a:p>
          <a:p>
            <a:pPr algn="just"/>
            <a:endParaRPr lang="es-ES" dirty="0"/>
          </a:p>
          <a:p>
            <a:pPr marL="0" lvl="4" algn="just"/>
            <a:r>
              <a:rPr lang="es-ES" b="1" dirty="0"/>
              <a:t>En </a:t>
            </a:r>
            <a:r>
              <a:rPr lang="es-ES" b="1" dirty="0" smtClean="0"/>
              <a:t>la imagen </a:t>
            </a:r>
            <a:endParaRPr lang="es-ES" b="1" dirty="0"/>
          </a:p>
          <a:p>
            <a:pPr marL="0" lvl="4" algn="just"/>
            <a:r>
              <a:rPr lang="es-ES" b="1" dirty="0"/>
              <a:t>se </a:t>
            </a:r>
            <a:r>
              <a:rPr lang="es-ES" b="1" dirty="0" smtClean="0"/>
              <a:t>puede ver </a:t>
            </a:r>
            <a:r>
              <a:rPr lang="es-ES" b="1" dirty="0"/>
              <a:t>la</a:t>
            </a:r>
          </a:p>
          <a:p>
            <a:pPr marL="0" lvl="4" algn="just"/>
            <a:r>
              <a:rPr lang="es-ES" b="1" dirty="0"/>
              <a:t>forma en que el </a:t>
            </a:r>
          </a:p>
          <a:p>
            <a:pPr marL="0" lvl="4" algn="just"/>
            <a:r>
              <a:rPr lang="es-ES" b="1" dirty="0"/>
              <a:t>hielo se acumula </a:t>
            </a:r>
          </a:p>
          <a:p>
            <a:pPr marL="0" lvl="4" algn="just"/>
            <a:r>
              <a:rPr lang="es-ES" b="1" dirty="0"/>
              <a:t>sobre los con- </a:t>
            </a:r>
          </a:p>
          <a:p>
            <a:pPr marL="0" lvl="4" algn="just"/>
            <a:r>
              <a:rPr lang="es-ES" b="1" dirty="0"/>
              <a:t>ductores</a:t>
            </a:r>
            <a:r>
              <a:rPr lang="es-ES" b="1" dirty="0" smtClean="0"/>
              <a:t>.</a:t>
            </a:r>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a:p>
        </p:txBody>
      </p:sp>
      <p:pic>
        <p:nvPicPr>
          <p:cNvPr id="1032" name="Picture 8" descr="No photo description available."/>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162504" y="135484"/>
            <a:ext cx="4155168" cy="2560215"/>
          </a:xfrm>
          <a:prstGeom prst="rect">
            <a:avLst/>
          </a:prstGeom>
          <a:noFill/>
          <a:extLst>
            <a:ext uri="{909E8E84-426E-40DD-AFC4-6F175D3DCCD1}">
              <a14:hiddenFill xmlns:a14="http://schemas.microsoft.com/office/drawing/2010/main">
                <a:solidFill>
                  <a:srgbClr val="FFFFFF"/>
                </a:solidFill>
              </a14:hiddenFill>
            </a:ext>
          </a:extLst>
        </p:spPr>
      </p:pic>
      <p:pic>
        <p:nvPicPr>
          <p:cNvPr id="1036" name="Picture 12" descr="Torre eléctrica - Wikipedia, la enciclopedia libr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196447" y="135484"/>
            <a:ext cx="4322618" cy="2560215"/>
          </a:xfrm>
          <a:prstGeom prst="rect">
            <a:avLst/>
          </a:prstGeom>
          <a:noFill/>
          <a:extLst>
            <a:ext uri="{909E8E84-426E-40DD-AFC4-6F175D3DCCD1}">
              <a14:hiddenFill xmlns:a14="http://schemas.microsoft.com/office/drawing/2010/main">
                <a:solidFill>
                  <a:srgbClr val="FFFFFF"/>
                </a:solidFill>
              </a14:hiddenFill>
            </a:ext>
          </a:extLst>
        </p:spPr>
      </p:pic>
      <p:sp>
        <p:nvSpPr>
          <p:cNvPr id="6" name="Rectángulo 5"/>
          <p:cNvSpPr/>
          <p:nvPr/>
        </p:nvSpPr>
        <p:spPr>
          <a:xfrm>
            <a:off x="7196446" y="2832702"/>
            <a:ext cx="4667003" cy="923330"/>
          </a:xfrm>
          <a:prstGeom prst="rect">
            <a:avLst/>
          </a:prstGeom>
        </p:spPr>
        <p:txBody>
          <a:bodyPr wrap="square">
            <a:spAutoFit/>
          </a:bodyPr>
          <a:lstStyle/>
          <a:p>
            <a:pPr algn="just"/>
            <a:r>
              <a:rPr lang="es-ES" b="1" dirty="0"/>
              <a:t>Ejemplo de torre de alineación, donde se ven los aisladores en cadena dando soporte en suspensión a la línea.</a:t>
            </a:r>
          </a:p>
        </p:txBody>
      </p:sp>
      <p:pic>
        <p:nvPicPr>
          <p:cNvPr id="1038" name="Picture 14" descr="Encrucijada de Bali: Cruce con torres mas alto del mundo | Sector  Electricidad | Profesionales en Ingeniería Eléctrica"/>
          <p:cNvPicPr>
            <a:picLocks noChangeAspect="1" noChangeArrowheads="1"/>
          </p:cNvPicPr>
          <p:nvPr/>
        </p:nvPicPr>
        <p:blipFill rotWithShape="1">
          <a:blip r:embed="rId4">
            <a:extLst>
              <a:ext uri="{28A0092B-C50C-407E-A947-70E740481C1C}">
                <a14:useLocalDpi xmlns:a14="http://schemas.microsoft.com/office/drawing/2010/main" val="0"/>
              </a:ext>
            </a:extLst>
          </a:blip>
          <a:srcRect l="11536" t="5328" r="6161" b="12491"/>
          <a:stretch/>
        </p:blipFill>
        <p:spPr bwMode="auto">
          <a:xfrm>
            <a:off x="1080655" y="3491345"/>
            <a:ext cx="4405746" cy="2078182"/>
          </a:xfrm>
          <a:prstGeom prst="rect">
            <a:avLst/>
          </a:prstGeom>
          <a:noFill/>
          <a:extLst>
            <a:ext uri="{909E8E84-426E-40DD-AFC4-6F175D3DCCD1}">
              <a14:hiddenFill xmlns:a14="http://schemas.microsoft.com/office/drawing/2010/main">
                <a:solidFill>
                  <a:srgbClr val="FFFFFF"/>
                </a:solidFill>
              </a14:hiddenFill>
            </a:ext>
          </a:extLst>
        </p:spPr>
      </p:pic>
      <p:sp>
        <p:nvSpPr>
          <p:cNvPr id="7" name="Rectángulo 6"/>
          <p:cNvSpPr/>
          <p:nvPr/>
        </p:nvSpPr>
        <p:spPr>
          <a:xfrm>
            <a:off x="0" y="5345415"/>
            <a:ext cx="6096000" cy="1200329"/>
          </a:xfrm>
          <a:prstGeom prst="rect">
            <a:avLst/>
          </a:prstGeom>
        </p:spPr>
        <p:txBody>
          <a:bodyPr>
            <a:spAutoFit/>
          </a:bodyPr>
          <a:lstStyle/>
          <a:p>
            <a:pPr algn="just"/>
            <a:endParaRPr lang="es-ES" dirty="0"/>
          </a:p>
          <a:p>
            <a:pPr algn="ctr"/>
            <a:r>
              <a:rPr lang="es-ES" b="1" dirty="0"/>
              <a:t>Ejemplo de torre de desvío, que utiliza aisladores </a:t>
            </a:r>
          </a:p>
          <a:p>
            <a:pPr algn="ctr"/>
            <a:r>
              <a:rPr lang="es-ES" b="1" dirty="0"/>
              <a:t>en cadena </a:t>
            </a:r>
            <a:r>
              <a:rPr lang="es-ES" b="1" dirty="0" smtClean="0"/>
              <a:t>y otra </a:t>
            </a:r>
            <a:r>
              <a:rPr lang="es-ES" b="1" dirty="0"/>
              <a:t>forma estructural para soportar el </a:t>
            </a:r>
          </a:p>
          <a:p>
            <a:pPr algn="ctr"/>
            <a:r>
              <a:rPr lang="es-ES" b="1" dirty="0"/>
              <a:t>esfuerzo lateral del desvío.</a:t>
            </a:r>
          </a:p>
        </p:txBody>
      </p:sp>
      <p:sp>
        <p:nvSpPr>
          <p:cNvPr id="8" name="Rectángulo 7"/>
          <p:cNvSpPr/>
          <p:nvPr/>
        </p:nvSpPr>
        <p:spPr>
          <a:xfrm>
            <a:off x="6691962" y="6083918"/>
            <a:ext cx="5331588" cy="369332"/>
          </a:xfrm>
          <a:prstGeom prst="rect">
            <a:avLst/>
          </a:prstGeom>
        </p:spPr>
        <p:txBody>
          <a:bodyPr wrap="none">
            <a:spAutoFit/>
          </a:bodyPr>
          <a:lstStyle/>
          <a:p>
            <a:pPr algn="just"/>
            <a:r>
              <a:rPr lang="es-ES" dirty="0"/>
              <a:t>Torre terminal cercana </a:t>
            </a:r>
            <a:r>
              <a:rPr lang="es-ES" dirty="0" smtClean="0"/>
              <a:t>a una </a:t>
            </a:r>
            <a:r>
              <a:rPr lang="es-ES" dirty="0"/>
              <a:t>estación transformadora.</a:t>
            </a:r>
          </a:p>
        </p:txBody>
      </p:sp>
      <p:pic>
        <p:nvPicPr>
          <p:cNvPr id="9" name="Imagen 8"/>
          <p:cNvPicPr>
            <a:picLocks noChangeAspect="1"/>
          </p:cNvPicPr>
          <p:nvPr/>
        </p:nvPicPr>
        <p:blipFill>
          <a:blip r:embed="rId5"/>
          <a:stretch>
            <a:fillRect/>
          </a:stretch>
        </p:blipFill>
        <p:spPr>
          <a:xfrm>
            <a:off x="7647709" y="3756032"/>
            <a:ext cx="3871356" cy="2348904"/>
          </a:xfrm>
          <a:prstGeom prst="rect">
            <a:avLst/>
          </a:prstGeom>
        </p:spPr>
      </p:pic>
    </p:spTree>
    <p:extLst>
      <p:ext uri="{BB962C8B-B14F-4D97-AF65-F5344CB8AC3E}">
        <p14:creationId xmlns:p14="http://schemas.microsoft.com/office/powerpoint/2010/main" val="136759922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320634" y="135484"/>
            <a:ext cx="11542816" cy="6740307"/>
          </a:xfrm>
          <a:prstGeom prst="rect">
            <a:avLst/>
          </a:prstGeom>
        </p:spPr>
        <p:txBody>
          <a:bodyPr wrap="square">
            <a:spAutoFit/>
          </a:bodyPr>
          <a:lstStyle/>
          <a:p>
            <a:pPr algn="just"/>
            <a:r>
              <a:rPr lang="es-ES" dirty="0" smtClean="0"/>
              <a:t>Las </a:t>
            </a:r>
            <a:r>
              <a:rPr lang="es-ES" dirty="0"/>
              <a:t>torres de desvío son aquellas que se diseñan para </a:t>
            </a:r>
            <a:r>
              <a:rPr lang="es-ES" dirty="0" smtClean="0"/>
              <a:t>con templar </a:t>
            </a:r>
            <a:r>
              <a:rPr lang="es-ES" dirty="0"/>
              <a:t>el cambio de dirección entre un tramo y otro de </a:t>
            </a:r>
            <a:r>
              <a:rPr lang="es-ES" dirty="0" smtClean="0"/>
              <a:t>la línea </a:t>
            </a:r>
            <a:r>
              <a:rPr lang="es-ES" dirty="0"/>
              <a:t>de transmisión.</a:t>
            </a:r>
          </a:p>
          <a:p>
            <a:pPr algn="just"/>
            <a:r>
              <a:rPr lang="es-ES" dirty="0"/>
              <a:t>Las torres de retención tienen la función de evitar la </a:t>
            </a:r>
            <a:r>
              <a:rPr lang="es-ES" dirty="0" smtClean="0"/>
              <a:t>destrucción </a:t>
            </a:r>
            <a:r>
              <a:rPr lang="es-ES" dirty="0"/>
              <a:t>total de la línea ante un evento no previsto que </a:t>
            </a:r>
            <a:r>
              <a:rPr lang="es-ES" dirty="0" smtClean="0"/>
              <a:t>produzca la rotura de </a:t>
            </a:r>
            <a:r>
              <a:rPr lang="es-ES" dirty="0"/>
              <a:t>uno </a:t>
            </a:r>
            <a:r>
              <a:rPr lang="es-ES" dirty="0" smtClean="0"/>
              <a:t>o varios </a:t>
            </a:r>
            <a:r>
              <a:rPr lang="es-ES" dirty="0"/>
              <a:t>conductores.</a:t>
            </a:r>
          </a:p>
          <a:p>
            <a:pPr algn="just"/>
            <a:r>
              <a:rPr lang="es-ES" dirty="0" smtClean="0"/>
              <a:t>Las torres de cruce </a:t>
            </a:r>
            <a:r>
              <a:rPr lang="es-ES" dirty="0"/>
              <a:t>son utilizadas para los tramos </a:t>
            </a:r>
            <a:r>
              <a:rPr lang="es-ES" dirty="0" smtClean="0"/>
              <a:t>en los </a:t>
            </a:r>
            <a:r>
              <a:rPr lang="es-ES" dirty="0"/>
              <a:t>que </a:t>
            </a:r>
            <a:r>
              <a:rPr lang="es-ES" dirty="0" smtClean="0"/>
              <a:t>se presentan </a:t>
            </a:r>
            <a:r>
              <a:rPr lang="es-ES" dirty="0"/>
              <a:t>infraestructuras viales </a:t>
            </a:r>
            <a:r>
              <a:rPr lang="es-ES" dirty="0" smtClean="0"/>
              <a:t>o de comunicaciones</a:t>
            </a:r>
            <a:r>
              <a:rPr lang="es-ES" dirty="0"/>
              <a:t>. </a:t>
            </a:r>
          </a:p>
          <a:p>
            <a:pPr algn="just"/>
            <a:r>
              <a:rPr lang="es-ES" dirty="0"/>
              <a:t>Las torres terminales cumplen </a:t>
            </a:r>
            <a:r>
              <a:rPr lang="es-ES" dirty="0" smtClean="0"/>
              <a:t>la función de fin o comienzo de línea con el correspondiente </a:t>
            </a:r>
            <a:r>
              <a:rPr lang="es-ES" dirty="0"/>
              <a:t>vínculo </a:t>
            </a:r>
            <a:r>
              <a:rPr lang="es-ES" dirty="0" smtClean="0"/>
              <a:t>a la estación transformadora o generadora</a:t>
            </a:r>
            <a:r>
              <a:rPr lang="es-ES" dirty="0"/>
              <a:t>.</a:t>
            </a:r>
          </a:p>
          <a:p>
            <a:pPr algn="just"/>
            <a:r>
              <a:rPr lang="es-ES" dirty="0"/>
              <a:t>También existen las torres combinadas, que cumplen </a:t>
            </a:r>
            <a:r>
              <a:rPr lang="es-ES" dirty="0" smtClean="0"/>
              <a:t>con más </a:t>
            </a:r>
            <a:r>
              <a:rPr lang="es-ES" dirty="0"/>
              <a:t>de una de las funciones de las torres ya mencionadas. </a:t>
            </a:r>
          </a:p>
          <a:p>
            <a:pPr algn="just"/>
            <a:r>
              <a:rPr lang="es-ES" dirty="0"/>
              <a:t>El vano, distancia entre apoyo y apoyo (torres), está </a:t>
            </a:r>
            <a:r>
              <a:rPr lang="es-ES" dirty="0" smtClean="0"/>
              <a:t>regulado </a:t>
            </a:r>
            <a:r>
              <a:rPr lang="es-ES" dirty="0"/>
              <a:t>según la zona en que se ubique. En las zonas </a:t>
            </a:r>
            <a:r>
              <a:rPr lang="es-ES" dirty="0" smtClean="0"/>
              <a:t>urbanas</a:t>
            </a:r>
            <a:r>
              <a:rPr lang="es-ES" dirty="0"/>
              <a:t>, la distancia máxima es de 80 metros, </a:t>
            </a:r>
            <a:r>
              <a:rPr lang="es-ES" dirty="0" smtClean="0"/>
              <a:t>mientras que </a:t>
            </a:r>
            <a:r>
              <a:rPr lang="es-ES" dirty="0"/>
              <a:t>en las zonas rurales no se establece un límite. Otro </a:t>
            </a:r>
            <a:r>
              <a:rPr lang="es-ES" dirty="0" smtClean="0"/>
              <a:t>factor </a:t>
            </a:r>
            <a:r>
              <a:rPr lang="es-ES" dirty="0"/>
              <a:t>para tener en cuenta es la altura mínima libre entre </a:t>
            </a:r>
            <a:r>
              <a:rPr lang="es-ES" dirty="0" smtClean="0"/>
              <a:t>el conductor y el suelo</a:t>
            </a:r>
            <a:r>
              <a:rPr lang="es-ES" dirty="0"/>
              <a:t>.</a:t>
            </a:r>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ctr"/>
            <a:endParaRPr lang="es-ES" b="1" dirty="0" smtClean="0"/>
          </a:p>
          <a:p>
            <a:endParaRPr lang="es-ES" b="1" dirty="0" smtClean="0"/>
          </a:p>
          <a:p>
            <a:endParaRPr lang="es-ES" b="1" dirty="0"/>
          </a:p>
          <a:p>
            <a:endParaRPr lang="es-ES" b="1" dirty="0" smtClean="0"/>
          </a:p>
          <a:p>
            <a:r>
              <a:rPr lang="es-ES" b="1" dirty="0" smtClean="0"/>
              <a:t>Alturas </a:t>
            </a:r>
            <a:r>
              <a:rPr lang="es-ES" b="1" dirty="0"/>
              <a:t>libres entre </a:t>
            </a:r>
            <a:r>
              <a:rPr lang="es-ES" b="1" dirty="0" smtClean="0"/>
              <a:t>el conductor y el suelo</a:t>
            </a:r>
            <a:r>
              <a:rPr lang="es-ES" b="1" dirty="0"/>
              <a:t>.</a:t>
            </a:r>
          </a:p>
          <a:p>
            <a:pPr algn="just"/>
            <a:endParaRPr lang="es-ES" dirty="0" smtClean="0"/>
          </a:p>
          <a:p>
            <a:pPr algn="just"/>
            <a:endParaRPr lang="es-ES" dirty="0"/>
          </a:p>
          <a:p>
            <a:pPr algn="just"/>
            <a:endParaRPr lang="es-ES" dirty="0"/>
          </a:p>
        </p:txBody>
      </p:sp>
      <p:pic>
        <p:nvPicPr>
          <p:cNvPr id="3" name="Imagen 2"/>
          <p:cNvPicPr>
            <a:picLocks noChangeAspect="1"/>
          </p:cNvPicPr>
          <p:nvPr/>
        </p:nvPicPr>
        <p:blipFill>
          <a:blip r:embed="rId2"/>
          <a:stretch>
            <a:fillRect/>
          </a:stretch>
        </p:blipFill>
        <p:spPr>
          <a:xfrm>
            <a:off x="633350" y="3574348"/>
            <a:ext cx="3621974" cy="1686419"/>
          </a:xfrm>
          <a:prstGeom prst="rect">
            <a:avLst/>
          </a:prstGeom>
        </p:spPr>
      </p:pic>
      <p:sp>
        <p:nvSpPr>
          <p:cNvPr id="4" name="Rectángulo 3"/>
          <p:cNvSpPr/>
          <p:nvPr/>
        </p:nvSpPr>
        <p:spPr>
          <a:xfrm>
            <a:off x="4568040" y="3194338"/>
            <a:ext cx="7295409" cy="3416320"/>
          </a:xfrm>
          <a:prstGeom prst="rect">
            <a:avLst/>
          </a:prstGeom>
        </p:spPr>
        <p:txBody>
          <a:bodyPr wrap="square">
            <a:spAutoFit/>
          </a:bodyPr>
          <a:lstStyle/>
          <a:p>
            <a:pPr algn="just"/>
            <a:r>
              <a:rPr lang="es-ES" dirty="0"/>
              <a:t>Como toda estructura, las torres también poseen fundamentos, con distintos requisitos según sean las condiciones del</a:t>
            </a:r>
          </a:p>
          <a:p>
            <a:pPr algn="just"/>
            <a:r>
              <a:rPr lang="es-ES" dirty="0"/>
              <a:t>suelo </a:t>
            </a:r>
            <a:r>
              <a:rPr lang="es-ES" dirty="0" smtClean="0"/>
              <a:t>del emplazamiento</a:t>
            </a:r>
            <a:r>
              <a:rPr lang="es-ES" dirty="0"/>
              <a:t>.</a:t>
            </a:r>
          </a:p>
          <a:p>
            <a:pPr algn="ctr"/>
            <a:r>
              <a:rPr lang="es-ES" b="1" dirty="0" smtClean="0">
                <a:solidFill>
                  <a:srgbClr val="FF0000"/>
                </a:solidFill>
                <a:latin typeface="Arial Rounded MT Bold" panose="020F0704030504030204" pitchFamily="34" charset="0"/>
              </a:rPr>
              <a:t>Las torres y líneas </a:t>
            </a:r>
            <a:r>
              <a:rPr lang="es-ES" b="1" dirty="0">
                <a:solidFill>
                  <a:srgbClr val="FF0000"/>
                </a:solidFill>
                <a:latin typeface="Arial Rounded MT Bold" panose="020F0704030504030204" pitchFamily="34" charset="0"/>
              </a:rPr>
              <a:t>deben dimensionarse evaluando las </a:t>
            </a:r>
            <a:r>
              <a:rPr lang="es-ES" b="1" dirty="0" smtClean="0">
                <a:solidFill>
                  <a:srgbClr val="FF0000"/>
                </a:solidFill>
                <a:latin typeface="Arial Rounded MT Bold" panose="020F0704030504030204" pitchFamily="34" charset="0"/>
              </a:rPr>
              <a:t>características de la zona tanto en su </a:t>
            </a:r>
            <a:r>
              <a:rPr lang="es-ES" b="1" dirty="0">
                <a:solidFill>
                  <a:srgbClr val="FF0000"/>
                </a:solidFill>
                <a:latin typeface="Arial Rounded MT Bold" panose="020F0704030504030204" pitchFamily="34" charset="0"/>
              </a:rPr>
              <a:t>aspecto topográfico como climático</a:t>
            </a:r>
            <a:r>
              <a:rPr lang="es-ES" b="1" dirty="0" smtClean="0">
                <a:solidFill>
                  <a:srgbClr val="FF0000"/>
                </a:solidFill>
                <a:latin typeface="Arial Rounded MT Bold" panose="020F0704030504030204" pitchFamily="34" charset="0"/>
              </a:rPr>
              <a:t>.</a:t>
            </a:r>
          </a:p>
          <a:p>
            <a:pPr algn="just"/>
            <a:r>
              <a:rPr lang="es-ES" dirty="0"/>
              <a:t>Los fundamentos más comunes se suelen ubicar con la cara superior del bloque de fundación, a 50 cm sobre el nivel del terreno, aunque existen excepciones. Por ejemplo, en caso de localizarse en terrenos rocosos, se ubica al mismo nivel del terreno; en las cercanías de las laderas, es necesario apartarse de los taludes a la hora de realizar </a:t>
            </a:r>
            <a:r>
              <a:rPr lang="es-ES" dirty="0" smtClean="0"/>
              <a:t>las excavaciones</a:t>
            </a:r>
            <a:r>
              <a:rPr lang="es-ES" dirty="0"/>
              <a:t>; </a:t>
            </a:r>
            <a:r>
              <a:rPr lang="es-ES" dirty="0" smtClean="0"/>
              <a:t>en áreas </a:t>
            </a:r>
            <a:r>
              <a:rPr lang="es-ES" dirty="0"/>
              <a:t>inundables, </a:t>
            </a:r>
            <a:r>
              <a:rPr lang="es-ES" dirty="0" smtClean="0"/>
              <a:t>se vuelve </a:t>
            </a:r>
            <a:r>
              <a:rPr lang="es-ES" dirty="0"/>
              <a:t>mucho más específico </a:t>
            </a:r>
            <a:r>
              <a:rPr lang="es-ES" dirty="0" smtClean="0"/>
              <a:t>el análisis</a:t>
            </a:r>
            <a:r>
              <a:rPr lang="es-ES" dirty="0"/>
              <a:t>.</a:t>
            </a:r>
            <a:endParaRPr lang="es-ES" dirty="0">
              <a:solidFill>
                <a:srgbClr val="FF0000"/>
              </a:solidFill>
              <a:latin typeface="Arial Rounded MT Bold" panose="020F0704030504030204" pitchFamily="34" charset="0"/>
            </a:endParaRPr>
          </a:p>
        </p:txBody>
      </p:sp>
    </p:spTree>
    <p:extLst>
      <p:ext uri="{BB962C8B-B14F-4D97-AF65-F5344CB8AC3E}">
        <p14:creationId xmlns:p14="http://schemas.microsoft.com/office/powerpoint/2010/main" val="75445060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320634" y="135484"/>
            <a:ext cx="11542816" cy="6740307"/>
          </a:xfrm>
          <a:prstGeom prst="rect">
            <a:avLst/>
          </a:prstGeom>
        </p:spPr>
        <p:txBody>
          <a:bodyPr wrap="square">
            <a:spAutoFit/>
          </a:bodyPr>
          <a:lstStyle/>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smtClean="0"/>
          </a:p>
          <a:p>
            <a:pPr algn="just"/>
            <a:endParaRPr lang="es-ES" b="1" dirty="0">
              <a:solidFill>
                <a:srgbClr val="0070C0"/>
              </a:solidFill>
              <a:latin typeface="Arial Rounded MT Bold" panose="020F0704030504030204" pitchFamily="34" charset="0"/>
            </a:endParaRPr>
          </a:p>
          <a:p>
            <a:pPr algn="just"/>
            <a:endParaRPr lang="es-ES" b="1" dirty="0">
              <a:solidFill>
                <a:srgbClr val="0070C0"/>
              </a:solidFill>
              <a:latin typeface="Arial Rounded MT Bold" panose="020F0704030504030204" pitchFamily="34" charset="0"/>
            </a:endParaRPr>
          </a:p>
          <a:p>
            <a:pPr algn="just"/>
            <a:r>
              <a:rPr lang="es-ES" b="1" dirty="0">
                <a:solidFill>
                  <a:srgbClr val="0070C0"/>
                </a:solidFill>
                <a:latin typeface="Arial Rounded MT Bold" panose="020F0704030504030204" pitchFamily="34" charset="0"/>
              </a:rPr>
              <a:t>Aisladores</a:t>
            </a:r>
          </a:p>
          <a:p>
            <a:pPr algn="just"/>
            <a:r>
              <a:rPr lang="es-ES" dirty="0"/>
              <a:t>Estas torres</a:t>
            </a:r>
            <a:r>
              <a:rPr lang="es-ES" dirty="0" smtClean="0"/>
              <a:t>, a su vez, para completar su propósito</a:t>
            </a:r>
            <a:r>
              <a:rPr lang="es-ES" dirty="0"/>
              <a:t>, </a:t>
            </a:r>
            <a:r>
              <a:rPr lang="es-ES" dirty="0" smtClean="0"/>
              <a:t>tienen un accesorio llamado aislador, que permite sostener los </a:t>
            </a:r>
            <a:endParaRPr lang="es-ES" dirty="0"/>
          </a:p>
          <a:p>
            <a:pPr algn="just"/>
            <a:r>
              <a:rPr lang="es-ES" dirty="0"/>
              <a:t>conductores </a:t>
            </a:r>
            <a:r>
              <a:rPr lang="es-ES" dirty="0" smtClean="0"/>
              <a:t>sin generar </a:t>
            </a:r>
            <a:r>
              <a:rPr lang="es-ES" dirty="0"/>
              <a:t>descargas </a:t>
            </a:r>
            <a:r>
              <a:rPr lang="es-ES" dirty="0" smtClean="0"/>
              <a:t>o contactos a tierra</a:t>
            </a:r>
            <a:r>
              <a:rPr lang="es-ES" dirty="0"/>
              <a:t>, </a:t>
            </a:r>
            <a:r>
              <a:rPr lang="es-ES" dirty="0" smtClean="0"/>
              <a:t>dejando que la energía circule por los conductores de torre a torre. Se utilizan dos </a:t>
            </a:r>
            <a:r>
              <a:rPr lang="es-ES" dirty="0"/>
              <a:t>tipos </a:t>
            </a:r>
            <a:r>
              <a:rPr lang="es-ES" dirty="0" smtClean="0"/>
              <a:t>de aisladores</a:t>
            </a:r>
            <a:r>
              <a:rPr lang="es-ES" dirty="0"/>
              <a:t>: fijos </a:t>
            </a:r>
            <a:r>
              <a:rPr lang="es-ES" dirty="0" smtClean="0"/>
              <a:t>y en cadena</a:t>
            </a:r>
            <a:r>
              <a:rPr lang="es-ES" dirty="0"/>
              <a:t>. </a:t>
            </a:r>
          </a:p>
          <a:p>
            <a:pPr algn="just"/>
            <a:r>
              <a:rPr lang="es-ES" dirty="0" smtClean="0"/>
              <a:t>El aislador </a:t>
            </a:r>
            <a:r>
              <a:rPr lang="es-ES" dirty="0"/>
              <a:t>fijo </a:t>
            </a:r>
            <a:r>
              <a:rPr lang="es-ES" dirty="0" smtClean="0"/>
              <a:t>tiene como </a:t>
            </a:r>
            <a:r>
              <a:rPr lang="es-ES" dirty="0"/>
              <a:t>característica </a:t>
            </a:r>
            <a:r>
              <a:rPr lang="es-ES" dirty="0" smtClean="0"/>
              <a:t>no poder cambiar de dirección una vez montado</a:t>
            </a:r>
            <a:r>
              <a:rPr lang="es-ES" dirty="0"/>
              <a:t>. </a:t>
            </a:r>
            <a:r>
              <a:rPr lang="es-ES" dirty="0" smtClean="0"/>
              <a:t>Es usado con mayor frecuencia </a:t>
            </a:r>
            <a:r>
              <a:rPr lang="es-ES" dirty="0"/>
              <a:t>en tendidos </a:t>
            </a:r>
            <a:r>
              <a:rPr lang="es-ES" dirty="0" smtClean="0"/>
              <a:t>de baja </a:t>
            </a:r>
            <a:r>
              <a:rPr lang="es-ES" dirty="0"/>
              <a:t>tensión, </a:t>
            </a:r>
            <a:r>
              <a:rPr lang="es-ES" dirty="0" smtClean="0"/>
              <a:t>ya que en estos los cables acompañan la forma ortogonal de la trama urbana sin necesidad de cambios de dirección en ángulo. Al contrario, el aislador en cadena, compuesto por varios módulos que dependen de la tensión transportada en el tramo y deben respetar las distancias dieléctricas, permite un cambio de dirección y puede colocarse en torres de alineación como </a:t>
            </a:r>
            <a:r>
              <a:rPr lang="es-ES" dirty="0"/>
              <a:t>tensores</a:t>
            </a:r>
            <a:r>
              <a:rPr lang="es-ES" dirty="0" smtClean="0"/>
              <a:t>, dejando el conductor </a:t>
            </a:r>
            <a:r>
              <a:rPr lang="es-ES" dirty="0"/>
              <a:t>suspendido</a:t>
            </a:r>
            <a:r>
              <a:rPr lang="es-ES" dirty="0" smtClean="0"/>
              <a:t>.</a:t>
            </a:r>
          </a:p>
          <a:p>
            <a:pPr algn="just"/>
            <a:endParaRPr lang="es-ES" dirty="0"/>
          </a:p>
        </p:txBody>
      </p:sp>
      <p:sp>
        <p:nvSpPr>
          <p:cNvPr id="5" name="Rectángulo 4"/>
          <p:cNvSpPr/>
          <p:nvPr/>
        </p:nvSpPr>
        <p:spPr>
          <a:xfrm>
            <a:off x="3990183" y="3506788"/>
            <a:ext cx="4274119" cy="369332"/>
          </a:xfrm>
          <a:prstGeom prst="rect">
            <a:avLst/>
          </a:prstGeom>
        </p:spPr>
        <p:txBody>
          <a:bodyPr wrap="none">
            <a:spAutoFit/>
          </a:bodyPr>
          <a:lstStyle/>
          <a:p>
            <a:pPr algn="ctr"/>
            <a:r>
              <a:rPr lang="es-ES" b="1" dirty="0"/>
              <a:t>Detalle de fundamentos de las estructuras.</a:t>
            </a:r>
          </a:p>
        </p:txBody>
      </p:sp>
      <p:pic>
        <p:nvPicPr>
          <p:cNvPr id="6" name="Imagen 5"/>
          <p:cNvPicPr>
            <a:picLocks noChangeAspect="1"/>
          </p:cNvPicPr>
          <p:nvPr/>
        </p:nvPicPr>
        <p:blipFill>
          <a:blip r:embed="rId2"/>
          <a:stretch>
            <a:fillRect/>
          </a:stretch>
        </p:blipFill>
        <p:spPr>
          <a:xfrm>
            <a:off x="4501366" y="192088"/>
            <a:ext cx="3181350" cy="3314700"/>
          </a:xfrm>
          <a:prstGeom prst="rect">
            <a:avLst/>
          </a:prstGeom>
        </p:spPr>
      </p:pic>
    </p:spTree>
    <p:extLst>
      <p:ext uri="{BB962C8B-B14F-4D97-AF65-F5344CB8AC3E}">
        <p14:creationId xmlns:p14="http://schemas.microsoft.com/office/powerpoint/2010/main" val="426817420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320634" y="135484"/>
            <a:ext cx="11542816" cy="6740307"/>
          </a:xfrm>
          <a:prstGeom prst="rect">
            <a:avLst/>
          </a:prstGeom>
        </p:spPr>
        <p:txBody>
          <a:bodyPr wrap="square">
            <a:spAutoFit/>
          </a:bodyPr>
          <a:lstStyle/>
          <a:p>
            <a:pPr algn="just"/>
            <a:r>
              <a:rPr lang="es-ES" dirty="0" smtClean="0"/>
              <a:t>Según la tensión de transmisión</a:t>
            </a:r>
            <a:r>
              <a:rPr lang="es-ES" dirty="0"/>
              <a:t>, </a:t>
            </a:r>
            <a:r>
              <a:rPr lang="es-ES" dirty="0" smtClean="0"/>
              <a:t>se usan más o menos unidades </a:t>
            </a:r>
            <a:r>
              <a:rPr lang="es-ES" dirty="0"/>
              <a:t>para conformar </a:t>
            </a:r>
            <a:r>
              <a:rPr lang="es-ES" dirty="0" smtClean="0"/>
              <a:t>el aislador en cadena</a:t>
            </a:r>
            <a:r>
              <a:rPr lang="es-ES" dirty="0"/>
              <a:t>, como vemos:</a:t>
            </a:r>
          </a:p>
          <a:p>
            <a:pPr marL="1200150" lvl="2" indent="-285750" algn="just">
              <a:buFont typeface="Wingdings" panose="05000000000000000000" pitchFamily="2" charset="2"/>
              <a:buChar char="q"/>
            </a:pPr>
            <a:r>
              <a:rPr lang="es-ES" b="1" dirty="0" smtClean="0"/>
              <a:t>30 kV-2 </a:t>
            </a:r>
            <a:r>
              <a:rPr lang="es-ES" b="1" dirty="0"/>
              <a:t>elementos</a:t>
            </a:r>
          </a:p>
          <a:p>
            <a:pPr marL="1200150" lvl="2" indent="-285750" algn="just">
              <a:buFont typeface="Wingdings" panose="05000000000000000000" pitchFamily="2" charset="2"/>
              <a:buChar char="q"/>
            </a:pPr>
            <a:r>
              <a:rPr lang="es-ES" b="1" dirty="0" smtClean="0"/>
              <a:t>60 kV-4 </a:t>
            </a:r>
            <a:r>
              <a:rPr lang="es-ES" b="1" dirty="0"/>
              <a:t>elementos </a:t>
            </a:r>
          </a:p>
          <a:p>
            <a:pPr marL="1200150" lvl="2" indent="-285750" algn="just">
              <a:buFont typeface="Wingdings" panose="05000000000000000000" pitchFamily="2" charset="2"/>
              <a:buChar char="q"/>
            </a:pPr>
            <a:r>
              <a:rPr lang="es-ES" b="1" dirty="0" smtClean="0"/>
              <a:t>130 kV-8 </a:t>
            </a:r>
            <a:r>
              <a:rPr lang="es-ES" b="1" dirty="0"/>
              <a:t>elementos</a:t>
            </a:r>
          </a:p>
          <a:p>
            <a:pPr marL="1200150" lvl="2" indent="-285750" algn="just">
              <a:buFont typeface="Wingdings" panose="05000000000000000000" pitchFamily="2" charset="2"/>
              <a:buChar char="q"/>
            </a:pPr>
            <a:r>
              <a:rPr lang="es-ES" b="1" dirty="0" smtClean="0"/>
              <a:t>150 kV-9 </a:t>
            </a:r>
            <a:r>
              <a:rPr lang="es-ES" b="1" dirty="0"/>
              <a:t>elementos</a:t>
            </a:r>
          </a:p>
          <a:p>
            <a:pPr marL="1200150" lvl="2" indent="-285750" algn="just">
              <a:buFont typeface="Wingdings" panose="05000000000000000000" pitchFamily="2" charset="2"/>
              <a:buChar char="q"/>
            </a:pPr>
            <a:r>
              <a:rPr lang="es-ES" b="1" dirty="0" smtClean="0"/>
              <a:t>220 </a:t>
            </a:r>
            <a:r>
              <a:rPr lang="es-ES" b="1" dirty="0" err="1" smtClean="0"/>
              <a:t>kV</a:t>
            </a:r>
            <a:r>
              <a:rPr lang="es-ES" b="1" dirty="0" smtClean="0"/>
              <a:t>- 14 elementos</a:t>
            </a:r>
            <a:endParaRPr lang="es-ES" b="1" dirty="0"/>
          </a:p>
          <a:p>
            <a:pPr marL="1200150" lvl="2" indent="-285750" algn="just">
              <a:buFont typeface="Wingdings" panose="05000000000000000000" pitchFamily="2" charset="2"/>
              <a:buChar char="q"/>
            </a:pPr>
            <a:r>
              <a:rPr lang="es-ES" b="1" dirty="0" smtClean="0"/>
              <a:t>500 </a:t>
            </a:r>
            <a:r>
              <a:rPr lang="es-ES" b="1" dirty="0" err="1" smtClean="0"/>
              <a:t>kV</a:t>
            </a:r>
            <a:r>
              <a:rPr lang="es-ES" b="1" dirty="0" smtClean="0"/>
              <a:t>- 22 elementos</a:t>
            </a:r>
            <a:endParaRPr lang="es-ES" b="1" dirty="0"/>
          </a:p>
          <a:p>
            <a:pPr algn="just"/>
            <a:r>
              <a:rPr lang="es-ES" dirty="0"/>
              <a:t>La forma y los materiales utilizados para la construcción </a:t>
            </a:r>
            <a:r>
              <a:rPr lang="es-ES" dirty="0" smtClean="0"/>
              <a:t>de </a:t>
            </a:r>
            <a:r>
              <a:rPr lang="es-ES" dirty="0"/>
              <a:t>los aisladores se deben a las características </a:t>
            </a:r>
            <a:r>
              <a:rPr lang="es-ES" dirty="0" smtClean="0"/>
              <a:t>dieléctricas </a:t>
            </a:r>
            <a:r>
              <a:rPr lang="es-ES" dirty="0"/>
              <a:t>de estos, a su capacidad de resistencia mecánica</a:t>
            </a:r>
            <a:r>
              <a:rPr lang="es-ES" dirty="0" smtClean="0"/>
              <a:t>, y </a:t>
            </a:r>
            <a:r>
              <a:rPr lang="es-ES" dirty="0"/>
              <a:t>a la ventaja de no acumular partículas y agua en el caso de verse sometidos a lluvias. Estos aisladores se pueden </a:t>
            </a:r>
            <a:r>
              <a:rPr lang="es-ES" dirty="0" smtClean="0"/>
              <a:t>construir </a:t>
            </a:r>
            <a:r>
              <a:rPr lang="es-ES" dirty="0"/>
              <a:t>en vidrio o en porcelana, y cada opción tiene sus </a:t>
            </a:r>
            <a:r>
              <a:rPr lang="es-ES" dirty="0" smtClean="0"/>
              <a:t>particularidades</a:t>
            </a:r>
            <a:r>
              <a:rPr lang="es-ES" dirty="0"/>
              <a:t>.</a:t>
            </a:r>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a:p>
          <a:p>
            <a:pPr algn="just"/>
            <a:endParaRPr lang="es-ES" dirty="0" smtClean="0"/>
          </a:p>
          <a:p>
            <a:pPr algn="just"/>
            <a:endParaRPr lang="es-ES" dirty="0"/>
          </a:p>
          <a:p>
            <a:pPr algn="just"/>
            <a:endParaRPr lang="es-ES" dirty="0" smtClean="0"/>
          </a:p>
        </p:txBody>
      </p:sp>
      <p:pic>
        <p:nvPicPr>
          <p:cNvPr id="3" name="Imagen 2"/>
          <p:cNvPicPr>
            <a:picLocks noChangeAspect="1"/>
          </p:cNvPicPr>
          <p:nvPr/>
        </p:nvPicPr>
        <p:blipFill>
          <a:blip r:embed="rId2"/>
          <a:stretch>
            <a:fillRect/>
          </a:stretch>
        </p:blipFill>
        <p:spPr>
          <a:xfrm>
            <a:off x="1435862" y="3216821"/>
            <a:ext cx="1600200" cy="2667000"/>
          </a:xfrm>
          <a:prstGeom prst="rect">
            <a:avLst/>
          </a:prstGeom>
        </p:spPr>
      </p:pic>
      <p:pic>
        <p:nvPicPr>
          <p:cNvPr id="4" name="Imagen 3"/>
          <p:cNvPicPr>
            <a:picLocks noChangeAspect="1"/>
          </p:cNvPicPr>
          <p:nvPr/>
        </p:nvPicPr>
        <p:blipFill>
          <a:blip r:embed="rId3"/>
          <a:stretch>
            <a:fillRect/>
          </a:stretch>
        </p:blipFill>
        <p:spPr>
          <a:xfrm>
            <a:off x="9582522" y="2879272"/>
            <a:ext cx="2280928" cy="3824349"/>
          </a:xfrm>
          <a:prstGeom prst="rect">
            <a:avLst/>
          </a:prstGeom>
        </p:spPr>
      </p:pic>
      <p:sp>
        <p:nvSpPr>
          <p:cNvPr id="7" name="Rectángulo 6"/>
          <p:cNvSpPr/>
          <p:nvPr/>
        </p:nvSpPr>
        <p:spPr>
          <a:xfrm>
            <a:off x="7837714" y="3176155"/>
            <a:ext cx="2485903" cy="923330"/>
          </a:xfrm>
          <a:prstGeom prst="rect">
            <a:avLst/>
          </a:prstGeom>
        </p:spPr>
        <p:txBody>
          <a:bodyPr wrap="square">
            <a:spAutoFit/>
          </a:bodyPr>
          <a:lstStyle/>
          <a:p>
            <a:pPr algn="ctr"/>
            <a:r>
              <a:rPr lang="es-ES" b="1" dirty="0"/>
              <a:t>Aisladores en cadena, conectados </a:t>
            </a:r>
            <a:r>
              <a:rPr lang="es-ES" b="1" dirty="0" smtClean="0"/>
              <a:t>a una </a:t>
            </a:r>
            <a:r>
              <a:rPr lang="es-ES" b="1" dirty="0"/>
              <a:t>torre de alta tensión.</a:t>
            </a:r>
          </a:p>
        </p:txBody>
      </p:sp>
      <p:sp>
        <p:nvSpPr>
          <p:cNvPr id="8" name="Rectángulo 7"/>
          <p:cNvSpPr/>
          <p:nvPr/>
        </p:nvSpPr>
        <p:spPr>
          <a:xfrm>
            <a:off x="3036063" y="3166822"/>
            <a:ext cx="4801652" cy="1200329"/>
          </a:xfrm>
          <a:prstGeom prst="rect">
            <a:avLst/>
          </a:prstGeom>
        </p:spPr>
        <p:txBody>
          <a:bodyPr wrap="square">
            <a:spAutoFit/>
          </a:bodyPr>
          <a:lstStyle/>
          <a:p>
            <a:pPr algn="ctr"/>
            <a:r>
              <a:rPr lang="es-ES" b="1" dirty="0" smtClean="0">
                <a:solidFill>
                  <a:srgbClr val="FF0000"/>
                </a:solidFill>
                <a:latin typeface="Arial Rounded MT Bold" panose="020F0704030504030204" pitchFamily="34" charset="0"/>
              </a:rPr>
              <a:t>Los materiales utilizados con mayor frecuencia para estos </a:t>
            </a:r>
            <a:r>
              <a:rPr lang="es-ES" b="1" dirty="0">
                <a:solidFill>
                  <a:srgbClr val="FF0000"/>
                </a:solidFill>
                <a:latin typeface="Arial Rounded MT Bold" panose="020F0704030504030204" pitchFamily="34" charset="0"/>
              </a:rPr>
              <a:t>accesorios </a:t>
            </a:r>
            <a:r>
              <a:rPr lang="es-ES" b="1" dirty="0" smtClean="0">
                <a:solidFill>
                  <a:srgbClr val="FF0000"/>
                </a:solidFill>
                <a:latin typeface="Arial Rounded MT Bold" panose="020F0704030504030204" pitchFamily="34" charset="0"/>
              </a:rPr>
              <a:t>son: vidrio, porcelana y materiales </a:t>
            </a:r>
            <a:r>
              <a:rPr lang="es-ES" b="1" dirty="0">
                <a:solidFill>
                  <a:srgbClr val="FF0000"/>
                </a:solidFill>
                <a:latin typeface="Arial Rounded MT Bold" panose="020F0704030504030204" pitchFamily="34" charset="0"/>
              </a:rPr>
              <a:t>sintéticos</a:t>
            </a:r>
            <a:r>
              <a:rPr lang="es-ES" b="1" dirty="0" smtClean="0">
                <a:solidFill>
                  <a:srgbClr val="FF0000"/>
                </a:solidFill>
                <a:latin typeface="Arial Rounded MT Bold" panose="020F0704030504030204" pitchFamily="34" charset="0"/>
              </a:rPr>
              <a:t>, por su capacidad </a:t>
            </a:r>
            <a:r>
              <a:rPr lang="es-ES" b="1" dirty="0">
                <a:solidFill>
                  <a:srgbClr val="FF0000"/>
                </a:solidFill>
                <a:latin typeface="Arial Rounded MT Bold" panose="020F0704030504030204" pitchFamily="34" charset="0"/>
              </a:rPr>
              <a:t>dieléctrica.</a:t>
            </a:r>
          </a:p>
        </p:txBody>
      </p:sp>
      <p:sp>
        <p:nvSpPr>
          <p:cNvPr id="9" name="Rectángulo 8"/>
          <p:cNvSpPr/>
          <p:nvPr/>
        </p:nvSpPr>
        <p:spPr>
          <a:xfrm>
            <a:off x="320634" y="3443821"/>
            <a:ext cx="1258784" cy="2031325"/>
          </a:xfrm>
          <a:prstGeom prst="rect">
            <a:avLst/>
          </a:prstGeom>
        </p:spPr>
        <p:txBody>
          <a:bodyPr wrap="square">
            <a:spAutoFit/>
          </a:bodyPr>
          <a:lstStyle/>
          <a:p>
            <a:pPr algn="just"/>
            <a:r>
              <a:rPr lang="es-ES" b="1" dirty="0"/>
              <a:t>Aisladores fijos,</a:t>
            </a:r>
          </a:p>
          <a:p>
            <a:pPr algn="just"/>
            <a:r>
              <a:rPr lang="es-ES" b="1" dirty="0"/>
              <a:t>montados sobre </a:t>
            </a:r>
          </a:p>
          <a:p>
            <a:pPr algn="just"/>
            <a:r>
              <a:rPr lang="es-ES" b="1" dirty="0"/>
              <a:t>postes de baja </a:t>
            </a:r>
          </a:p>
          <a:p>
            <a:pPr algn="just"/>
            <a:r>
              <a:rPr lang="es-ES" b="1" dirty="0"/>
              <a:t>tensión.</a:t>
            </a:r>
          </a:p>
        </p:txBody>
      </p:sp>
      <p:pic>
        <p:nvPicPr>
          <p:cNvPr id="10" name="Imagen 9"/>
          <p:cNvPicPr>
            <a:picLocks noChangeAspect="1"/>
          </p:cNvPicPr>
          <p:nvPr/>
        </p:nvPicPr>
        <p:blipFill>
          <a:blip r:embed="rId4"/>
          <a:stretch>
            <a:fillRect/>
          </a:stretch>
        </p:blipFill>
        <p:spPr>
          <a:xfrm>
            <a:off x="3138781" y="4454512"/>
            <a:ext cx="1539369" cy="2333625"/>
          </a:xfrm>
          <a:prstGeom prst="rect">
            <a:avLst/>
          </a:prstGeom>
        </p:spPr>
      </p:pic>
      <p:sp>
        <p:nvSpPr>
          <p:cNvPr id="12" name="Rectángulo 11"/>
          <p:cNvSpPr/>
          <p:nvPr/>
        </p:nvSpPr>
        <p:spPr>
          <a:xfrm>
            <a:off x="770761" y="6294425"/>
            <a:ext cx="2394566" cy="369332"/>
          </a:xfrm>
          <a:prstGeom prst="rect">
            <a:avLst/>
          </a:prstGeom>
        </p:spPr>
        <p:txBody>
          <a:bodyPr wrap="none">
            <a:spAutoFit/>
          </a:bodyPr>
          <a:lstStyle/>
          <a:p>
            <a:pPr algn="just"/>
            <a:r>
              <a:rPr lang="es-ES" b="1" dirty="0"/>
              <a:t>Detalle de aislador fijo.</a:t>
            </a:r>
          </a:p>
        </p:txBody>
      </p:sp>
      <p:pic>
        <p:nvPicPr>
          <p:cNvPr id="13" name="Imagen 12"/>
          <p:cNvPicPr>
            <a:picLocks noChangeAspect="1"/>
          </p:cNvPicPr>
          <p:nvPr/>
        </p:nvPicPr>
        <p:blipFill>
          <a:blip r:embed="rId5"/>
          <a:stretch>
            <a:fillRect/>
          </a:stretch>
        </p:blipFill>
        <p:spPr>
          <a:xfrm>
            <a:off x="4780869" y="4367151"/>
            <a:ext cx="2403702" cy="2420986"/>
          </a:xfrm>
          <a:prstGeom prst="rect">
            <a:avLst/>
          </a:prstGeom>
        </p:spPr>
      </p:pic>
      <p:sp>
        <p:nvSpPr>
          <p:cNvPr id="14" name="Rectángulo 13"/>
          <p:cNvSpPr/>
          <p:nvPr/>
        </p:nvSpPr>
        <p:spPr>
          <a:xfrm>
            <a:off x="6754656" y="5151980"/>
            <a:ext cx="2531848" cy="646331"/>
          </a:xfrm>
          <a:prstGeom prst="rect">
            <a:avLst/>
          </a:prstGeom>
        </p:spPr>
        <p:txBody>
          <a:bodyPr wrap="square">
            <a:spAutoFit/>
          </a:bodyPr>
          <a:lstStyle/>
          <a:p>
            <a:pPr algn="ctr"/>
            <a:r>
              <a:rPr lang="es-ES" b="1" dirty="0"/>
              <a:t>Corte </a:t>
            </a:r>
            <a:r>
              <a:rPr lang="es-ES" b="1" dirty="0" smtClean="0"/>
              <a:t>y detalle </a:t>
            </a:r>
            <a:r>
              <a:rPr lang="es-ES" b="1" dirty="0"/>
              <a:t>de aislador en cadena.</a:t>
            </a:r>
          </a:p>
        </p:txBody>
      </p:sp>
    </p:spTree>
    <p:extLst>
      <p:ext uri="{BB962C8B-B14F-4D97-AF65-F5344CB8AC3E}">
        <p14:creationId xmlns:p14="http://schemas.microsoft.com/office/powerpoint/2010/main" val="716214153"/>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320634" y="135484"/>
            <a:ext cx="11542816" cy="6463308"/>
          </a:xfrm>
          <a:prstGeom prst="rect">
            <a:avLst/>
          </a:prstGeom>
        </p:spPr>
        <p:txBody>
          <a:bodyPr wrap="square">
            <a:spAutoFit/>
          </a:bodyPr>
          <a:lstStyle/>
          <a:p>
            <a:pPr algn="just"/>
            <a:r>
              <a:rPr lang="es-ES" dirty="0" smtClean="0"/>
              <a:t>En </a:t>
            </a:r>
            <a:r>
              <a:rPr lang="es-ES" dirty="0"/>
              <a:t>los aisladores de porcelana, es fundamental la </a:t>
            </a:r>
            <a:r>
              <a:rPr lang="es-ES" dirty="0" smtClean="0"/>
              <a:t>presencia </a:t>
            </a:r>
            <a:r>
              <a:rPr lang="es-ES" dirty="0"/>
              <a:t>del esmaltado superior que deja la superficie </a:t>
            </a:r>
            <a:r>
              <a:rPr lang="es-ES" dirty="0" smtClean="0"/>
              <a:t>totalmente lisa</a:t>
            </a:r>
            <a:r>
              <a:rPr lang="es-ES" dirty="0"/>
              <a:t>, ya que de otra forma la porcelana permitiría el depósito </a:t>
            </a:r>
            <a:r>
              <a:rPr lang="es-ES" dirty="0" smtClean="0"/>
              <a:t>de </a:t>
            </a:r>
            <a:r>
              <a:rPr lang="es-ES" dirty="0"/>
              <a:t>partículas en la superficie de la campana, lo que puede </a:t>
            </a:r>
            <a:r>
              <a:rPr lang="es-ES" dirty="0" smtClean="0"/>
              <a:t>llevar </a:t>
            </a:r>
            <a:r>
              <a:rPr lang="es-ES" dirty="0"/>
              <a:t>a que se produzcan fallas. Este esmalte debe tener un </a:t>
            </a:r>
            <a:r>
              <a:rPr lang="es-ES" dirty="0" smtClean="0"/>
              <a:t>coeficiente </a:t>
            </a:r>
            <a:r>
              <a:rPr lang="es-ES" dirty="0"/>
              <a:t>de dilatación próximo al de la porcelana para </a:t>
            </a:r>
            <a:r>
              <a:rPr lang="es-ES" dirty="0" smtClean="0"/>
              <a:t>que</a:t>
            </a:r>
            <a:r>
              <a:rPr lang="es-ES" dirty="0"/>
              <a:t>, en el futuro, no se originen grietas que perjudiquen las </a:t>
            </a:r>
            <a:r>
              <a:rPr lang="es-ES" dirty="0" smtClean="0"/>
              <a:t>propiedades </a:t>
            </a:r>
            <a:r>
              <a:rPr lang="es-ES" dirty="0"/>
              <a:t>de los elementos.</a:t>
            </a:r>
          </a:p>
          <a:p>
            <a:pPr algn="just"/>
            <a:r>
              <a:rPr lang="es-ES" dirty="0"/>
              <a:t>Los aisladores de vidrio tienen la ventaja de no requerir </a:t>
            </a:r>
            <a:r>
              <a:rPr lang="es-ES" dirty="0" smtClean="0"/>
              <a:t>esmaltado </a:t>
            </a:r>
            <a:r>
              <a:rPr lang="es-ES" dirty="0"/>
              <a:t>ya que su superficie queda totalmente lisa durante </a:t>
            </a:r>
            <a:r>
              <a:rPr lang="es-ES" dirty="0" smtClean="0"/>
              <a:t>su </a:t>
            </a:r>
            <a:r>
              <a:rPr lang="es-ES" dirty="0"/>
              <a:t>fabricación, al aplicarse tratamientos térmicos, como el </a:t>
            </a:r>
            <a:r>
              <a:rPr lang="es-ES" dirty="0" smtClean="0"/>
              <a:t>templado </a:t>
            </a:r>
            <a:r>
              <a:rPr lang="es-ES" dirty="0"/>
              <a:t>(para alta tensión) o recocido (media y baja </a:t>
            </a:r>
            <a:r>
              <a:rPr lang="es-ES" dirty="0" smtClean="0"/>
              <a:t>tensión</a:t>
            </a:r>
            <a:r>
              <a:rPr lang="es-ES" dirty="0"/>
              <a:t>), que aumentan su resistencia a los esfuerzos </a:t>
            </a:r>
            <a:r>
              <a:rPr lang="es-ES" dirty="0" smtClean="0"/>
              <a:t>mecánicos</a:t>
            </a:r>
            <a:r>
              <a:rPr lang="es-ES" dirty="0"/>
              <a:t>. Otra ventaja reside en que el coeficiente de dilatación </a:t>
            </a:r>
            <a:r>
              <a:rPr lang="es-ES" dirty="0" smtClean="0"/>
              <a:t>del </a:t>
            </a:r>
            <a:r>
              <a:rPr lang="es-ES" dirty="0"/>
              <a:t>vidrio es cercano al coeficiente del acero lo que permite </a:t>
            </a:r>
            <a:r>
              <a:rPr lang="es-ES" dirty="0" smtClean="0"/>
              <a:t>que </a:t>
            </a:r>
            <a:r>
              <a:rPr lang="es-ES" dirty="0"/>
              <a:t>las piezas trabajen como un conjunto.</a:t>
            </a:r>
          </a:p>
          <a:p>
            <a:pPr algn="just"/>
            <a:r>
              <a:rPr lang="es-ES" dirty="0"/>
              <a:t>Por todo esto, resulta nulo el efecto del paso del tiempo en </a:t>
            </a:r>
            <a:r>
              <a:rPr lang="es-ES" dirty="0" smtClean="0"/>
              <a:t>las </a:t>
            </a:r>
            <a:r>
              <a:rPr lang="es-ES" dirty="0"/>
              <a:t>piezas vítreas; las fallas en estos sistemas se dan por </a:t>
            </a:r>
            <a:r>
              <a:rPr lang="es-ES" dirty="0" smtClean="0"/>
              <a:t>sus </a:t>
            </a:r>
            <a:r>
              <a:rPr lang="es-ES" dirty="0"/>
              <a:t>partes metálicas.</a:t>
            </a:r>
          </a:p>
          <a:p>
            <a:pPr algn="just"/>
            <a:r>
              <a:rPr lang="es-ES" b="1" dirty="0">
                <a:solidFill>
                  <a:srgbClr val="0070C0"/>
                </a:solidFill>
                <a:latin typeface="Arial Rounded MT Bold" panose="020F0704030504030204" pitchFamily="34" charset="0"/>
              </a:rPr>
              <a:t>Estaciones transformadoras</a:t>
            </a:r>
          </a:p>
          <a:p>
            <a:pPr algn="just"/>
            <a:r>
              <a:rPr lang="es-ES" dirty="0"/>
              <a:t>Las estaciones transformadoras son </a:t>
            </a:r>
            <a:r>
              <a:rPr lang="es-ES" dirty="0" smtClean="0"/>
              <a:t>el conjunto de instalaciones </a:t>
            </a:r>
            <a:r>
              <a:rPr lang="es-ES" dirty="0"/>
              <a:t>más importante </a:t>
            </a:r>
            <a:r>
              <a:rPr lang="es-ES" dirty="0" smtClean="0"/>
              <a:t>en la transmisión de la energía</a:t>
            </a:r>
            <a:r>
              <a:rPr lang="es-ES" dirty="0"/>
              <a:t>.</a:t>
            </a:r>
          </a:p>
          <a:p>
            <a:pPr algn="just"/>
            <a:r>
              <a:rPr lang="es-ES" dirty="0"/>
              <a:t>Los sistemas de transporte de alta tensión, contienen las </a:t>
            </a:r>
            <a:r>
              <a:rPr lang="es-ES" dirty="0" smtClean="0"/>
              <a:t>siguientes </a:t>
            </a:r>
            <a:r>
              <a:rPr lang="es-ES" dirty="0"/>
              <a:t>estaciones de transformación de energía, usadas </a:t>
            </a:r>
            <a:r>
              <a:rPr lang="es-ES" dirty="0" smtClean="0"/>
              <a:t>para </a:t>
            </a:r>
            <a:r>
              <a:rPr lang="es-ES" dirty="0"/>
              <a:t>mantener la energía de transporte, elevarla o reducirla. </a:t>
            </a:r>
          </a:p>
          <a:p>
            <a:pPr algn="just"/>
            <a:r>
              <a:rPr lang="es-ES" dirty="0"/>
              <a:t>Inmediatamente después de la generación de la energía</a:t>
            </a:r>
            <a:r>
              <a:rPr lang="es-ES" dirty="0" smtClean="0"/>
              <a:t>, esta </a:t>
            </a:r>
            <a:r>
              <a:rPr lang="es-ES" dirty="0"/>
              <a:t>se dirige a una estación elevadora donde se </a:t>
            </a:r>
            <a:r>
              <a:rPr lang="es-ES" dirty="0" smtClean="0"/>
              <a:t>transforma </a:t>
            </a:r>
            <a:r>
              <a:rPr lang="es-ES" dirty="0"/>
              <a:t>en alta tensión, considerando como alta tensión a partir </a:t>
            </a:r>
            <a:r>
              <a:rPr lang="es-ES" dirty="0" smtClean="0"/>
              <a:t>de </a:t>
            </a:r>
            <a:r>
              <a:rPr lang="es-ES" dirty="0"/>
              <a:t>132 </a:t>
            </a:r>
            <a:r>
              <a:rPr lang="es-ES" dirty="0" err="1" smtClean="0"/>
              <a:t>kV</a:t>
            </a:r>
            <a:r>
              <a:rPr lang="es-ES" dirty="0" smtClean="0"/>
              <a:t> </a:t>
            </a:r>
            <a:r>
              <a:rPr lang="es-ES" dirty="0"/>
              <a:t>(en Argentina se transmite en 500 </a:t>
            </a:r>
            <a:r>
              <a:rPr lang="es-ES" dirty="0" err="1" smtClean="0"/>
              <a:t>kV</a:t>
            </a:r>
            <a:r>
              <a:rPr lang="es-ES" dirty="0" smtClean="0"/>
              <a:t>, </a:t>
            </a:r>
            <a:r>
              <a:rPr lang="es-ES" dirty="0"/>
              <a:t>220 </a:t>
            </a:r>
            <a:r>
              <a:rPr lang="es-ES" dirty="0" err="1" smtClean="0"/>
              <a:t>kV</a:t>
            </a:r>
            <a:r>
              <a:rPr lang="es-ES" dirty="0" smtClean="0"/>
              <a:t> </a:t>
            </a:r>
            <a:r>
              <a:rPr lang="es-ES" dirty="0"/>
              <a:t>y 132 </a:t>
            </a:r>
            <a:r>
              <a:rPr lang="es-ES" dirty="0" err="1" smtClean="0"/>
              <a:t>kV</a:t>
            </a:r>
            <a:r>
              <a:rPr lang="es-ES" dirty="0" smtClean="0"/>
              <a:t>, </a:t>
            </a:r>
            <a:r>
              <a:rPr lang="es-ES" dirty="0"/>
              <a:t>mientras que en otros países, como Canadá y Estados </a:t>
            </a:r>
            <a:r>
              <a:rPr lang="es-ES" dirty="0" smtClean="0"/>
              <a:t>Unidos</a:t>
            </a:r>
            <a:r>
              <a:rPr lang="es-ES" dirty="0"/>
              <a:t>, llega a 765 </a:t>
            </a:r>
            <a:r>
              <a:rPr lang="es-ES" dirty="0" err="1" smtClean="0"/>
              <a:t>kV</a:t>
            </a:r>
            <a:r>
              <a:rPr lang="es-ES" dirty="0" smtClean="0"/>
              <a:t>), </a:t>
            </a:r>
            <a:r>
              <a:rPr lang="es-ES" dirty="0"/>
              <a:t>para poder iniciar con la transmisión </a:t>
            </a:r>
            <a:r>
              <a:rPr lang="es-ES" dirty="0" smtClean="0"/>
              <a:t>por </a:t>
            </a:r>
            <a:r>
              <a:rPr lang="es-ES" dirty="0"/>
              <a:t>las líneas.</a:t>
            </a:r>
          </a:p>
          <a:p>
            <a:pPr algn="ctr"/>
            <a:r>
              <a:rPr lang="es-ES" b="1" dirty="0" smtClean="0">
                <a:solidFill>
                  <a:srgbClr val="FF0000"/>
                </a:solidFill>
                <a:latin typeface="Arial Rounded MT Bold" panose="020F0704030504030204" pitchFamily="34" charset="0"/>
              </a:rPr>
              <a:t>En la Argentina se transmite en 500 </a:t>
            </a:r>
            <a:r>
              <a:rPr lang="es-ES" b="1" dirty="0" err="1" smtClean="0">
                <a:solidFill>
                  <a:srgbClr val="FF0000"/>
                </a:solidFill>
                <a:latin typeface="Arial Rounded MT Bold" panose="020F0704030504030204" pitchFamily="34" charset="0"/>
              </a:rPr>
              <a:t>kV</a:t>
            </a:r>
            <a:r>
              <a:rPr lang="es-ES" b="1" dirty="0" smtClean="0">
                <a:solidFill>
                  <a:srgbClr val="FF0000"/>
                </a:solidFill>
                <a:latin typeface="Arial Rounded MT Bold" panose="020F0704030504030204" pitchFamily="34" charset="0"/>
              </a:rPr>
              <a:t>, 220 </a:t>
            </a:r>
            <a:r>
              <a:rPr lang="es-ES" b="1" dirty="0" err="1" smtClean="0">
                <a:solidFill>
                  <a:srgbClr val="FF0000"/>
                </a:solidFill>
                <a:latin typeface="Arial Rounded MT Bold" panose="020F0704030504030204" pitchFamily="34" charset="0"/>
              </a:rPr>
              <a:t>kV</a:t>
            </a:r>
            <a:r>
              <a:rPr lang="es-ES" b="1" dirty="0" smtClean="0">
                <a:solidFill>
                  <a:srgbClr val="FF0000"/>
                </a:solidFill>
                <a:latin typeface="Arial Rounded MT Bold" panose="020F0704030504030204" pitchFamily="34" charset="0"/>
              </a:rPr>
              <a:t> y 132 </a:t>
            </a:r>
            <a:r>
              <a:rPr lang="es-ES" b="1" dirty="0" err="1" smtClean="0">
                <a:solidFill>
                  <a:srgbClr val="FF0000"/>
                </a:solidFill>
                <a:latin typeface="Arial Rounded MT Bold" panose="020F0704030504030204" pitchFamily="34" charset="0"/>
              </a:rPr>
              <a:t>kV</a:t>
            </a:r>
            <a:r>
              <a:rPr lang="es-ES" b="1" dirty="0" smtClean="0">
                <a:solidFill>
                  <a:srgbClr val="FF0000"/>
                </a:solidFill>
                <a:latin typeface="Arial Rounded MT Bold" panose="020F0704030504030204" pitchFamily="34" charset="0"/>
              </a:rPr>
              <a:t> mientras que en otros países</a:t>
            </a:r>
            <a:r>
              <a:rPr lang="es-ES" b="1" dirty="0">
                <a:solidFill>
                  <a:srgbClr val="FF0000"/>
                </a:solidFill>
                <a:latin typeface="Arial Rounded MT Bold" panose="020F0704030504030204" pitchFamily="34" charset="0"/>
              </a:rPr>
              <a:t>, </a:t>
            </a:r>
            <a:r>
              <a:rPr lang="es-ES" b="1" dirty="0" smtClean="0">
                <a:solidFill>
                  <a:srgbClr val="FF0000"/>
                </a:solidFill>
                <a:latin typeface="Arial Rounded MT Bold" panose="020F0704030504030204" pitchFamily="34" charset="0"/>
              </a:rPr>
              <a:t>como </a:t>
            </a:r>
            <a:r>
              <a:rPr lang="es-ES" b="1" dirty="0" err="1">
                <a:solidFill>
                  <a:srgbClr val="FF0000"/>
                </a:solidFill>
                <a:latin typeface="Arial Rounded MT Bold" panose="020F0704030504030204" pitchFamily="34" charset="0"/>
              </a:rPr>
              <a:t>Canada</a:t>
            </a:r>
            <a:r>
              <a:rPr lang="es-ES" b="1" dirty="0">
                <a:solidFill>
                  <a:srgbClr val="FF0000"/>
                </a:solidFill>
                <a:latin typeface="Arial Rounded MT Bold" panose="020F0704030504030204" pitchFamily="34" charset="0"/>
              </a:rPr>
              <a:t> </a:t>
            </a:r>
            <a:r>
              <a:rPr lang="es-ES" b="1" dirty="0" smtClean="0">
                <a:solidFill>
                  <a:srgbClr val="FF0000"/>
                </a:solidFill>
                <a:latin typeface="Arial Rounded MT Bold" panose="020F0704030504030204" pitchFamily="34" charset="0"/>
              </a:rPr>
              <a:t>y Estados Unidos</a:t>
            </a:r>
            <a:r>
              <a:rPr lang="es-ES" b="1" dirty="0">
                <a:solidFill>
                  <a:srgbClr val="FF0000"/>
                </a:solidFill>
                <a:latin typeface="Arial Rounded MT Bold" panose="020F0704030504030204" pitchFamily="34" charset="0"/>
              </a:rPr>
              <a:t>, </a:t>
            </a:r>
            <a:r>
              <a:rPr lang="es-ES" b="1" dirty="0" smtClean="0">
                <a:solidFill>
                  <a:srgbClr val="FF0000"/>
                </a:solidFill>
                <a:latin typeface="Arial Rounded MT Bold" panose="020F0704030504030204" pitchFamily="34" charset="0"/>
              </a:rPr>
              <a:t>llega a 765 </a:t>
            </a:r>
            <a:r>
              <a:rPr lang="es-ES" b="1" dirty="0" err="1" smtClean="0">
                <a:solidFill>
                  <a:srgbClr val="FF0000"/>
                </a:solidFill>
                <a:latin typeface="Arial Rounded MT Bold" panose="020F0704030504030204" pitchFamily="34" charset="0"/>
              </a:rPr>
              <a:t>kV</a:t>
            </a:r>
            <a:r>
              <a:rPr lang="es-ES" b="1" dirty="0" smtClean="0">
                <a:solidFill>
                  <a:srgbClr val="FF0000"/>
                </a:solidFill>
                <a:latin typeface="Arial Rounded MT Bold" panose="020F0704030504030204" pitchFamily="34" charset="0"/>
              </a:rPr>
              <a:t>), para poder iniciar con la transmisión </a:t>
            </a:r>
            <a:r>
              <a:rPr lang="es-ES" b="1" dirty="0">
                <a:solidFill>
                  <a:srgbClr val="FF0000"/>
                </a:solidFill>
                <a:latin typeface="Arial Rounded MT Bold" panose="020F0704030504030204" pitchFamily="34" charset="0"/>
              </a:rPr>
              <a:t>por </a:t>
            </a:r>
            <a:r>
              <a:rPr lang="es-ES" b="1" dirty="0" smtClean="0">
                <a:solidFill>
                  <a:srgbClr val="FF0000"/>
                </a:solidFill>
                <a:latin typeface="Arial Rounded MT Bold" panose="020F0704030504030204" pitchFamily="34" charset="0"/>
              </a:rPr>
              <a:t>las líneas.</a:t>
            </a:r>
          </a:p>
          <a:p>
            <a:pPr algn="just"/>
            <a:endParaRPr lang="es-ES" dirty="0"/>
          </a:p>
          <a:p>
            <a:pPr algn="just"/>
            <a:r>
              <a:rPr lang="es-ES" dirty="0" smtClean="0"/>
              <a:t>A su vez, las estaciones de interconexión permiten la conexión </a:t>
            </a:r>
            <a:r>
              <a:rPr lang="es-ES" dirty="0"/>
              <a:t>entre distintas líneas de transporte </a:t>
            </a:r>
            <a:r>
              <a:rPr lang="es-ES" dirty="0" smtClean="0"/>
              <a:t>en alta tensión</a:t>
            </a:r>
            <a:r>
              <a:rPr lang="es-ES" dirty="0"/>
              <a:t>. </a:t>
            </a:r>
            <a:endParaRPr lang="es-ES" dirty="0" smtClean="0"/>
          </a:p>
          <a:p>
            <a:pPr algn="just"/>
            <a:endParaRPr lang="es-ES" dirty="0"/>
          </a:p>
        </p:txBody>
      </p:sp>
    </p:spTree>
    <p:extLst>
      <p:ext uri="{BB962C8B-B14F-4D97-AF65-F5344CB8AC3E}">
        <p14:creationId xmlns:p14="http://schemas.microsoft.com/office/powerpoint/2010/main" val="2409451962"/>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320634" y="135484"/>
            <a:ext cx="6519553" cy="6740307"/>
          </a:xfrm>
          <a:prstGeom prst="rect">
            <a:avLst/>
          </a:prstGeom>
        </p:spPr>
        <p:txBody>
          <a:bodyPr wrap="square">
            <a:spAutoFit/>
          </a:bodyPr>
          <a:lstStyle/>
          <a:p>
            <a:pPr algn="just"/>
            <a:r>
              <a:rPr lang="es-ES" dirty="0" smtClean="0"/>
              <a:t>Llegando </a:t>
            </a:r>
            <a:r>
              <a:rPr lang="es-ES" dirty="0"/>
              <a:t>cerca </a:t>
            </a:r>
            <a:r>
              <a:rPr lang="es-ES" dirty="0" smtClean="0"/>
              <a:t>de las zonas de distribución</a:t>
            </a:r>
            <a:r>
              <a:rPr lang="es-ES" dirty="0"/>
              <a:t>, </a:t>
            </a:r>
            <a:r>
              <a:rPr lang="es-ES" dirty="0" smtClean="0"/>
              <a:t>las estaciones transformadoras son las encargadas de reducir la tensión </a:t>
            </a:r>
            <a:r>
              <a:rPr lang="es-ES" dirty="0"/>
              <a:t>a </a:t>
            </a:r>
          </a:p>
          <a:p>
            <a:pPr algn="just"/>
            <a:r>
              <a:rPr lang="es-ES" dirty="0" smtClean="0"/>
              <a:t>un valor de distribución en media tensión (entre los 6 </a:t>
            </a:r>
            <a:r>
              <a:rPr lang="es-ES" dirty="0" err="1" smtClean="0"/>
              <a:t>kV</a:t>
            </a:r>
            <a:r>
              <a:rPr lang="es-ES" dirty="0" smtClean="0"/>
              <a:t> y los 66 </a:t>
            </a:r>
            <a:r>
              <a:rPr lang="es-ES" dirty="0" err="1" smtClean="0"/>
              <a:t>kV</a:t>
            </a:r>
            <a:r>
              <a:rPr lang="es-ES" dirty="0" smtClean="0"/>
              <a:t>); asimismo</a:t>
            </a:r>
            <a:r>
              <a:rPr lang="es-ES" dirty="0"/>
              <a:t>, estas estaciones </a:t>
            </a:r>
            <a:r>
              <a:rPr lang="es-ES" dirty="0" smtClean="0"/>
              <a:t>están interconectadas </a:t>
            </a:r>
            <a:r>
              <a:rPr lang="es-ES" dirty="0"/>
              <a:t>por estaciones </a:t>
            </a:r>
            <a:r>
              <a:rPr lang="es-ES" dirty="0" smtClean="0"/>
              <a:t>de distribución</a:t>
            </a:r>
            <a:r>
              <a:rPr lang="es-ES" dirty="0"/>
              <a:t>.</a:t>
            </a:r>
          </a:p>
          <a:p>
            <a:pPr algn="just"/>
            <a:r>
              <a:rPr lang="es-ES" dirty="0"/>
              <a:t>Luego de las estaciones transformadoras, se realiza la </a:t>
            </a:r>
            <a:r>
              <a:rPr lang="es-ES" dirty="0" smtClean="0"/>
              <a:t>conexión </a:t>
            </a:r>
            <a:r>
              <a:rPr lang="es-ES" dirty="0"/>
              <a:t>a casetas transformadoras que reducen la tensión a </a:t>
            </a:r>
            <a:r>
              <a:rPr lang="es-ES" dirty="0" smtClean="0"/>
              <a:t>tensiones </a:t>
            </a:r>
            <a:r>
              <a:rPr lang="es-ES" dirty="0"/>
              <a:t>de consumo (380 v y 220 v).</a:t>
            </a:r>
          </a:p>
          <a:p>
            <a:pPr algn="just"/>
            <a:r>
              <a:rPr lang="es-ES" b="1" dirty="0">
                <a:solidFill>
                  <a:srgbClr val="0070C0"/>
                </a:solidFill>
                <a:latin typeface="Arial Rounded MT Bold" panose="020F0704030504030204" pitchFamily="34" charset="0"/>
              </a:rPr>
              <a:t>Composición </a:t>
            </a:r>
            <a:r>
              <a:rPr lang="es-ES" b="1" dirty="0" smtClean="0">
                <a:solidFill>
                  <a:srgbClr val="0070C0"/>
                </a:solidFill>
                <a:latin typeface="Arial Rounded MT Bold" panose="020F0704030504030204" pitchFamily="34" charset="0"/>
              </a:rPr>
              <a:t>de una </a:t>
            </a:r>
            <a:r>
              <a:rPr lang="es-ES" b="1" dirty="0">
                <a:solidFill>
                  <a:srgbClr val="0070C0"/>
                </a:solidFill>
                <a:latin typeface="Arial Rounded MT Bold" panose="020F0704030504030204" pitchFamily="34" charset="0"/>
              </a:rPr>
              <a:t>estación </a:t>
            </a:r>
            <a:r>
              <a:rPr lang="es-ES" b="1" dirty="0" smtClean="0">
                <a:solidFill>
                  <a:srgbClr val="0070C0"/>
                </a:solidFill>
                <a:latin typeface="Arial Rounded MT Bold" panose="020F0704030504030204" pitchFamily="34" charset="0"/>
              </a:rPr>
              <a:t>transformadora</a:t>
            </a:r>
            <a:endParaRPr lang="es-ES" b="1" dirty="0">
              <a:solidFill>
                <a:srgbClr val="0070C0"/>
              </a:solidFill>
              <a:latin typeface="Arial Rounded MT Bold" panose="020F0704030504030204" pitchFamily="34" charset="0"/>
            </a:endParaRPr>
          </a:p>
          <a:p>
            <a:pPr algn="just"/>
            <a:r>
              <a:rPr lang="es-ES" dirty="0"/>
              <a:t>La composición de una estación transformadora se puede </a:t>
            </a:r>
            <a:r>
              <a:rPr lang="es-ES" dirty="0" smtClean="0"/>
              <a:t>dividir </a:t>
            </a:r>
            <a:r>
              <a:rPr lang="es-ES" dirty="0"/>
              <a:t>en dos subsistemas que permiten tanto las </a:t>
            </a:r>
            <a:r>
              <a:rPr lang="es-ES" dirty="0" smtClean="0"/>
              <a:t>conversiones </a:t>
            </a:r>
            <a:r>
              <a:rPr lang="es-ES" dirty="0"/>
              <a:t>de tensión como el mantenimiento de la estación </a:t>
            </a:r>
            <a:r>
              <a:rPr lang="es-ES" dirty="0" smtClean="0"/>
              <a:t>transformadora </a:t>
            </a:r>
            <a:r>
              <a:rPr lang="es-ES" dirty="0"/>
              <a:t>y sus componentes, evitando todo riesgo </a:t>
            </a:r>
            <a:r>
              <a:rPr lang="es-ES" dirty="0" smtClean="0"/>
              <a:t>para </a:t>
            </a:r>
            <a:r>
              <a:rPr lang="es-ES" dirty="0"/>
              <a:t>el operario al conservar una tensión de maniobra </a:t>
            </a:r>
            <a:r>
              <a:rPr lang="es-ES" dirty="0" smtClean="0"/>
              <a:t>menor </a:t>
            </a:r>
            <a:r>
              <a:rPr lang="es-ES" dirty="0"/>
              <a:t>a la tensión de transporte.</a:t>
            </a:r>
          </a:p>
          <a:p>
            <a:pPr algn="ctr"/>
            <a:r>
              <a:rPr lang="es-ES" b="1" dirty="0" smtClean="0">
                <a:solidFill>
                  <a:srgbClr val="FF0000"/>
                </a:solidFill>
                <a:latin typeface="Arial Rounded MT Bold" panose="020F0704030504030204" pitchFamily="34" charset="0"/>
              </a:rPr>
              <a:t>Una estación </a:t>
            </a:r>
            <a:r>
              <a:rPr lang="es-ES" b="1" dirty="0">
                <a:solidFill>
                  <a:srgbClr val="FF0000"/>
                </a:solidFill>
                <a:latin typeface="Arial Rounded MT Bold" panose="020F0704030504030204" pitchFamily="34" charset="0"/>
              </a:rPr>
              <a:t>transformadora </a:t>
            </a:r>
            <a:r>
              <a:rPr lang="es-ES" b="1" dirty="0" smtClean="0">
                <a:solidFill>
                  <a:srgbClr val="FF0000"/>
                </a:solidFill>
                <a:latin typeface="Arial Rounded MT Bold" panose="020F0704030504030204" pitchFamily="34" charset="0"/>
              </a:rPr>
              <a:t>se divide en un subsistema para convertir la tensión y otro para el mantenimiento</a:t>
            </a:r>
            <a:r>
              <a:rPr lang="es-ES" b="1" dirty="0">
                <a:solidFill>
                  <a:srgbClr val="FF0000"/>
                </a:solidFill>
                <a:latin typeface="Arial Rounded MT Bold" panose="020F0704030504030204" pitchFamily="34" charset="0"/>
              </a:rPr>
              <a:t>.</a:t>
            </a:r>
          </a:p>
          <a:p>
            <a:pPr algn="just"/>
            <a:r>
              <a:rPr lang="es-ES" dirty="0"/>
              <a:t>Los circuitos principales están encargados del </a:t>
            </a:r>
            <a:r>
              <a:rPr lang="es-ES" dirty="0" smtClean="0"/>
              <a:t>manejo de </a:t>
            </a:r>
            <a:r>
              <a:rPr lang="es-ES" dirty="0"/>
              <a:t>la potencia y trabajan siempre en media o alta </a:t>
            </a:r>
            <a:r>
              <a:rPr lang="es-ES" dirty="0" smtClean="0"/>
              <a:t>tensión</a:t>
            </a:r>
            <a:r>
              <a:rPr lang="es-ES" dirty="0"/>
              <a:t>, ya que producen que estas se transformen o se </a:t>
            </a:r>
            <a:r>
              <a:rPr lang="es-ES" dirty="0" smtClean="0"/>
              <a:t>distribuyan</a:t>
            </a:r>
            <a:r>
              <a:rPr lang="es-ES" dirty="0"/>
              <a:t>. Los circuitos secundarios y de maniobra son </a:t>
            </a:r>
            <a:r>
              <a:rPr lang="es-ES" dirty="0" smtClean="0"/>
              <a:t>los </a:t>
            </a:r>
            <a:r>
              <a:rPr lang="es-ES" dirty="0"/>
              <a:t>circuitos donde se realizan mediciones, comandos, </a:t>
            </a:r>
            <a:r>
              <a:rPr lang="es-ES" dirty="0" smtClean="0"/>
              <a:t>protecciones</a:t>
            </a:r>
            <a:r>
              <a:rPr lang="es-ES" dirty="0"/>
              <a:t>, etcétera.</a:t>
            </a:r>
          </a:p>
          <a:p>
            <a:pPr algn="just"/>
            <a:r>
              <a:rPr lang="es-ES" dirty="0"/>
              <a:t>En la imagen adjunta, se puede ver un diagrama unifilar </a:t>
            </a:r>
            <a:r>
              <a:rPr lang="es-ES" dirty="0" smtClean="0"/>
              <a:t>de la composición de una </a:t>
            </a:r>
            <a:r>
              <a:rPr lang="es-ES" dirty="0"/>
              <a:t>estación transformadora</a:t>
            </a:r>
            <a:r>
              <a:rPr lang="es-ES" dirty="0" smtClean="0"/>
              <a:t>.</a:t>
            </a:r>
          </a:p>
          <a:p>
            <a:pPr algn="just"/>
            <a:endParaRPr lang="es-ES" dirty="0"/>
          </a:p>
        </p:txBody>
      </p:sp>
      <p:pic>
        <p:nvPicPr>
          <p:cNvPr id="3" name="Imagen 2"/>
          <p:cNvPicPr>
            <a:picLocks noChangeAspect="1"/>
          </p:cNvPicPr>
          <p:nvPr/>
        </p:nvPicPr>
        <p:blipFill>
          <a:blip r:embed="rId2"/>
          <a:stretch>
            <a:fillRect/>
          </a:stretch>
        </p:blipFill>
        <p:spPr>
          <a:xfrm>
            <a:off x="9990983" y="135484"/>
            <a:ext cx="1924050" cy="4219575"/>
          </a:xfrm>
          <a:prstGeom prst="rect">
            <a:avLst/>
          </a:prstGeom>
        </p:spPr>
      </p:pic>
      <p:sp>
        <p:nvSpPr>
          <p:cNvPr id="4" name="Rectángulo 3"/>
          <p:cNvSpPr/>
          <p:nvPr/>
        </p:nvSpPr>
        <p:spPr>
          <a:xfrm>
            <a:off x="10277855" y="4463472"/>
            <a:ext cx="1637178" cy="2031325"/>
          </a:xfrm>
          <a:prstGeom prst="rect">
            <a:avLst/>
          </a:prstGeom>
        </p:spPr>
        <p:txBody>
          <a:bodyPr wrap="square">
            <a:spAutoFit/>
          </a:bodyPr>
          <a:lstStyle/>
          <a:p>
            <a:pPr algn="ctr"/>
            <a:r>
              <a:rPr lang="es-ES" b="1" dirty="0" smtClean="0"/>
              <a:t>Diagrama </a:t>
            </a:r>
            <a:r>
              <a:rPr lang="es-ES" b="1" dirty="0"/>
              <a:t>unifilar sobre </a:t>
            </a:r>
            <a:r>
              <a:rPr lang="es-ES" b="1" dirty="0" smtClean="0"/>
              <a:t>la composición</a:t>
            </a:r>
            <a:endParaRPr lang="es-ES" b="1" dirty="0"/>
          </a:p>
          <a:p>
            <a:pPr algn="ctr"/>
            <a:r>
              <a:rPr lang="es-ES" b="1" dirty="0"/>
              <a:t>de </a:t>
            </a:r>
            <a:r>
              <a:rPr lang="es-ES" b="1" dirty="0" smtClean="0"/>
              <a:t>una </a:t>
            </a:r>
            <a:r>
              <a:rPr lang="es-ES" b="1" dirty="0" err="1" smtClean="0"/>
              <a:t>stación</a:t>
            </a:r>
            <a:r>
              <a:rPr lang="es-ES" b="1" dirty="0" smtClean="0"/>
              <a:t> de transformación</a:t>
            </a:r>
            <a:r>
              <a:rPr lang="es-ES" b="1" dirty="0"/>
              <a:t>.</a:t>
            </a:r>
          </a:p>
        </p:txBody>
      </p:sp>
      <p:sp>
        <p:nvSpPr>
          <p:cNvPr id="5" name="Rectángulo 4"/>
          <p:cNvSpPr/>
          <p:nvPr/>
        </p:nvSpPr>
        <p:spPr>
          <a:xfrm>
            <a:off x="6840187" y="135484"/>
            <a:ext cx="3150795" cy="6463308"/>
          </a:xfrm>
          <a:prstGeom prst="rect">
            <a:avLst/>
          </a:prstGeom>
        </p:spPr>
        <p:txBody>
          <a:bodyPr wrap="square">
            <a:spAutoFit/>
          </a:bodyPr>
          <a:lstStyle/>
          <a:p>
            <a:pPr algn="just"/>
            <a:r>
              <a:rPr lang="es-ES" dirty="0"/>
              <a:t>B es la barra de conexión en la estación transformadora</a:t>
            </a:r>
            <a:r>
              <a:rPr lang="es-ES" dirty="0" smtClean="0"/>
              <a:t>; se </a:t>
            </a:r>
            <a:r>
              <a:rPr lang="es-ES" dirty="0"/>
              <a:t>coloca un seccionador </a:t>
            </a:r>
            <a:r>
              <a:rPr lang="es-ES" dirty="0" smtClean="0"/>
              <a:t>S1, </a:t>
            </a:r>
            <a:r>
              <a:rPr lang="es-ES" dirty="0"/>
              <a:t>que es un elemento mecánico que garantiza una distancia segura y cumple la función de seccionador de barra con el resto del sistema, siempre es tripolar. Luego de esto se instala el transformador T, encargado de reducir la tensión En el caso de que no sea una estación transformadora, puede colocarse un interruptor; luego se conecta un transformador de intensidad, TI, utilizado para controlar la intensidad después de la transformación, ya que este otorga un valor proporcional al de la línea, para lograr menor exigencia en el instrumento utilizado para la medición. </a:t>
            </a:r>
          </a:p>
        </p:txBody>
      </p:sp>
    </p:spTree>
    <p:extLst>
      <p:ext uri="{BB962C8B-B14F-4D97-AF65-F5344CB8AC3E}">
        <p14:creationId xmlns:p14="http://schemas.microsoft.com/office/powerpoint/2010/main" val="3273056516"/>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320634" y="135484"/>
            <a:ext cx="11542816" cy="6740307"/>
          </a:xfrm>
          <a:prstGeom prst="rect">
            <a:avLst/>
          </a:prstGeom>
        </p:spPr>
        <p:txBody>
          <a:bodyPr wrap="square">
            <a:spAutoFit/>
          </a:bodyPr>
          <a:lstStyle/>
          <a:p>
            <a:pPr algn="just"/>
            <a:r>
              <a:rPr lang="es-ES" dirty="0" smtClean="0"/>
              <a:t>El seccionador S2 </a:t>
            </a:r>
            <a:r>
              <a:rPr lang="es-ES" dirty="0"/>
              <a:t>cumple la misma función que el </a:t>
            </a:r>
            <a:r>
              <a:rPr lang="es-ES" dirty="0" smtClean="0"/>
              <a:t>S1, </a:t>
            </a:r>
            <a:r>
              <a:rPr lang="es-ES" dirty="0"/>
              <a:t>permitiendo </a:t>
            </a:r>
            <a:r>
              <a:rPr lang="es-ES" dirty="0" smtClean="0"/>
              <a:t>la </a:t>
            </a:r>
            <a:r>
              <a:rPr lang="es-ES" dirty="0"/>
              <a:t>total separación del transformador para su reparación, </a:t>
            </a:r>
            <a:r>
              <a:rPr lang="es-ES" dirty="0" smtClean="0"/>
              <a:t>cambio </a:t>
            </a:r>
            <a:r>
              <a:rPr lang="es-ES" dirty="0"/>
              <a:t>o mantenimiento.</a:t>
            </a:r>
          </a:p>
          <a:p>
            <a:pPr algn="just"/>
            <a:r>
              <a:rPr lang="es-ES" dirty="0"/>
              <a:t>El seccionador de puesta a tierra SPT, predeciblemente </a:t>
            </a:r>
            <a:r>
              <a:rPr lang="es-ES" dirty="0" smtClean="0"/>
              <a:t>se encarga de conectar parte del circuito a tierra</a:t>
            </a:r>
            <a:r>
              <a:rPr lang="es-ES" dirty="0"/>
              <a:t>.</a:t>
            </a:r>
          </a:p>
          <a:p>
            <a:pPr algn="just"/>
            <a:r>
              <a:rPr lang="es-ES" dirty="0"/>
              <a:t>El capacitor de acoplamiento CA tiene como objetivo </a:t>
            </a:r>
            <a:r>
              <a:rPr lang="es-ES" dirty="0" smtClean="0"/>
              <a:t>acoplar </a:t>
            </a:r>
            <a:r>
              <a:rPr lang="es-ES" dirty="0"/>
              <a:t>las señales de comunicaciones que puedan </a:t>
            </a:r>
            <a:r>
              <a:rPr lang="es-ES" dirty="0" smtClean="0"/>
              <a:t>interferir </a:t>
            </a:r>
            <a:r>
              <a:rPr lang="es-ES" dirty="0"/>
              <a:t>en las líneas, luego vemos que la línea L sigue </a:t>
            </a:r>
            <a:r>
              <a:rPr lang="es-ES" dirty="0" smtClean="0"/>
              <a:t>su </a:t>
            </a:r>
            <a:r>
              <a:rPr lang="es-ES" dirty="0"/>
              <a:t>recorrido.</a:t>
            </a:r>
          </a:p>
          <a:p>
            <a:pPr algn="just"/>
            <a:r>
              <a:rPr lang="es-ES" b="1" dirty="0">
                <a:solidFill>
                  <a:srgbClr val="0070C0"/>
                </a:solidFill>
                <a:latin typeface="Arial Rounded MT Bold" panose="020F0704030504030204" pitchFamily="34" charset="0"/>
              </a:rPr>
              <a:t>Tensiones en corriente </a:t>
            </a:r>
            <a:r>
              <a:rPr lang="es-ES" b="1" dirty="0" smtClean="0">
                <a:solidFill>
                  <a:srgbClr val="0070C0"/>
                </a:solidFill>
                <a:latin typeface="Arial Rounded MT Bold" panose="020F0704030504030204" pitchFamily="34" charset="0"/>
              </a:rPr>
              <a:t>continua</a:t>
            </a:r>
            <a:endParaRPr lang="es-ES" b="1" dirty="0">
              <a:solidFill>
                <a:srgbClr val="0070C0"/>
              </a:solidFill>
              <a:latin typeface="Arial Rounded MT Bold" panose="020F0704030504030204" pitchFamily="34" charset="0"/>
            </a:endParaRPr>
          </a:p>
          <a:p>
            <a:pPr algn="just"/>
            <a:r>
              <a:rPr lang="es-ES" dirty="0"/>
              <a:t>Las tensiones en corriente continua utilizadas en las </a:t>
            </a:r>
            <a:r>
              <a:rPr lang="es-ES" dirty="0" smtClean="0"/>
              <a:t>estaciones </a:t>
            </a:r>
            <a:r>
              <a:rPr lang="es-ES" dirty="0"/>
              <a:t>son 220 V, 110 V, 48 V o 24 V, siempre buscando </a:t>
            </a:r>
            <a:r>
              <a:rPr lang="es-ES" dirty="0" smtClean="0"/>
              <a:t>la mejor </a:t>
            </a:r>
            <a:r>
              <a:rPr lang="es-ES" dirty="0"/>
              <a:t>opción </a:t>
            </a:r>
            <a:r>
              <a:rPr lang="es-ES" dirty="0" smtClean="0"/>
              <a:t>para la función </a:t>
            </a:r>
            <a:r>
              <a:rPr lang="es-ES" dirty="0"/>
              <a:t>por cumplir.</a:t>
            </a:r>
          </a:p>
          <a:p>
            <a:pPr algn="just"/>
            <a:r>
              <a:rPr lang="es-ES" dirty="0"/>
              <a:t>Las tensiones de 220 V y 110 V son utilizadas con frecuencia </a:t>
            </a:r>
            <a:r>
              <a:rPr lang="es-ES" dirty="0" smtClean="0"/>
              <a:t>para </a:t>
            </a:r>
            <a:r>
              <a:rPr lang="es-ES" dirty="0"/>
              <a:t>apertura y cierre, control e indicaciones, iluminación </a:t>
            </a:r>
            <a:r>
              <a:rPr lang="es-ES" dirty="0" smtClean="0"/>
              <a:t>de </a:t>
            </a:r>
            <a:r>
              <a:rPr lang="es-ES" dirty="0"/>
              <a:t>emergencia.</a:t>
            </a:r>
          </a:p>
          <a:p>
            <a:pPr algn="just"/>
            <a:r>
              <a:rPr lang="es-ES" dirty="0"/>
              <a:t>Las tensiones menores (</a:t>
            </a:r>
            <a:r>
              <a:rPr lang="es-ES" dirty="0" smtClean="0"/>
              <a:t>48 V y 24 </a:t>
            </a:r>
            <a:r>
              <a:rPr lang="es-ES" dirty="0"/>
              <a:t>V</a:t>
            </a:r>
            <a:r>
              <a:rPr lang="es-ES" dirty="0" smtClean="0"/>
              <a:t>) son utilizadas generalmente </a:t>
            </a:r>
            <a:r>
              <a:rPr lang="es-ES" dirty="0"/>
              <a:t>para </a:t>
            </a:r>
            <a:r>
              <a:rPr lang="es-ES" dirty="0" err="1"/>
              <a:t>telecomando</a:t>
            </a:r>
            <a:r>
              <a:rPr lang="es-ES" dirty="0"/>
              <a:t> </a:t>
            </a:r>
            <a:r>
              <a:rPr lang="es-ES" dirty="0" smtClean="0"/>
              <a:t>y telefonía</a:t>
            </a:r>
            <a:r>
              <a:rPr lang="es-ES" dirty="0"/>
              <a:t>.</a:t>
            </a:r>
          </a:p>
          <a:p>
            <a:pPr algn="just"/>
            <a:r>
              <a:rPr lang="es-ES" b="1" dirty="0">
                <a:solidFill>
                  <a:srgbClr val="0070C0"/>
                </a:solidFill>
                <a:latin typeface="Arial Rounded MT Bold" panose="020F0704030504030204" pitchFamily="34" charset="0"/>
              </a:rPr>
              <a:t>Bancos </a:t>
            </a:r>
            <a:r>
              <a:rPr lang="es-ES" b="1" dirty="0" smtClean="0">
                <a:solidFill>
                  <a:srgbClr val="0070C0"/>
                </a:solidFill>
                <a:latin typeface="Arial Rounded MT Bold" panose="020F0704030504030204" pitchFamily="34" charset="0"/>
              </a:rPr>
              <a:t>de baterías</a:t>
            </a:r>
            <a:endParaRPr lang="es-ES" b="1" dirty="0">
              <a:solidFill>
                <a:srgbClr val="0070C0"/>
              </a:solidFill>
              <a:latin typeface="Arial Rounded MT Bold" panose="020F0704030504030204" pitchFamily="34" charset="0"/>
            </a:endParaRPr>
          </a:p>
          <a:p>
            <a:pPr algn="just"/>
            <a:r>
              <a:rPr lang="es-ES" dirty="0"/>
              <a:t>Existen varios tipos </a:t>
            </a:r>
            <a:r>
              <a:rPr lang="es-ES" dirty="0" smtClean="0"/>
              <a:t>de baterías</a:t>
            </a:r>
            <a:r>
              <a:rPr lang="es-ES" dirty="0"/>
              <a:t>, según </a:t>
            </a:r>
            <a:r>
              <a:rPr lang="es-ES" dirty="0" smtClean="0"/>
              <a:t>la aplicación</a:t>
            </a:r>
            <a:r>
              <a:rPr lang="es-ES" dirty="0"/>
              <a:t>:</a:t>
            </a:r>
          </a:p>
          <a:p>
            <a:pPr algn="just"/>
            <a:r>
              <a:rPr lang="es-ES" b="1" dirty="0" smtClean="0"/>
              <a:t>0 En plomo-ácido</a:t>
            </a:r>
            <a:r>
              <a:rPr lang="es-ES" b="1" dirty="0"/>
              <a:t>:</a:t>
            </a:r>
          </a:p>
          <a:p>
            <a:pPr lvl="1" algn="just"/>
            <a:r>
              <a:rPr lang="es-ES" b="1" dirty="0" smtClean="0"/>
              <a:t>0 Placas planas</a:t>
            </a:r>
          </a:p>
          <a:p>
            <a:pPr algn="just"/>
            <a:r>
              <a:rPr lang="es-ES" dirty="0" smtClean="0"/>
              <a:t> </a:t>
            </a:r>
            <a:r>
              <a:rPr lang="es-ES" b="1" dirty="0" smtClean="0"/>
              <a:t>0 Celdas </a:t>
            </a:r>
            <a:r>
              <a:rPr lang="es-ES" b="1" dirty="0"/>
              <a:t>tubulares</a:t>
            </a:r>
          </a:p>
          <a:p>
            <a:pPr lvl="1" algn="just"/>
            <a:r>
              <a:rPr lang="es-ES" b="1" dirty="0" smtClean="0"/>
              <a:t>0 Celdas </a:t>
            </a:r>
            <a:r>
              <a:rPr lang="es-ES" b="1" dirty="0"/>
              <a:t>plante</a:t>
            </a:r>
          </a:p>
          <a:p>
            <a:pPr algn="just"/>
            <a:r>
              <a:rPr lang="es-ES" dirty="0"/>
              <a:t>Las baterías de placas planas son las más económicas, ya </a:t>
            </a:r>
            <a:r>
              <a:rPr lang="es-ES" dirty="0" smtClean="0"/>
              <a:t>que </a:t>
            </a:r>
            <a:r>
              <a:rPr lang="es-ES" dirty="0"/>
              <a:t>duran de 5 a 10 años en sistemas de emergencia; son </a:t>
            </a:r>
            <a:r>
              <a:rPr lang="es-ES" dirty="0" smtClean="0"/>
              <a:t>del </a:t>
            </a:r>
            <a:r>
              <a:rPr lang="es-ES" dirty="0"/>
              <a:t>tipo que se utiliza en la industria automotriz, elegidas por </a:t>
            </a:r>
            <a:r>
              <a:rPr lang="es-ES" dirty="0" smtClean="0"/>
              <a:t>su </a:t>
            </a:r>
            <a:r>
              <a:rPr lang="es-ES" dirty="0"/>
              <a:t>bajo costo, con una duración en el vehículo de dos años. </a:t>
            </a:r>
          </a:p>
          <a:p>
            <a:pPr algn="just"/>
            <a:r>
              <a:rPr lang="es-ES" dirty="0"/>
              <a:t>Las de celdas tubulares soportan servicios en estaciones </a:t>
            </a:r>
            <a:r>
              <a:rPr lang="es-ES" dirty="0" smtClean="0"/>
              <a:t>eléctricas</a:t>
            </a:r>
            <a:r>
              <a:rPr lang="es-ES" dirty="0"/>
              <a:t>, se considera un bajo costo inicial y una duración </a:t>
            </a:r>
            <a:r>
              <a:rPr lang="es-ES" dirty="0" smtClean="0"/>
              <a:t>de </a:t>
            </a:r>
            <a:r>
              <a:rPr lang="es-ES" dirty="0"/>
              <a:t>10 años, aunque, por la importancia del servicio, se </a:t>
            </a:r>
            <a:r>
              <a:rPr lang="es-ES" dirty="0" smtClean="0"/>
              <a:t>justifica </a:t>
            </a:r>
            <a:r>
              <a:rPr lang="es-ES" dirty="0"/>
              <a:t>incrementar este costo eligiendo otra clase de batería. </a:t>
            </a:r>
          </a:p>
          <a:p>
            <a:pPr algn="just"/>
            <a:r>
              <a:rPr lang="es-ES" dirty="0"/>
              <a:t>Otro tipo, siempre en referencia a baterías de plomo-ácido, </a:t>
            </a:r>
            <a:r>
              <a:rPr lang="es-ES" dirty="0" smtClean="0"/>
              <a:t>son </a:t>
            </a:r>
            <a:r>
              <a:rPr lang="es-ES" dirty="0"/>
              <a:t>las baterías de celdas plante, que tienen una duración </a:t>
            </a:r>
            <a:r>
              <a:rPr lang="es-ES" dirty="0" smtClean="0"/>
              <a:t>de </a:t>
            </a:r>
            <a:r>
              <a:rPr lang="es-ES" dirty="0"/>
              <a:t>unos 25 años y soportan gran cantidad de ciclos de </a:t>
            </a:r>
            <a:r>
              <a:rPr lang="es-ES" dirty="0" smtClean="0"/>
              <a:t>descarga</a:t>
            </a:r>
            <a:r>
              <a:rPr lang="es-ES" dirty="0"/>
              <a:t>; una desventaja es que no soportan grandes períodos </a:t>
            </a:r>
            <a:r>
              <a:rPr lang="es-ES" dirty="0" smtClean="0"/>
              <a:t>descargadas.</a:t>
            </a:r>
          </a:p>
        </p:txBody>
      </p:sp>
    </p:spTree>
    <p:extLst>
      <p:ext uri="{BB962C8B-B14F-4D97-AF65-F5344CB8AC3E}">
        <p14:creationId xmlns:p14="http://schemas.microsoft.com/office/powerpoint/2010/main" val="2313539754"/>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320634" y="135484"/>
            <a:ext cx="5698256" cy="5909310"/>
          </a:xfrm>
          <a:prstGeom prst="rect">
            <a:avLst/>
          </a:prstGeom>
        </p:spPr>
        <p:txBody>
          <a:bodyPr wrap="square">
            <a:spAutoFit/>
          </a:bodyPr>
          <a:lstStyle/>
          <a:p>
            <a:pPr algn="just"/>
            <a:r>
              <a:rPr lang="es-ES" dirty="0" smtClean="0"/>
              <a:t>Las </a:t>
            </a:r>
            <a:r>
              <a:rPr lang="es-ES" dirty="0"/>
              <a:t>baterías alcalinas del tipo níquel-cadmio/níquel-hierro </a:t>
            </a:r>
            <a:r>
              <a:rPr lang="es-ES" dirty="0" smtClean="0"/>
              <a:t>poseen </a:t>
            </a:r>
            <a:r>
              <a:rPr lang="es-ES" dirty="0"/>
              <a:t>una gran capacidad de descarga, su duración </a:t>
            </a:r>
            <a:r>
              <a:rPr lang="es-ES" dirty="0" smtClean="0"/>
              <a:t>es de </a:t>
            </a:r>
            <a:r>
              <a:rPr lang="es-ES" dirty="0"/>
              <a:t>25 años en adelante, y tienen como ventaja que pueden </a:t>
            </a:r>
            <a:r>
              <a:rPr lang="es-ES" dirty="0" smtClean="0"/>
              <a:t>quedar </a:t>
            </a:r>
            <a:r>
              <a:rPr lang="es-ES" dirty="0"/>
              <a:t>desatendidas, ya que requieren poco </a:t>
            </a:r>
            <a:r>
              <a:rPr lang="es-ES" dirty="0" smtClean="0"/>
              <a:t>mantenimiento </a:t>
            </a:r>
            <a:r>
              <a:rPr lang="es-ES" dirty="0"/>
              <a:t>y cuidados en ciclos de carga y descarga.</a:t>
            </a:r>
          </a:p>
          <a:p>
            <a:pPr algn="ctr"/>
            <a:r>
              <a:rPr lang="es-ES" b="1" dirty="0" smtClean="0">
                <a:solidFill>
                  <a:srgbClr val="FF0000"/>
                </a:solidFill>
                <a:latin typeface="Arial Rounded MT Bold" panose="020F0704030504030204" pitchFamily="34" charset="0"/>
              </a:rPr>
              <a:t>Las baterías de placas </a:t>
            </a:r>
            <a:r>
              <a:rPr lang="es-ES" b="1" dirty="0">
                <a:solidFill>
                  <a:srgbClr val="FF0000"/>
                </a:solidFill>
                <a:latin typeface="Arial Rounded MT Bold" panose="020F0704030504030204" pitchFamily="34" charset="0"/>
              </a:rPr>
              <a:t>planas </a:t>
            </a:r>
            <a:r>
              <a:rPr lang="es-ES" b="1" dirty="0" smtClean="0">
                <a:solidFill>
                  <a:srgbClr val="FF0000"/>
                </a:solidFill>
                <a:latin typeface="Arial Rounded MT Bold" panose="020F0704030504030204" pitchFamily="34" charset="0"/>
              </a:rPr>
              <a:t>pueden </a:t>
            </a:r>
            <a:r>
              <a:rPr lang="es-ES" b="1" dirty="0">
                <a:solidFill>
                  <a:srgbClr val="FF0000"/>
                </a:solidFill>
                <a:latin typeface="Arial Rounded MT Bold" panose="020F0704030504030204" pitchFamily="34" charset="0"/>
              </a:rPr>
              <a:t>ofrecer </a:t>
            </a:r>
            <a:r>
              <a:rPr lang="es-ES" b="1" dirty="0" smtClean="0">
                <a:solidFill>
                  <a:srgbClr val="FF0000"/>
                </a:solidFill>
                <a:latin typeface="Arial Rounded MT Bold" panose="020F0704030504030204" pitchFamily="34" charset="0"/>
              </a:rPr>
              <a:t>una duración de 5 a 10 años</a:t>
            </a:r>
            <a:r>
              <a:rPr lang="es-ES" b="1" dirty="0">
                <a:solidFill>
                  <a:srgbClr val="FF0000"/>
                </a:solidFill>
                <a:latin typeface="Arial Rounded MT Bold" panose="020F0704030504030204" pitchFamily="34" charset="0"/>
              </a:rPr>
              <a:t>, cuando son </a:t>
            </a:r>
            <a:r>
              <a:rPr lang="es-ES" b="1" dirty="0" smtClean="0">
                <a:solidFill>
                  <a:srgbClr val="FF0000"/>
                </a:solidFill>
                <a:latin typeface="Arial Rounded MT Bold" panose="020F0704030504030204" pitchFamily="34" charset="0"/>
              </a:rPr>
              <a:t>utilizadas en sistemas de emergencia</a:t>
            </a:r>
            <a:r>
              <a:rPr lang="es-ES" b="1" dirty="0">
                <a:solidFill>
                  <a:srgbClr val="FF0000"/>
                </a:solidFill>
                <a:latin typeface="Arial Rounded MT Bold" panose="020F0704030504030204" pitchFamily="34" charset="0"/>
              </a:rPr>
              <a:t>.</a:t>
            </a:r>
          </a:p>
          <a:p>
            <a:pPr algn="just"/>
            <a:r>
              <a:rPr lang="es-ES" b="1" dirty="0">
                <a:solidFill>
                  <a:srgbClr val="0070C0"/>
                </a:solidFill>
              </a:rPr>
              <a:t>Servicios esenciales </a:t>
            </a:r>
            <a:r>
              <a:rPr lang="es-ES" b="1" dirty="0" smtClean="0">
                <a:solidFill>
                  <a:srgbClr val="0070C0"/>
                </a:solidFill>
              </a:rPr>
              <a:t>y sala de control </a:t>
            </a:r>
            <a:endParaRPr lang="es-ES" b="1" dirty="0">
              <a:solidFill>
                <a:srgbClr val="0070C0"/>
              </a:solidFill>
            </a:endParaRPr>
          </a:p>
          <a:p>
            <a:pPr algn="just"/>
            <a:r>
              <a:rPr lang="es-ES" dirty="0"/>
              <a:t>La baja tensión es </a:t>
            </a:r>
            <a:r>
              <a:rPr lang="es-ES" dirty="0" smtClean="0"/>
              <a:t>obtenida mediante transformadores de media </a:t>
            </a:r>
            <a:r>
              <a:rPr lang="es-ES" dirty="0"/>
              <a:t>(</a:t>
            </a:r>
            <a:r>
              <a:rPr lang="es-ES" dirty="0" smtClean="0"/>
              <a:t>13,2 </a:t>
            </a:r>
            <a:r>
              <a:rPr lang="es-ES" dirty="0" err="1" smtClean="0"/>
              <a:t>kV</a:t>
            </a:r>
            <a:r>
              <a:rPr lang="es-ES" dirty="0" smtClean="0"/>
              <a:t>) a baja. Estos </a:t>
            </a:r>
            <a:r>
              <a:rPr lang="es-ES" dirty="0"/>
              <a:t>sistemas se </a:t>
            </a:r>
            <a:r>
              <a:rPr lang="es-ES" dirty="0" smtClean="0"/>
              <a:t>utilizan en: iluminación</a:t>
            </a:r>
            <a:r>
              <a:rPr lang="es-ES" dirty="0"/>
              <a:t>, </a:t>
            </a:r>
            <a:r>
              <a:rPr lang="es-ES" dirty="0" smtClean="0"/>
              <a:t>tomacorrientes de playa</a:t>
            </a:r>
            <a:r>
              <a:rPr lang="es-ES" dirty="0"/>
              <a:t>, </a:t>
            </a:r>
            <a:r>
              <a:rPr lang="es-ES" dirty="0" smtClean="0"/>
              <a:t>calefacción y fuerza motriz</a:t>
            </a:r>
            <a:r>
              <a:rPr lang="es-ES" dirty="0"/>
              <a:t>. </a:t>
            </a:r>
          </a:p>
          <a:p>
            <a:pPr algn="just"/>
            <a:r>
              <a:rPr lang="es-ES" dirty="0" smtClean="0"/>
              <a:t>Los servicios </a:t>
            </a:r>
            <a:r>
              <a:rPr lang="es-ES" dirty="0"/>
              <a:t>esenciales son </a:t>
            </a:r>
            <a:r>
              <a:rPr lang="es-ES" dirty="0" smtClean="0"/>
              <a:t>los encargados de mantener en condiciones óptimas </a:t>
            </a:r>
            <a:r>
              <a:rPr lang="es-ES" dirty="0"/>
              <a:t>de trabajo </a:t>
            </a:r>
            <a:r>
              <a:rPr lang="es-ES" dirty="0" smtClean="0"/>
              <a:t>los elementos de la estación </a:t>
            </a:r>
            <a:r>
              <a:rPr lang="es-ES" dirty="0"/>
              <a:t>y </a:t>
            </a:r>
            <a:r>
              <a:rPr lang="es-ES" dirty="0" smtClean="0"/>
              <a:t>comprenden</a:t>
            </a:r>
            <a:r>
              <a:rPr lang="es-ES" dirty="0"/>
              <a:t>: </a:t>
            </a:r>
            <a:r>
              <a:rPr lang="es-ES" dirty="0" smtClean="0"/>
              <a:t>los cargadores de baterías, la regulación y la ventilación de los transformadores</a:t>
            </a:r>
            <a:r>
              <a:rPr lang="es-ES" dirty="0"/>
              <a:t>. De no ser alimentados rápidamente </a:t>
            </a:r>
            <a:r>
              <a:rPr lang="es-ES" dirty="0" smtClean="0"/>
              <a:t>estos </a:t>
            </a:r>
            <a:r>
              <a:rPr lang="es-ES" dirty="0"/>
              <a:t>servicios, </a:t>
            </a:r>
            <a:r>
              <a:rPr lang="es-ES" dirty="0" smtClean="0"/>
              <a:t>se puede originar </a:t>
            </a:r>
            <a:r>
              <a:rPr lang="es-ES" dirty="0"/>
              <a:t>una situación crítica </a:t>
            </a:r>
            <a:r>
              <a:rPr lang="es-ES" dirty="0" smtClean="0"/>
              <a:t>por </a:t>
            </a:r>
            <a:r>
              <a:rPr lang="es-ES" dirty="0"/>
              <a:t>sobrecalentamiento de </a:t>
            </a:r>
            <a:r>
              <a:rPr lang="es-ES" dirty="0" smtClean="0"/>
              <a:t>los elementos y fallas en las cargas de baterías, lo que dejará inutilizadas las instalaciones.</a:t>
            </a:r>
          </a:p>
        </p:txBody>
      </p:sp>
      <p:pic>
        <p:nvPicPr>
          <p:cNvPr id="3" name="Imagen 2"/>
          <p:cNvPicPr>
            <a:picLocks noChangeAspect="1"/>
          </p:cNvPicPr>
          <p:nvPr/>
        </p:nvPicPr>
        <p:blipFill>
          <a:blip r:embed="rId2"/>
          <a:stretch>
            <a:fillRect/>
          </a:stretch>
        </p:blipFill>
        <p:spPr>
          <a:xfrm>
            <a:off x="6018890" y="1434974"/>
            <a:ext cx="5743575" cy="3781425"/>
          </a:xfrm>
          <a:prstGeom prst="rect">
            <a:avLst/>
          </a:prstGeom>
        </p:spPr>
      </p:pic>
      <p:sp>
        <p:nvSpPr>
          <p:cNvPr id="4" name="Rectángulo 3"/>
          <p:cNvSpPr/>
          <p:nvPr/>
        </p:nvSpPr>
        <p:spPr>
          <a:xfrm>
            <a:off x="7460897" y="5438894"/>
            <a:ext cx="3244285" cy="369332"/>
          </a:xfrm>
          <a:prstGeom prst="rect">
            <a:avLst/>
          </a:prstGeom>
        </p:spPr>
        <p:txBody>
          <a:bodyPr wrap="none">
            <a:spAutoFit/>
          </a:bodyPr>
          <a:lstStyle/>
          <a:p>
            <a:pPr algn="ctr"/>
            <a:r>
              <a:rPr lang="es-ES" b="1" dirty="0"/>
              <a:t>Esquema de servicios auxiliares.</a:t>
            </a:r>
          </a:p>
        </p:txBody>
      </p:sp>
    </p:spTree>
    <p:extLst>
      <p:ext uri="{BB962C8B-B14F-4D97-AF65-F5344CB8AC3E}">
        <p14:creationId xmlns:p14="http://schemas.microsoft.com/office/powerpoint/2010/main" val="1412553601"/>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926592" y="1829336"/>
            <a:ext cx="10789920" cy="3170099"/>
          </a:xfrm>
          <a:prstGeom prst="rect">
            <a:avLst/>
          </a:prstGeom>
        </p:spPr>
        <p:txBody>
          <a:bodyPr wrap="square">
            <a:spAutoFit/>
          </a:bodyPr>
          <a:lstStyle/>
          <a:p>
            <a:pPr algn="ctr"/>
            <a:r>
              <a:rPr lang="es-ES" sz="4000" b="1" dirty="0"/>
              <a:t>DISTRIBUCIÓN </a:t>
            </a:r>
            <a:r>
              <a:rPr lang="es-ES" sz="4000" b="1" dirty="0" smtClean="0"/>
              <a:t>DE LA </a:t>
            </a:r>
            <a:r>
              <a:rPr lang="es-ES" sz="4000" b="1" dirty="0"/>
              <a:t>ENERGÍA </a:t>
            </a:r>
            <a:r>
              <a:rPr lang="es-ES" sz="4000" b="1" dirty="0" smtClean="0"/>
              <a:t>ELÉCTRICA</a:t>
            </a:r>
          </a:p>
          <a:p>
            <a:pPr algn="ctr"/>
            <a:r>
              <a:rPr lang="es-ES" sz="4000" b="1" dirty="0" smtClean="0"/>
              <a:t>Para que los usuarios finales puedan utilizar la electricidad, esta debe llegar a ellos de manera confiable y con calidad de servicio. Para eso se construyen las redes de distribución. </a:t>
            </a:r>
            <a:endParaRPr lang="es-ES" sz="4000" b="1" dirty="0"/>
          </a:p>
        </p:txBody>
      </p:sp>
    </p:spTree>
    <p:extLst>
      <p:ext uri="{BB962C8B-B14F-4D97-AF65-F5344CB8AC3E}">
        <p14:creationId xmlns:p14="http://schemas.microsoft.com/office/powerpoint/2010/main" val="2743255421"/>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166254" y="192089"/>
            <a:ext cx="6388925" cy="7571303"/>
          </a:xfrm>
          <a:prstGeom prst="rect">
            <a:avLst/>
          </a:prstGeom>
        </p:spPr>
        <p:txBody>
          <a:bodyPr wrap="square">
            <a:spAutoFit/>
          </a:bodyPr>
          <a:lstStyle/>
          <a:p>
            <a:pPr algn="just"/>
            <a:r>
              <a:rPr lang="es-ES" dirty="0"/>
              <a:t> </a:t>
            </a:r>
            <a:r>
              <a:rPr lang="es-ES" dirty="0" smtClean="0"/>
              <a:t>La red de distribución debe planearse de modo de cubrir las necesidades de energía actuales y permitir un crecimiento del consumo por incorporación de nuevos clientes, por cambios tecnológicos y niveles de vida. </a:t>
            </a:r>
          </a:p>
          <a:p>
            <a:pPr algn="just"/>
            <a:r>
              <a:rPr lang="es-ES" dirty="0" smtClean="0"/>
              <a:t>Además de la capacidad </a:t>
            </a:r>
            <a:r>
              <a:rPr lang="es-ES" dirty="0"/>
              <a:t>actual </a:t>
            </a:r>
            <a:r>
              <a:rPr lang="es-ES" dirty="0" smtClean="0"/>
              <a:t>y futura, la red de distribución debe cumplir con requerimientos de seguridad para preservar la vida de las personas y los animales tanto en una </a:t>
            </a:r>
            <a:r>
              <a:rPr lang="es-ES" dirty="0"/>
              <a:t>operación normal como ante eventos meteorológicos </a:t>
            </a:r>
            <a:r>
              <a:rPr lang="es-ES" dirty="0" smtClean="0"/>
              <a:t>intensos</a:t>
            </a:r>
            <a:r>
              <a:rPr lang="es-ES" dirty="0"/>
              <a:t>. Asimismo, debe cumplir requisitos estrictos de </a:t>
            </a:r>
            <a:r>
              <a:rPr lang="es-ES" dirty="0" smtClean="0"/>
              <a:t>calidad de energía (regulación de tensión, forma de onda</a:t>
            </a:r>
            <a:r>
              <a:rPr lang="es-ES" dirty="0"/>
              <a:t>, </a:t>
            </a:r>
            <a:r>
              <a:rPr lang="es-ES" dirty="0" smtClean="0"/>
              <a:t>limitación de sobretensiones</a:t>
            </a:r>
            <a:r>
              <a:rPr lang="es-ES" dirty="0"/>
              <a:t>, etcétera).</a:t>
            </a:r>
          </a:p>
          <a:p>
            <a:pPr algn="just"/>
            <a:r>
              <a:rPr lang="es-ES" b="1" dirty="0" smtClean="0">
                <a:solidFill>
                  <a:srgbClr val="0070C0"/>
                </a:solidFill>
                <a:latin typeface="Arial Rounded MT Bold" panose="020F0704030504030204" pitchFamily="34" charset="0"/>
              </a:rPr>
              <a:t>Seguridad en redes de distribución</a:t>
            </a:r>
            <a:endParaRPr lang="es-ES" b="1" dirty="0">
              <a:solidFill>
                <a:srgbClr val="0070C0"/>
              </a:solidFill>
              <a:latin typeface="Arial Rounded MT Bold" panose="020F0704030504030204" pitchFamily="34" charset="0"/>
            </a:endParaRPr>
          </a:p>
          <a:p>
            <a:pPr algn="just"/>
            <a:r>
              <a:rPr lang="es-ES" dirty="0" smtClean="0"/>
              <a:t>Las redes de distribución se construyen en las vías de comunicación y en el espacio publico y están sometidas a solicitaciones térmicas, mecánicas de corrosión y meteorológicas. Se deben tener en cuenta:</a:t>
            </a:r>
            <a:endParaRPr lang="es-ES" dirty="0"/>
          </a:p>
          <a:p>
            <a:pPr algn="just"/>
            <a:r>
              <a:rPr lang="es-ES" dirty="0"/>
              <a:t>garantizar </a:t>
            </a:r>
            <a:r>
              <a:rPr lang="es-ES" dirty="0" smtClean="0"/>
              <a:t>la seguridad</a:t>
            </a:r>
            <a:r>
              <a:rPr lang="es-ES" dirty="0"/>
              <a:t>.</a:t>
            </a:r>
          </a:p>
          <a:p>
            <a:pPr marL="342900" indent="-342900" algn="just">
              <a:buAutoNum type="alphaLcPeriod"/>
            </a:pPr>
            <a:r>
              <a:rPr lang="es-ES" dirty="0" smtClean="0"/>
              <a:t>La capacidad de corriente de los conductores y la </a:t>
            </a:r>
            <a:r>
              <a:rPr lang="es-ES" dirty="0" err="1" smtClean="0"/>
              <a:t>rigiez</a:t>
            </a:r>
            <a:r>
              <a:rPr lang="es-ES" dirty="0" smtClean="0"/>
              <a:t> </a:t>
            </a:r>
            <a:r>
              <a:rPr lang="es-ES" dirty="0"/>
              <a:t>dieléctrica </a:t>
            </a:r>
            <a:r>
              <a:rPr lang="es-ES" dirty="0" smtClean="0"/>
              <a:t>de las aislaciones.</a:t>
            </a:r>
          </a:p>
          <a:p>
            <a:pPr marL="342900" indent="-342900" algn="just">
              <a:buAutoNum type="alphaLcPeriod"/>
            </a:pPr>
            <a:r>
              <a:rPr lang="es-ES" dirty="0" smtClean="0"/>
              <a:t>La resistencia </a:t>
            </a:r>
            <a:r>
              <a:rPr lang="es-ES" dirty="0"/>
              <a:t>mecánica </a:t>
            </a:r>
            <a:r>
              <a:rPr lang="es-ES" dirty="0" smtClean="0"/>
              <a:t>de los soportes y los conductores</a:t>
            </a:r>
            <a:r>
              <a:rPr lang="es-ES" dirty="0"/>
              <a:t>, </a:t>
            </a:r>
            <a:r>
              <a:rPr lang="es-ES" dirty="0" smtClean="0"/>
              <a:t>sometidos a esfuerzos estáticos y dinámicos (</a:t>
            </a:r>
            <a:r>
              <a:rPr lang="es-ES" dirty="0"/>
              <a:t>vientos</a:t>
            </a:r>
            <a:r>
              <a:rPr lang="es-ES" dirty="0" smtClean="0"/>
              <a:t>, oscilaciones</a:t>
            </a:r>
            <a:r>
              <a:rPr lang="es-ES" dirty="0"/>
              <a:t>) </a:t>
            </a:r>
            <a:r>
              <a:rPr lang="es-ES" dirty="0" smtClean="0"/>
              <a:t>e impulsos </a:t>
            </a:r>
            <a:r>
              <a:rPr lang="es-ES" dirty="0"/>
              <a:t>electrodinámicos (</a:t>
            </a:r>
            <a:r>
              <a:rPr lang="es-ES" dirty="0" smtClean="0"/>
              <a:t>en cortocircuitos</a:t>
            </a:r>
            <a:r>
              <a:rPr lang="es-ES" dirty="0"/>
              <a:t>). </a:t>
            </a:r>
            <a:endParaRPr lang="es-ES" dirty="0" smtClean="0"/>
          </a:p>
          <a:p>
            <a:pPr marL="342900" indent="-342900" algn="just">
              <a:buAutoNum type="alphaLcPeriod"/>
            </a:pPr>
            <a:r>
              <a:rPr lang="es-ES" dirty="0"/>
              <a:t>Impedir </a:t>
            </a:r>
            <a:r>
              <a:rPr lang="es-ES" dirty="0" smtClean="0"/>
              <a:t>el acceso </a:t>
            </a:r>
            <a:r>
              <a:rPr lang="es-ES" dirty="0"/>
              <a:t>a las partes que </a:t>
            </a:r>
            <a:r>
              <a:rPr lang="es-ES" dirty="0" smtClean="0"/>
              <a:t>están bajo </a:t>
            </a:r>
            <a:r>
              <a:rPr lang="es-ES" dirty="0"/>
              <a:t>tensión</a:t>
            </a:r>
            <a:r>
              <a:rPr lang="es-ES" dirty="0" smtClean="0"/>
              <a:t>.</a:t>
            </a:r>
          </a:p>
          <a:p>
            <a:pPr marL="342900" indent="-342900" algn="just">
              <a:buAutoNum type="alphaLcPeriod"/>
            </a:pPr>
            <a:r>
              <a:rPr lang="es-ES" dirty="0"/>
              <a:t>La desconexión ante cortocircuitos entre fases o a tierra</a:t>
            </a:r>
            <a:r>
              <a:rPr lang="es-ES" dirty="0" smtClean="0"/>
              <a:t>.</a:t>
            </a:r>
          </a:p>
          <a:p>
            <a:pPr marL="342900" indent="-342900" algn="just">
              <a:buAutoNum type="alphaLcPeriod"/>
            </a:pPr>
            <a:endParaRPr lang="es-ES" dirty="0"/>
          </a:p>
          <a:p>
            <a:pPr algn="just"/>
            <a:endParaRPr lang="es-ES" dirty="0" smtClean="0"/>
          </a:p>
          <a:p>
            <a:pPr algn="just"/>
            <a:endParaRPr lang="es-ES" dirty="0"/>
          </a:p>
        </p:txBody>
      </p:sp>
      <p:sp>
        <p:nvSpPr>
          <p:cNvPr id="3" name="Rectángulo 2"/>
          <p:cNvSpPr/>
          <p:nvPr/>
        </p:nvSpPr>
        <p:spPr>
          <a:xfrm>
            <a:off x="6194961" y="295387"/>
            <a:ext cx="6096000" cy="923330"/>
          </a:xfrm>
          <a:prstGeom prst="rect">
            <a:avLst/>
          </a:prstGeom>
        </p:spPr>
        <p:txBody>
          <a:bodyPr>
            <a:spAutoFit/>
          </a:bodyPr>
          <a:lstStyle/>
          <a:p>
            <a:pPr algn="ctr"/>
            <a:r>
              <a:rPr lang="es-ES" b="1" dirty="0">
                <a:solidFill>
                  <a:srgbClr val="FF0000"/>
                </a:solidFill>
                <a:latin typeface="Arial Rounded MT Bold" panose="020F0704030504030204" pitchFamily="34" charset="0"/>
              </a:rPr>
              <a:t>Las redes </a:t>
            </a:r>
            <a:r>
              <a:rPr lang="es-ES" b="1" dirty="0" smtClean="0">
                <a:solidFill>
                  <a:srgbClr val="FF0000"/>
                </a:solidFill>
                <a:latin typeface="Arial Rounded MT Bold" panose="020F0704030504030204" pitchFamily="34" charset="0"/>
              </a:rPr>
              <a:t>de distribución </a:t>
            </a:r>
            <a:r>
              <a:rPr lang="es-ES" b="1" dirty="0">
                <a:solidFill>
                  <a:srgbClr val="FF0000"/>
                </a:solidFill>
                <a:latin typeface="Arial Rounded MT Bold" panose="020F0704030504030204" pitchFamily="34" charset="0"/>
              </a:rPr>
              <a:t>sometidas a solicitaciones mecánicas </a:t>
            </a:r>
            <a:r>
              <a:rPr lang="es-ES" b="1" dirty="0" smtClean="0">
                <a:solidFill>
                  <a:srgbClr val="FF0000"/>
                </a:solidFill>
                <a:latin typeface="Arial Rounded MT Bold" panose="020F0704030504030204" pitchFamily="34" charset="0"/>
              </a:rPr>
              <a:t>y eléctricas </a:t>
            </a:r>
            <a:r>
              <a:rPr lang="es-ES" b="1" dirty="0">
                <a:solidFill>
                  <a:srgbClr val="FF0000"/>
                </a:solidFill>
                <a:latin typeface="Arial Rounded MT Bold" panose="020F0704030504030204" pitchFamily="34" charset="0"/>
              </a:rPr>
              <a:t>deben garantizar </a:t>
            </a:r>
            <a:r>
              <a:rPr lang="es-ES" b="1" dirty="0" smtClean="0">
                <a:solidFill>
                  <a:srgbClr val="FF0000"/>
                </a:solidFill>
                <a:latin typeface="Arial Rounded MT Bold" panose="020F0704030504030204" pitchFamily="34" charset="0"/>
              </a:rPr>
              <a:t>la seguridad</a:t>
            </a:r>
            <a:r>
              <a:rPr lang="es-ES" b="1" dirty="0">
                <a:solidFill>
                  <a:srgbClr val="FF0000"/>
                </a:solidFill>
                <a:latin typeface="Arial Rounded MT Bold" panose="020F0704030504030204" pitchFamily="34" charset="0"/>
              </a:rPr>
              <a:t>.</a:t>
            </a:r>
          </a:p>
        </p:txBody>
      </p:sp>
      <p:pic>
        <p:nvPicPr>
          <p:cNvPr id="4" name="Imagen 3"/>
          <p:cNvPicPr>
            <a:picLocks noChangeAspect="1"/>
          </p:cNvPicPr>
          <p:nvPr/>
        </p:nvPicPr>
        <p:blipFill>
          <a:blip r:embed="rId2"/>
          <a:stretch>
            <a:fillRect/>
          </a:stretch>
        </p:blipFill>
        <p:spPr>
          <a:xfrm>
            <a:off x="6522306" y="1767630"/>
            <a:ext cx="5441310" cy="2543114"/>
          </a:xfrm>
          <a:prstGeom prst="rect">
            <a:avLst/>
          </a:prstGeom>
        </p:spPr>
      </p:pic>
      <p:sp>
        <p:nvSpPr>
          <p:cNvPr id="5" name="Rectángulo 4"/>
          <p:cNvSpPr/>
          <p:nvPr/>
        </p:nvSpPr>
        <p:spPr>
          <a:xfrm>
            <a:off x="6375070" y="4349019"/>
            <a:ext cx="6096000" cy="646331"/>
          </a:xfrm>
          <a:prstGeom prst="rect">
            <a:avLst/>
          </a:prstGeom>
        </p:spPr>
        <p:txBody>
          <a:bodyPr>
            <a:spAutoFit/>
          </a:bodyPr>
          <a:lstStyle/>
          <a:p>
            <a:pPr algn="ctr"/>
            <a:r>
              <a:rPr lang="es-ES" dirty="0" smtClean="0"/>
              <a:t>Esquema unifilar de red de distribución conectada </a:t>
            </a:r>
            <a:r>
              <a:rPr lang="es-ES" dirty="0"/>
              <a:t>a </a:t>
            </a:r>
          </a:p>
          <a:p>
            <a:pPr algn="ctr"/>
            <a:r>
              <a:rPr lang="es-ES" dirty="0"/>
              <a:t>barras de </a:t>
            </a:r>
            <a:r>
              <a:rPr lang="es-ES" dirty="0" smtClean="0"/>
              <a:t>una subestación</a:t>
            </a:r>
            <a:r>
              <a:rPr lang="es-ES" dirty="0"/>
              <a:t>.</a:t>
            </a:r>
          </a:p>
        </p:txBody>
      </p:sp>
    </p:spTree>
    <p:extLst>
      <p:ext uri="{BB962C8B-B14F-4D97-AF65-F5344CB8AC3E}">
        <p14:creationId xmlns:p14="http://schemas.microsoft.com/office/powerpoint/2010/main" val="134408206"/>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225631" y="144588"/>
            <a:ext cx="11483439" cy="7017306"/>
          </a:xfrm>
          <a:prstGeom prst="rect">
            <a:avLst/>
          </a:prstGeom>
        </p:spPr>
        <p:txBody>
          <a:bodyPr wrap="square">
            <a:spAutoFit/>
          </a:bodyPr>
          <a:lstStyle/>
          <a:p>
            <a:pPr algn="just"/>
            <a:r>
              <a:rPr lang="es-ES" b="1" dirty="0">
                <a:solidFill>
                  <a:srgbClr val="0070C0"/>
                </a:solidFill>
                <a:latin typeface="Arial Rounded MT Bold" panose="020F0704030504030204" pitchFamily="34" charset="0"/>
              </a:rPr>
              <a:t>Tipos </a:t>
            </a:r>
            <a:r>
              <a:rPr lang="es-ES" b="1" dirty="0" smtClean="0">
                <a:solidFill>
                  <a:srgbClr val="0070C0"/>
                </a:solidFill>
                <a:latin typeface="Arial Rounded MT Bold" panose="020F0704030504030204" pitchFamily="34" charset="0"/>
              </a:rPr>
              <a:t>de redes </a:t>
            </a:r>
            <a:r>
              <a:rPr lang="es-ES" b="1" dirty="0">
                <a:solidFill>
                  <a:srgbClr val="0070C0"/>
                </a:solidFill>
                <a:latin typeface="Arial Rounded MT Bold" panose="020F0704030504030204" pitchFamily="34" charset="0"/>
              </a:rPr>
              <a:t>de distribución </a:t>
            </a:r>
            <a:endParaRPr lang="es-ES" b="1" dirty="0" smtClean="0">
              <a:solidFill>
                <a:srgbClr val="0070C0"/>
              </a:solidFill>
              <a:latin typeface="Arial Rounded MT Bold" panose="020F0704030504030204" pitchFamily="34" charset="0"/>
            </a:endParaRPr>
          </a:p>
          <a:p>
            <a:pPr algn="just"/>
            <a:endParaRPr lang="es-ES" dirty="0"/>
          </a:p>
          <a:p>
            <a:pPr algn="just"/>
            <a:r>
              <a:rPr lang="es-ES" dirty="0"/>
              <a:t>En subestaciones alimentadas por líneas para transmitir, se </a:t>
            </a:r>
            <a:r>
              <a:rPr lang="es-ES" dirty="0" smtClean="0"/>
              <a:t>reduce la tensión a valores </a:t>
            </a:r>
            <a:r>
              <a:rPr lang="es-ES" dirty="0"/>
              <a:t>compatibles </a:t>
            </a:r>
            <a:r>
              <a:rPr lang="es-ES" dirty="0" smtClean="0"/>
              <a:t>para la red de distribución. Hay </a:t>
            </a:r>
            <a:r>
              <a:rPr lang="es-ES" dirty="0"/>
              <a:t>dos tipos </a:t>
            </a:r>
            <a:r>
              <a:rPr lang="es-ES" dirty="0" smtClean="0"/>
              <a:t>de redes </a:t>
            </a:r>
            <a:r>
              <a:rPr lang="es-ES" dirty="0"/>
              <a:t>de </a:t>
            </a:r>
            <a:r>
              <a:rPr lang="es-ES" dirty="0" smtClean="0"/>
              <a:t>distribución:</a:t>
            </a:r>
          </a:p>
          <a:p>
            <a:pPr algn="just"/>
            <a:endParaRPr lang="es-ES" dirty="0" smtClean="0"/>
          </a:p>
          <a:p>
            <a:pPr marL="742950" lvl="1" indent="-285750" algn="just">
              <a:buFont typeface="Wingdings" panose="05000000000000000000" pitchFamily="2" charset="2"/>
              <a:buChar char="q"/>
            </a:pPr>
            <a:r>
              <a:rPr lang="es-ES" b="1" dirty="0" smtClean="0"/>
              <a:t>De reparto o redes de distribución primaria: operan en media </a:t>
            </a:r>
            <a:r>
              <a:rPr lang="es-ES" b="1" dirty="0"/>
              <a:t>tensión, </a:t>
            </a:r>
            <a:r>
              <a:rPr lang="es-ES" b="1" dirty="0" smtClean="0"/>
              <a:t>en general en </a:t>
            </a:r>
            <a:r>
              <a:rPr lang="es-ES" b="1" dirty="0"/>
              <a:t>tensiones iguales </a:t>
            </a:r>
            <a:r>
              <a:rPr lang="es-ES" b="1" dirty="0" smtClean="0"/>
              <a:t>o inferiores a 33 </a:t>
            </a:r>
            <a:r>
              <a:rPr lang="es-ES" b="1" dirty="0" err="1"/>
              <a:t>kV</a:t>
            </a:r>
            <a:r>
              <a:rPr lang="es-ES" b="1" dirty="0"/>
              <a:t> </a:t>
            </a:r>
            <a:r>
              <a:rPr lang="es-ES" b="1" dirty="0" smtClean="0"/>
              <a:t>y típicamente </a:t>
            </a:r>
            <a:r>
              <a:rPr lang="es-ES" b="1" dirty="0"/>
              <a:t>13,2 </a:t>
            </a:r>
            <a:r>
              <a:rPr lang="es-ES" b="1" dirty="0" err="1"/>
              <a:t>kV</a:t>
            </a:r>
            <a:r>
              <a:rPr lang="es-ES" b="1" dirty="0"/>
              <a:t> </a:t>
            </a:r>
            <a:r>
              <a:rPr lang="es-ES" b="1" dirty="0" smtClean="0"/>
              <a:t>en redes </a:t>
            </a:r>
            <a:r>
              <a:rPr lang="es-ES" b="1" dirty="0"/>
              <a:t>urbanas.</a:t>
            </a:r>
          </a:p>
          <a:p>
            <a:pPr marL="742950" lvl="1" indent="-285750" algn="just">
              <a:buFont typeface="Wingdings" panose="05000000000000000000" pitchFamily="2" charset="2"/>
              <a:buChar char="q"/>
            </a:pPr>
            <a:r>
              <a:rPr lang="es-ES" b="1" dirty="0" smtClean="0"/>
              <a:t>De distribución o distribución secundaria: operan baja </a:t>
            </a:r>
            <a:r>
              <a:rPr lang="es-ES" b="1" dirty="0"/>
              <a:t>tensión, típicamente </a:t>
            </a:r>
            <a:r>
              <a:rPr lang="es-ES" b="1" dirty="0" smtClean="0"/>
              <a:t>3 x 380 V y 220 V para distribuciones </a:t>
            </a:r>
            <a:r>
              <a:rPr lang="es-ES" b="1" dirty="0"/>
              <a:t>monofásicas.</a:t>
            </a:r>
          </a:p>
          <a:p>
            <a:pPr algn="just"/>
            <a:r>
              <a:rPr lang="es-ES" dirty="0" smtClean="0"/>
              <a:t>Por su construcción, las redes de distribución pueden </a:t>
            </a:r>
            <a:r>
              <a:rPr lang="es-ES" dirty="0"/>
              <a:t>ser </a:t>
            </a:r>
            <a:r>
              <a:rPr lang="es-ES" dirty="0" smtClean="0"/>
              <a:t>aéreas </a:t>
            </a:r>
            <a:r>
              <a:rPr lang="es-ES" dirty="0"/>
              <a:t>o subterráneas. Las redes aéreas tienen costo </a:t>
            </a:r>
            <a:r>
              <a:rPr lang="es-ES" dirty="0" smtClean="0"/>
              <a:t>menor </a:t>
            </a:r>
            <a:r>
              <a:rPr lang="es-ES" dirty="0"/>
              <a:t>a las subterráneas, son de instalación mucho </a:t>
            </a:r>
            <a:r>
              <a:rPr lang="es-ES" dirty="0" smtClean="0"/>
              <a:t>más rápida </a:t>
            </a:r>
            <a:r>
              <a:rPr lang="es-ES" dirty="0"/>
              <a:t>y más sencillas de reparar. Están más expuestas a </a:t>
            </a:r>
            <a:r>
              <a:rPr lang="es-ES" dirty="0" smtClean="0"/>
              <a:t>vandalismo, cortes por caídas de árboles y otros eventos, además de la contaminación visual que producen.</a:t>
            </a:r>
          </a:p>
          <a:p>
            <a:pPr algn="just"/>
            <a:r>
              <a:rPr lang="es-ES" dirty="0" smtClean="0"/>
              <a:t>En zonas urbanas de alta densidad de población, las ventajas estéticas y de seguridad de las redes subterráneas compensan sus costos </a:t>
            </a:r>
            <a:r>
              <a:rPr lang="es-ES" dirty="0"/>
              <a:t>más altos</a:t>
            </a:r>
            <a:r>
              <a:rPr lang="es-ES" dirty="0" smtClean="0"/>
              <a:t>; además</a:t>
            </a:r>
            <a:r>
              <a:rPr lang="es-ES" dirty="0"/>
              <a:t>, algunos </a:t>
            </a:r>
            <a:r>
              <a:rPr lang="es-ES" dirty="0" smtClean="0"/>
              <a:t>municipios obligan al soterramiento </a:t>
            </a:r>
            <a:r>
              <a:rPr lang="es-ES" dirty="0"/>
              <a:t>de </a:t>
            </a:r>
            <a:r>
              <a:rPr lang="es-ES" dirty="0" smtClean="0"/>
              <a:t>las redes en determinadas zonas urbanas.</a:t>
            </a:r>
            <a:endParaRPr lang="es-ES" dirty="0"/>
          </a:p>
          <a:p>
            <a:pPr algn="just"/>
            <a:r>
              <a:rPr lang="es-ES" b="1" dirty="0" smtClean="0">
                <a:solidFill>
                  <a:srgbClr val="0070C0"/>
                </a:solidFill>
                <a:latin typeface="Arial Rounded MT Bold" panose="020F0704030504030204" pitchFamily="34" charset="0"/>
              </a:rPr>
              <a:t>Topologías </a:t>
            </a:r>
            <a:r>
              <a:rPr lang="es-ES" b="1" dirty="0">
                <a:solidFill>
                  <a:srgbClr val="0070C0"/>
                </a:solidFill>
                <a:latin typeface="Arial Rounded MT Bold" panose="020F0704030504030204" pitchFamily="34" charset="0"/>
              </a:rPr>
              <a:t>de red</a:t>
            </a:r>
          </a:p>
          <a:p>
            <a:pPr algn="just"/>
            <a:r>
              <a:rPr lang="es-ES" dirty="0"/>
              <a:t>En una red radial, desde un punto de alimentación se </a:t>
            </a:r>
            <a:r>
              <a:rPr lang="es-ES" dirty="0" smtClean="0"/>
              <a:t>extienden </a:t>
            </a:r>
            <a:r>
              <a:rPr lang="es-ES" dirty="0"/>
              <a:t>cables </a:t>
            </a:r>
            <a:r>
              <a:rPr lang="es-ES" dirty="0" smtClean="0"/>
              <a:t>en distintas </a:t>
            </a:r>
            <a:r>
              <a:rPr lang="es-ES" dirty="0"/>
              <a:t>direcciones desde </a:t>
            </a:r>
            <a:r>
              <a:rPr lang="es-ES" dirty="0" smtClean="0"/>
              <a:t>los cuales </a:t>
            </a:r>
            <a:r>
              <a:rPr lang="es-ES" dirty="0"/>
              <a:t>se </a:t>
            </a:r>
            <a:r>
              <a:rPr lang="es-ES" dirty="0" smtClean="0"/>
              <a:t>alimentan en paralelo los consumidores</a:t>
            </a:r>
            <a:r>
              <a:rPr lang="es-ES" dirty="0"/>
              <a:t>.</a:t>
            </a:r>
          </a:p>
          <a:p>
            <a:pPr algn="just"/>
            <a:r>
              <a:rPr lang="es-ES" dirty="0" smtClean="0"/>
              <a:t>Ante un corte, los consumidores </a:t>
            </a:r>
            <a:r>
              <a:rPr lang="es-ES" dirty="0"/>
              <a:t>ubicados </a:t>
            </a:r>
            <a:r>
              <a:rPr lang="es-ES" dirty="0" smtClean="0"/>
              <a:t>aguas abajo de la interrupción quedan sin servicio. El límite de longitud de la línea está determinado por la caída de tensión máxima tolerable en el extremo en los momentos de carga </a:t>
            </a:r>
            <a:r>
              <a:rPr lang="es-ES" dirty="0"/>
              <a:t>pico (</a:t>
            </a:r>
            <a:r>
              <a:rPr lang="es-ES" dirty="0" smtClean="0"/>
              <a:t>normalmente un 3</a:t>
            </a:r>
            <a:r>
              <a:rPr lang="es-ES" dirty="0"/>
              <a:t>%).</a:t>
            </a:r>
          </a:p>
          <a:p>
            <a:pPr algn="just"/>
            <a:r>
              <a:rPr lang="es-ES" dirty="0" smtClean="0"/>
              <a:t>Son redes </a:t>
            </a:r>
            <a:r>
              <a:rPr lang="es-ES" dirty="0"/>
              <a:t>de </a:t>
            </a:r>
            <a:r>
              <a:rPr lang="es-ES" dirty="0" smtClean="0"/>
              <a:t>fácil operación y de rápida localización de fallas</a:t>
            </a:r>
            <a:r>
              <a:rPr lang="es-ES" dirty="0"/>
              <a:t>, basta encontrar la primera sección sin tensión </a:t>
            </a:r>
            <a:r>
              <a:rPr lang="es-ES" dirty="0" smtClean="0"/>
              <a:t>para </a:t>
            </a:r>
            <a:r>
              <a:rPr lang="es-ES" dirty="0"/>
              <a:t>ubicar el corte, si es que no se visualiza </a:t>
            </a:r>
            <a:r>
              <a:rPr lang="es-ES" dirty="0" smtClean="0"/>
              <a:t>directamente la avería</a:t>
            </a:r>
            <a:r>
              <a:rPr lang="es-ES" dirty="0"/>
              <a:t>. </a:t>
            </a:r>
            <a:r>
              <a:rPr lang="es-ES" dirty="0" smtClean="0"/>
              <a:t>aéreas </a:t>
            </a:r>
            <a:r>
              <a:rPr lang="es-ES" dirty="0"/>
              <a:t>o subterráneas. </a:t>
            </a:r>
            <a:r>
              <a:rPr lang="es-ES" dirty="0" smtClean="0"/>
              <a:t>En una </a:t>
            </a:r>
            <a:r>
              <a:rPr lang="es-ES" dirty="0"/>
              <a:t>red en anillo, la línea recorre un anillo hasta el </a:t>
            </a:r>
            <a:r>
              <a:rPr lang="es-ES" dirty="0" smtClean="0"/>
              <a:t>punto </a:t>
            </a:r>
            <a:r>
              <a:rPr lang="es-ES" dirty="0"/>
              <a:t>de alimentación. </a:t>
            </a:r>
            <a:endParaRPr lang="es-ES" dirty="0" smtClean="0"/>
          </a:p>
          <a:p>
            <a:pPr algn="just"/>
            <a:endParaRPr lang="es-ES" dirty="0"/>
          </a:p>
        </p:txBody>
      </p:sp>
    </p:spTree>
    <p:extLst>
      <p:ext uri="{BB962C8B-B14F-4D97-AF65-F5344CB8AC3E}">
        <p14:creationId xmlns:p14="http://schemas.microsoft.com/office/powerpoint/2010/main" val="696103374"/>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p:cNvPicPr>
            <a:picLocks noChangeAspect="1"/>
          </p:cNvPicPr>
          <p:nvPr/>
        </p:nvPicPr>
        <p:blipFill>
          <a:blip r:embed="rId2"/>
          <a:stretch>
            <a:fillRect/>
          </a:stretch>
        </p:blipFill>
        <p:spPr>
          <a:xfrm>
            <a:off x="1868507" y="249382"/>
            <a:ext cx="9092418" cy="6608618"/>
          </a:xfrm>
          <a:prstGeom prst="rect">
            <a:avLst/>
          </a:prstGeom>
        </p:spPr>
      </p:pic>
      <p:sp>
        <p:nvSpPr>
          <p:cNvPr id="5" name="Rectángulo 4"/>
          <p:cNvSpPr/>
          <p:nvPr/>
        </p:nvSpPr>
        <p:spPr>
          <a:xfrm>
            <a:off x="672936" y="4012363"/>
            <a:ext cx="2691863" cy="2031325"/>
          </a:xfrm>
          <a:prstGeom prst="rect">
            <a:avLst/>
          </a:prstGeom>
        </p:spPr>
        <p:txBody>
          <a:bodyPr wrap="square">
            <a:spAutoFit/>
          </a:bodyPr>
          <a:lstStyle/>
          <a:p>
            <a:pPr algn="just"/>
            <a:r>
              <a:rPr lang="es-ES" b="1" dirty="0"/>
              <a:t>Cuando </a:t>
            </a:r>
            <a:r>
              <a:rPr lang="es-ES" b="1" dirty="0" smtClean="0"/>
              <a:t>falla una </a:t>
            </a:r>
            <a:r>
              <a:rPr lang="es-ES" b="1" dirty="0"/>
              <a:t>aislación, circula corriente </a:t>
            </a:r>
            <a:r>
              <a:rPr lang="es-ES" b="1" dirty="0" smtClean="0"/>
              <a:t>a tierra </a:t>
            </a:r>
            <a:r>
              <a:rPr lang="es-ES" b="1" dirty="0"/>
              <a:t>que acciona </a:t>
            </a:r>
            <a:r>
              <a:rPr lang="es-ES" b="1" dirty="0" smtClean="0"/>
              <a:t>el protector </a:t>
            </a:r>
            <a:r>
              <a:rPr lang="es-ES" b="1" dirty="0"/>
              <a:t>diferencial, que corta </a:t>
            </a:r>
            <a:r>
              <a:rPr lang="es-ES" b="1" dirty="0" smtClean="0"/>
              <a:t>la tensión </a:t>
            </a:r>
            <a:r>
              <a:rPr lang="es-ES" b="1" dirty="0"/>
              <a:t>eléctrica, </a:t>
            </a:r>
          </a:p>
          <a:p>
            <a:pPr algn="just"/>
            <a:r>
              <a:rPr lang="es-ES" b="1" dirty="0"/>
              <a:t>para proteger de un shock </a:t>
            </a:r>
            <a:r>
              <a:rPr lang="es-ES" b="1" dirty="0" smtClean="0"/>
              <a:t>a las </a:t>
            </a:r>
            <a:r>
              <a:rPr lang="es-ES" b="1" dirty="0"/>
              <a:t>personas.</a:t>
            </a:r>
          </a:p>
        </p:txBody>
      </p:sp>
    </p:spTree>
    <p:extLst>
      <p:ext uri="{BB962C8B-B14F-4D97-AF65-F5344CB8AC3E}">
        <p14:creationId xmlns:p14="http://schemas.microsoft.com/office/powerpoint/2010/main" val="82239158"/>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225631" y="144588"/>
            <a:ext cx="11483439" cy="6186309"/>
          </a:xfrm>
          <a:prstGeom prst="rect">
            <a:avLst/>
          </a:prstGeom>
        </p:spPr>
        <p:txBody>
          <a:bodyPr wrap="square">
            <a:spAutoFit/>
          </a:bodyPr>
          <a:lstStyle/>
          <a:p>
            <a:pPr algn="just"/>
            <a:r>
              <a:rPr lang="es-ES" dirty="0" smtClean="0"/>
              <a:t>Ante </a:t>
            </a:r>
            <a:r>
              <a:rPr lang="es-ES" dirty="0"/>
              <a:t>un corte, es posible alimentar el </a:t>
            </a:r>
            <a:r>
              <a:rPr lang="es-ES" dirty="0" smtClean="0"/>
              <a:t>anillo </a:t>
            </a:r>
            <a:r>
              <a:rPr lang="es-ES" dirty="0"/>
              <a:t>desde los dos extremos, por lo que puede levantarse </a:t>
            </a:r>
            <a:r>
              <a:rPr lang="es-ES" dirty="0" smtClean="0"/>
              <a:t>rápidamente </a:t>
            </a:r>
            <a:r>
              <a:rPr lang="es-ES" dirty="0"/>
              <a:t>el servicio. Estas redes no están </a:t>
            </a:r>
            <a:r>
              <a:rPr lang="es-ES" dirty="0" smtClean="0"/>
              <a:t>alimentadas en forma permanente desde los dos extremos</a:t>
            </a:r>
            <a:r>
              <a:rPr lang="es-ES" dirty="0"/>
              <a:t>, </a:t>
            </a:r>
            <a:r>
              <a:rPr lang="es-ES" dirty="0" smtClean="0"/>
              <a:t>sino que un seccionador se mantiene </a:t>
            </a:r>
            <a:r>
              <a:rPr lang="es-ES" dirty="0"/>
              <a:t>abierto </a:t>
            </a:r>
            <a:r>
              <a:rPr lang="es-ES" dirty="0" smtClean="0"/>
              <a:t>y se cierra para alimentar ante un corte. Esto facilita la operación</a:t>
            </a:r>
            <a:r>
              <a:rPr lang="es-ES" dirty="0"/>
              <a:t>, pues </a:t>
            </a:r>
            <a:r>
              <a:rPr lang="es-ES" dirty="0" smtClean="0"/>
              <a:t>no hay transformadores en paralelo</a:t>
            </a:r>
            <a:r>
              <a:rPr lang="es-ES" dirty="0"/>
              <a:t>. </a:t>
            </a:r>
            <a:endParaRPr lang="es-ES" dirty="0" smtClean="0"/>
          </a:p>
          <a:p>
            <a:pPr algn="just"/>
            <a:r>
              <a:rPr lang="es-ES" dirty="0" smtClean="0"/>
              <a:t>Una red mallada posee múltiples </a:t>
            </a:r>
            <a:r>
              <a:rPr lang="es-ES" dirty="0"/>
              <a:t>alimentadores, </a:t>
            </a:r>
            <a:r>
              <a:rPr lang="es-ES" dirty="0" smtClean="0"/>
              <a:t>y los conductores de distribución </a:t>
            </a:r>
            <a:r>
              <a:rPr lang="es-ES" dirty="0"/>
              <a:t>forman </a:t>
            </a:r>
            <a:r>
              <a:rPr lang="es-ES" dirty="0" smtClean="0"/>
              <a:t>una malla o retícula por la cual </a:t>
            </a:r>
            <a:r>
              <a:rPr lang="es-ES" dirty="0"/>
              <a:t>los usuarios pueden alimentarse desde varios </a:t>
            </a:r>
            <a:r>
              <a:rPr lang="es-ES" dirty="0" smtClean="0"/>
              <a:t>transformadores</a:t>
            </a:r>
            <a:r>
              <a:rPr lang="es-ES" dirty="0"/>
              <a:t>; de esta manera, aumenta notoriamente el tiempo</a:t>
            </a:r>
          </a:p>
          <a:p>
            <a:pPr algn="just"/>
            <a:r>
              <a:rPr lang="es-ES" dirty="0"/>
              <a:t>de regreso al servicio ante fallas. Tiene el inconveniente </a:t>
            </a:r>
            <a:r>
              <a:rPr lang="es-ES" dirty="0" smtClean="0"/>
              <a:t>de ser una operación </a:t>
            </a:r>
            <a:r>
              <a:rPr lang="es-ES" dirty="0"/>
              <a:t>complicada </a:t>
            </a:r>
            <a:r>
              <a:rPr lang="es-ES" dirty="0" smtClean="0"/>
              <a:t>y que </a:t>
            </a:r>
            <a:r>
              <a:rPr lang="es-ES" dirty="0"/>
              <a:t>exige monitoreo </a:t>
            </a:r>
            <a:r>
              <a:rPr lang="es-ES" dirty="0" smtClean="0"/>
              <a:t>constante</a:t>
            </a:r>
            <a:r>
              <a:rPr lang="es-ES" dirty="0"/>
              <a:t>, </a:t>
            </a:r>
            <a:r>
              <a:rPr lang="es-ES" dirty="0" smtClean="0"/>
              <a:t>sin el cual no es fácil encontrar el punto de corte</a:t>
            </a:r>
            <a:r>
              <a:rPr lang="es-ES" dirty="0"/>
              <a:t>. </a:t>
            </a:r>
          </a:p>
          <a:p>
            <a:pPr algn="just"/>
            <a:r>
              <a:rPr lang="es-ES" dirty="0" smtClean="0"/>
              <a:t>Para evitar el problema, la alimentación desde múltiples puntos puede no ser permanente, energizándose en caso de fallas las secciones sin averías</a:t>
            </a:r>
            <a:r>
              <a:rPr lang="es-ES" dirty="0"/>
              <a:t>. (esquema inferior).</a:t>
            </a:r>
          </a:p>
          <a:p>
            <a:pPr algn="ctr"/>
            <a:r>
              <a:rPr lang="es-ES" b="1" dirty="0" smtClean="0">
                <a:solidFill>
                  <a:srgbClr val="FF0000"/>
                </a:solidFill>
                <a:latin typeface="Arial Rounded MT Bold" panose="020F0704030504030204" pitchFamily="34" charset="0"/>
              </a:rPr>
              <a:t>Las redes malladas </a:t>
            </a:r>
            <a:r>
              <a:rPr lang="es-ES" b="1" dirty="0">
                <a:solidFill>
                  <a:srgbClr val="FF0000"/>
                </a:solidFill>
                <a:latin typeface="Arial Rounded MT Bold" panose="020F0704030504030204" pitchFamily="34" charset="0"/>
              </a:rPr>
              <a:t>ofrecen </a:t>
            </a:r>
            <a:r>
              <a:rPr lang="es-ES" b="1" dirty="0" smtClean="0">
                <a:solidFill>
                  <a:srgbClr val="FF0000"/>
                </a:solidFill>
                <a:latin typeface="Arial Rounded MT Bold" panose="020F0704030504030204" pitchFamily="34" charset="0"/>
              </a:rPr>
              <a:t>gran confiabilidad de servicio al permitir </a:t>
            </a:r>
            <a:r>
              <a:rPr lang="es-ES" b="1" dirty="0">
                <a:solidFill>
                  <a:srgbClr val="FF0000"/>
                </a:solidFill>
                <a:latin typeface="Arial Rounded MT Bold" panose="020F0704030504030204" pitchFamily="34" charset="0"/>
              </a:rPr>
              <a:t>energizarse desde </a:t>
            </a:r>
            <a:r>
              <a:rPr lang="es-ES" b="1" dirty="0" smtClean="0">
                <a:solidFill>
                  <a:srgbClr val="FF0000"/>
                </a:solidFill>
                <a:latin typeface="Arial Rounded MT Bold" panose="020F0704030504030204" pitchFamily="34" charset="0"/>
              </a:rPr>
              <a:t>más de un punto</a:t>
            </a:r>
            <a:r>
              <a:rPr lang="es-ES" b="1" dirty="0">
                <a:solidFill>
                  <a:srgbClr val="FF0000"/>
                </a:solidFill>
                <a:latin typeface="Arial Rounded MT Bold" panose="020F0704030504030204" pitchFamily="34" charset="0"/>
              </a:rPr>
              <a:t>.</a:t>
            </a:r>
          </a:p>
          <a:p>
            <a:pPr algn="just"/>
            <a:r>
              <a:rPr lang="es-ES" dirty="0"/>
              <a:t>Al alimentarse desde varios transformadores, las redes </a:t>
            </a:r>
            <a:r>
              <a:rPr lang="es-ES" dirty="0" smtClean="0"/>
              <a:t>malladas </a:t>
            </a:r>
            <a:r>
              <a:rPr lang="es-ES" dirty="0"/>
              <a:t>poseen mayores corrientes de cortocircuito </a:t>
            </a:r>
            <a:r>
              <a:rPr lang="es-ES" dirty="0" smtClean="0"/>
              <a:t>que </a:t>
            </a:r>
            <a:r>
              <a:rPr lang="es-ES" dirty="0"/>
              <a:t>las alimentadas por un solo transformador, pues es </a:t>
            </a:r>
            <a:r>
              <a:rPr lang="es-ES" dirty="0" smtClean="0"/>
              <a:t>mayor </a:t>
            </a:r>
            <a:r>
              <a:rPr lang="es-ES" dirty="0"/>
              <a:t>la potencia que se aporta al corto desde las </a:t>
            </a:r>
            <a:r>
              <a:rPr lang="es-ES" dirty="0" smtClean="0"/>
              <a:t>distintas </a:t>
            </a:r>
            <a:r>
              <a:rPr lang="es-ES" dirty="0"/>
              <a:t>fuentes.</a:t>
            </a:r>
          </a:p>
          <a:p>
            <a:pPr algn="just"/>
            <a:r>
              <a:rPr lang="es-ES" b="1" dirty="0">
                <a:solidFill>
                  <a:srgbClr val="0070C0"/>
                </a:solidFill>
                <a:latin typeface="Arial Rounded MT Bold" panose="020F0704030504030204" pitchFamily="34" charset="0"/>
              </a:rPr>
              <a:t>Elementos que constituyen </a:t>
            </a:r>
            <a:r>
              <a:rPr lang="es-ES" b="1" dirty="0" smtClean="0">
                <a:solidFill>
                  <a:srgbClr val="0070C0"/>
                </a:solidFill>
                <a:latin typeface="Arial Rounded MT Bold" panose="020F0704030504030204" pitchFamily="34" charset="0"/>
              </a:rPr>
              <a:t>las redes </a:t>
            </a:r>
            <a:r>
              <a:rPr lang="es-ES" b="1" dirty="0">
                <a:solidFill>
                  <a:srgbClr val="0070C0"/>
                </a:solidFill>
                <a:latin typeface="Arial Rounded MT Bold" panose="020F0704030504030204" pitchFamily="34" charset="0"/>
              </a:rPr>
              <a:t>aéreas</a:t>
            </a:r>
          </a:p>
          <a:p>
            <a:pPr algn="just"/>
            <a:r>
              <a:rPr lang="es-ES" dirty="0" smtClean="0"/>
              <a:t>Las redes </a:t>
            </a:r>
            <a:r>
              <a:rPr lang="es-ES" dirty="0"/>
              <a:t>aéreas </a:t>
            </a:r>
            <a:r>
              <a:rPr lang="es-ES" dirty="0" smtClean="0"/>
              <a:t>se constituyen de diversos </a:t>
            </a:r>
            <a:r>
              <a:rPr lang="es-ES" dirty="0"/>
              <a:t>elementos, los </a:t>
            </a:r>
            <a:r>
              <a:rPr lang="es-ES" dirty="0" smtClean="0"/>
              <a:t>que </a:t>
            </a:r>
            <a:r>
              <a:rPr lang="es-ES" dirty="0"/>
              <a:t>analizamos </a:t>
            </a:r>
            <a:r>
              <a:rPr lang="es-ES" dirty="0" smtClean="0"/>
              <a:t>a continuación</a:t>
            </a:r>
            <a:r>
              <a:rPr lang="es-ES" dirty="0"/>
              <a:t>.</a:t>
            </a:r>
          </a:p>
          <a:p>
            <a:pPr algn="just"/>
            <a:r>
              <a:rPr lang="es-ES" dirty="0"/>
              <a:t>Están sostenidas por postes que pueden ser de madera, de </a:t>
            </a:r>
            <a:r>
              <a:rPr lang="es-ES" dirty="0" smtClean="0"/>
              <a:t>hormigón </a:t>
            </a:r>
            <a:r>
              <a:rPr lang="es-ES" dirty="0"/>
              <a:t>o metálicos. La altura de los postes se elige para </a:t>
            </a:r>
            <a:r>
              <a:rPr lang="es-ES" dirty="0" smtClean="0"/>
              <a:t>que </a:t>
            </a:r>
            <a:r>
              <a:rPr lang="es-ES" dirty="0"/>
              <a:t>la parte más baja de los cables tenga una altura mínima. </a:t>
            </a:r>
          </a:p>
          <a:p>
            <a:pPr algn="just"/>
            <a:r>
              <a:rPr lang="es-ES" dirty="0"/>
              <a:t>En las calles, los conductores siempre deben superar </a:t>
            </a:r>
            <a:r>
              <a:rPr lang="es-ES" dirty="0" smtClean="0"/>
              <a:t>los 5,60 </a:t>
            </a:r>
            <a:r>
              <a:rPr lang="es-ES" dirty="0"/>
              <a:t>m de altura, y en las rutas y avenidas los 6,60 m. En los </a:t>
            </a:r>
            <a:r>
              <a:rPr lang="es-ES" dirty="0" smtClean="0"/>
              <a:t>cruces </a:t>
            </a:r>
            <a:r>
              <a:rPr lang="es-ES" dirty="0"/>
              <a:t>especiales (FF CC., arroyos, etcétera), esas alturas </a:t>
            </a:r>
            <a:r>
              <a:rPr lang="es-ES" dirty="0" smtClean="0"/>
              <a:t>se </a:t>
            </a:r>
            <a:r>
              <a:rPr lang="es-ES" dirty="0"/>
              <a:t>incrementan.</a:t>
            </a:r>
          </a:p>
          <a:p>
            <a:pPr algn="just"/>
            <a:r>
              <a:rPr lang="es-ES" dirty="0"/>
              <a:t>Los vanos entre postes suelen tener 30/40 m, pero se </a:t>
            </a:r>
            <a:r>
              <a:rPr lang="es-ES" dirty="0" smtClean="0"/>
              <a:t>pueden </a:t>
            </a:r>
            <a:r>
              <a:rPr lang="es-ES" dirty="0"/>
              <a:t>extender hasta los 60 m. Siempre que haya </a:t>
            </a:r>
            <a:r>
              <a:rPr lang="es-ES" dirty="0" smtClean="0"/>
              <a:t>un cruce de calles o uno especial</a:t>
            </a:r>
            <a:r>
              <a:rPr lang="es-ES" dirty="0"/>
              <a:t>, debe instalarse </a:t>
            </a:r>
            <a:r>
              <a:rPr lang="es-ES" dirty="0" smtClean="0"/>
              <a:t>un poste de cada lado.</a:t>
            </a:r>
          </a:p>
          <a:p>
            <a:pPr algn="just"/>
            <a:endParaRPr lang="es-ES" dirty="0"/>
          </a:p>
        </p:txBody>
      </p:sp>
    </p:spTree>
    <p:extLst>
      <p:ext uri="{BB962C8B-B14F-4D97-AF65-F5344CB8AC3E}">
        <p14:creationId xmlns:p14="http://schemas.microsoft.com/office/powerpoint/2010/main" val="3335145678"/>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225631" y="144588"/>
            <a:ext cx="11851574" cy="7017306"/>
          </a:xfrm>
          <a:prstGeom prst="rect">
            <a:avLst/>
          </a:prstGeom>
        </p:spPr>
        <p:txBody>
          <a:bodyPr wrap="square">
            <a:spAutoFit/>
          </a:bodyPr>
          <a:lstStyle/>
          <a:p>
            <a:pPr algn="just"/>
            <a:r>
              <a:rPr lang="es-ES" dirty="0" smtClean="0"/>
              <a:t>La </a:t>
            </a:r>
            <a:r>
              <a:rPr lang="es-ES" dirty="0"/>
              <a:t>distancia de la </a:t>
            </a:r>
            <a:r>
              <a:rPr lang="es-ES" dirty="0" err="1"/>
              <a:t>postación</a:t>
            </a:r>
            <a:r>
              <a:rPr lang="es-ES" dirty="0"/>
              <a:t> a las construcciones será la </a:t>
            </a:r>
            <a:r>
              <a:rPr lang="es-ES" dirty="0" smtClean="0"/>
              <a:t>necesaria </a:t>
            </a:r>
            <a:r>
              <a:rPr lang="es-ES" dirty="0"/>
              <a:t>para que los conductores se separen más </a:t>
            </a:r>
            <a:r>
              <a:rPr lang="es-ES" dirty="0" smtClean="0"/>
              <a:t>de 20 </a:t>
            </a:r>
            <a:r>
              <a:rPr lang="es-ES" dirty="0"/>
              <a:t>cm de las construcciones y, cuando existan carteles </a:t>
            </a:r>
            <a:r>
              <a:rPr lang="es-ES" dirty="0" smtClean="0"/>
              <a:t>o anuncios </a:t>
            </a:r>
            <a:r>
              <a:rPr lang="es-ES" dirty="0"/>
              <a:t>energizados, las líneas pasarán a más de 1,20 m </a:t>
            </a:r>
            <a:r>
              <a:rPr lang="es-ES" dirty="0" smtClean="0"/>
              <a:t>y no </a:t>
            </a:r>
            <a:r>
              <a:rPr lang="es-ES" dirty="0"/>
              <a:t>podrán quedar al alcance de la mano sin utilizar medios </a:t>
            </a:r>
            <a:r>
              <a:rPr lang="es-ES" dirty="0" smtClean="0"/>
              <a:t>de </a:t>
            </a:r>
            <a:r>
              <a:rPr lang="es-ES" dirty="0"/>
              <a:t>acercamiento (por ejemplo, escaleras). Los </a:t>
            </a:r>
            <a:r>
              <a:rPr lang="es-ES" dirty="0" smtClean="0"/>
              <a:t>conductores pueden </a:t>
            </a:r>
            <a:r>
              <a:rPr lang="es-ES" dirty="0"/>
              <a:t>atravesar árboles cuidando que las ramas no </a:t>
            </a:r>
            <a:r>
              <a:rPr lang="es-ES" dirty="0" smtClean="0"/>
              <a:t>dañen las </a:t>
            </a:r>
            <a:r>
              <a:rPr lang="es-ES" dirty="0"/>
              <a:t>aislaciones. La madera que se utiliza en la </a:t>
            </a:r>
            <a:r>
              <a:rPr lang="es-ES" dirty="0" smtClean="0"/>
              <a:t>Argentina es </a:t>
            </a:r>
            <a:r>
              <a:rPr lang="es-ES" dirty="0"/>
              <a:t>el eucaliptus, de la llamada </a:t>
            </a:r>
            <a:r>
              <a:rPr lang="es-ES" b="1" dirty="0" err="1"/>
              <a:t>saligna</a:t>
            </a:r>
            <a:r>
              <a:rPr lang="es-ES" dirty="0"/>
              <a:t>. Este árbol crece </a:t>
            </a:r>
            <a:r>
              <a:rPr lang="es-ES" dirty="0" smtClean="0"/>
              <a:t>muy </a:t>
            </a:r>
            <a:r>
              <a:rPr lang="es-ES" dirty="0"/>
              <a:t>rápido y su madera tiene buena resistencia </a:t>
            </a:r>
            <a:r>
              <a:rPr lang="es-ES" dirty="0" smtClean="0"/>
              <a:t>mecánica</a:t>
            </a:r>
            <a:r>
              <a:rPr lang="es-ES" dirty="0"/>
              <a:t>, además, es un recurso renovable</a:t>
            </a:r>
            <a:r>
              <a:rPr lang="es-ES" dirty="0" smtClean="0"/>
              <a:t>.</a:t>
            </a:r>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a:p>
        </p:txBody>
      </p:sp>
      <p:sp>
        <p:nvSpPr>
          <p:cNvPr id="3" name="Rectángulo 2"/>
          <p:cNvSpPr/>
          <p:nvPr/>
        </p:nvSpPr>
        <p:spPr>
          <a:xfrm>
            <a:off x="225631" y="4791323"/>
            <a:ext cx="4061361" cy="1200329"/>
          </a:xfrm>
          <a:prstGeom prst="rect">
            <a:avLst/>
          </a:prstGeom>
        </p:spPr>
        <p:txBody>
          <a:bodyPr wrap="square">
            <a:spAutoFit/>
          </a:bodyPr>
          <a:lstStyle/>
          <a:p>
            <a:pPr algn="just"/>
            <a:r>
              <a:rPr lang="es-ES" b="1" dirty="0" smtClean="0"/>
              <a:t>En </a:t>
            </a:r>
            <a:r>
              <a:rPr lang="es-ES" b="1" dirty="0"/>
              <a:t>una red radial </a:t>
            </a:r>
            <a:r>
              <a:rPr lang="es-ES" b="1" dirty="0" smtClean="0"/>
              <a:t>se extienden </a:t>
            </a:r>
            <a:r>
              <a:rPr lang="es-ES" b="1" dirty="0"/>
              <a:t>secciones desde las barras de un </a:t>
            </a:r>
            <a:r>
              <a:rPr lang="es-ES" b="1" dirty="0" smtClean="0"/>
              <a:t>transformador </a:t>
            </a:r>
            <a:r>
              <a:rPr lang="es-ES" b="1" dirty="0"/>
              <a:t>de distribución, en este caso, con secciones en derivación.</a:t>
            </a:r>
          </a:p>
        </p:txBody>
      </p:sp>
      <p:pic>
        <p:nvPicPr>
          <p:cNvPr id="4" name="Imagen 3"/>
          <p:cNvPicPr>
            <a:picLocks noChangeAspect="1"/>
          </p:cNvPicPr>
          <p:nvPr/>
        </p:nvPicPr>
        <p:blipFill>
          <a:blip r:embed="rId2"/>
          <a:stretch>
            <a:fillRect/>
          </a:stretch>
        </p:blipFill>
        <p:spPr>
          <a:xfrm>
            <a:off x="324777" y="1876673"/>
            <a:ext cx="3962215" cy="2914650"/>
          </a:xfrm>
          <a:prstGeom prst="rect">
            <a:avLst/>
          </a:prstGeom>
        </p:spPr>
      </p:pic>
      <p:sp>
        <p:nvSpPr>
          <p:cNvPr id="5" name="Rectángulo 4"/>
          <p:cNvSpPr/>
          <p:nvPr/>
        </p:nvSpPr>
        <p:spPr>
          <a:xfrm>
            <a:off x="4286993" y="6102709"/>
            <a:ext cx="3728852" cy="646331"/>
          </a:xfrm>
          <a:prstGeom prst="rect">
            <a:avLst/>
          </a:prstGeom>
        </p:spPr>
        <p:txBody>
          <a:bodyPr wrap="square">
            <a:spAutoFit/>
          </a:bodyPr>
          <a:lstStyle/>
          <a:p>
            <a:pPr algn="just"/>
            <a:r>
              <a:rPr lang="es-ES" b="1" dirty="0" smtClean="0"/>
              <a:t>Tal como </a:t>
            </a:r>
            <a:r>
              <a:rPr lang="es-ES" b="1" dirty="0"/>
              <a:t>vemos en </a:t>
            </a:r>
            <a:r>
              <a:rPr lang="es-ES" b="1" dirty="0" smtClean="0"/>
              <a:t>la imagen</a:t>
            </a:r>
            <a:r>
              <a:rPr lang="es-ES" b="1" dirty="0"/>
              <a:t>, ante una avería en A, se abre una sección.</a:t>
            </a:r>
          </a:p>
        </p:txBody>
      </p:sp>
      <p:pic>
        <p:nvPicPr>
          <p:cNvPr id="6" name="Imagen 5"/>
          <p:cNvPicPr>
            <a:picLocks noChangeAspect="1"/>
          </p:cNvPicPr>
          <p:nvPr/>
        </p:nvPicPr>
        <p:blipFill>
          <a:blip r:embed="rId3"/>
          <a:stretch>
            <a:fillRect/>
          </a:stretch>
        </p:blipFill>
        <p:spPr>
          <a:xfrm>
            <a:off x="4286992" y="3191302"/>
            <a:ext cx="3927391" cy="2800350"/>
          </a:xfrm>
          <a:prstGeom prst="rect">
            <a:avLst/>
          </a:prstGeom>
        </p:spPr>
      </p:pic>
      <p:sp>
        <p:nvSpPr>
          <p:cNvPr id="7" name="Rectángulo 6"/>
          <p:cNvSpPr/>
          <p:nvPr/>
        </p:nvSpPr>
        <p:spPr>
          <a:xfrm>
            <a:off x="8528275" y="4791323"/>
            <a:ext cx="3325092" cy="1477328"/>
          </a:xfrm>
          <a:prstGeom prst="rect">
            <a:avLst/>
          </a:prstGeom>
        </p:spPr>
        <p:txBody>
          <a:bodyPr wrap="square">
            <a:spAutoFit/>
          </a:bodyPr>
          <a:lstStyle/>
          <a:p>
            <a:pPr algn="just"/>
            <a:r>
              <a:rPr lang="es-ES" b="1" dirty="0"/>
              <a:t>Las redes malladas se alimentan desde varios nodos, con seccionadores </a:t>
            </a:r>
            <a:r>
              <a:rPr lang="es-ES" b="1" dirty="0" smtClean="0"/>
              <a:t>que </a:t>
            </a:r>
            <a:r>
              <a:rPr lang="es-ES" b="1" dirty="0"/>
              <a:t>energizan </a:t>
            </a:r>
            <a:r>
              <a:rPr lang="es-ES" b="1" dirty="0" smtClean="0"/>
              <a:t>la red </a:t>
            </a:r>
            <a:r>
              <a:rPr lang="es-ES" b="1" dirty="0"/>
              <a:t>desde diversos puntos </a:t>
            </a:r>
            <a:r>
              <a:rPr lang="es-ES" b="1" dirty="0" smtClean="0"/>
              <a:t>y transformadores</a:t>
            </a:r>
            <a:r>
              <a:rPr lang="es-ES" b="1" dirty="0"/>
              <a:t>.</a:t>
            </a:r>
          </a:p>
        </p:txBody>
      </p:sp>
      <p:pic>
        <p:nvPicPr>
          <p:cNvPr id="8" name="Imagen 7"/>
          <p:cNvPicPr>
            <a:picLocks noChangeAspect="1"/>
          </p:cNvPicPr>
          <p:nvPr/>
        </p:nvPicPr>
        <p:blipFill>
          <a:blip r:embed="rId4"/>
          <a:stretch>
            <a:fillRect/>
          </a:stretch>
        </p:blipFill>
        <p:spPr>
          <a:xfrm>
            <a:off x="8214383" y="1824464"/>
            <a:ext cx="3952875" cy="2733675"/>
          </a:xfrm>
          <a:prstGeom prst="rect">
            <a:avLst/>
          </a:prstGeom>
        </p:spPr>
      </p:pic>
    </p:spTree>
    <p:extLst>
      <p:ext uri="{BB962C8B-B14F-4D97-AF65-F5344CB8AC3E}">
        <p14:creationId xmlns:p14="http://schemas.microsoft.com/office/powerpoint/2010/main" val="284821177"/>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225631" y="144588"/>
            <a:ext cx="11851574" cy="7294305"/>
          </a:xfrm>
          <a:prstGeom prst="rect">
            <a:avLst/>
          </a:prstGeom>
        </p:spPr>
        <p:txBody>
          <a:bodyPr wrap="square">
            <a:spAutoFit/>
          </a:bodyPr>
          <a:lstStyle/>
          <a:p>
            <a:pPr algn="ctr"/>
            <a:r>
              <a:rPr lang="es-ES" b="1" dirty="0" smtClean="0">
                <a:solidFill>
                  <a:srgbClr val="FF0000"/>
                </a:solidFill>
                <a:latin typeface="Arial Rounded MT Bold" panose="020F0704030504030204" pitchFamily="34" charset="0"/>
              </a:rPr>
              <a:t>Las redes aéreas son poco estéticas</a:t>
            </a:r>
            <a:r>
              <a:rPr lang="es-ES" b="1" dirty="0">
                <a:solidFill>
                  <a:srgbClr val="FF0000"/>
                </a:solidFill>
                <a:latin typeface="Arial Rounded MT Bold" panose="020F0704030504030204" pitchFamily="34" charset="0"/>
              </a:rPr>
              <a:t>, </a:t>
            </a:r>
            <a:r>
              <a:rPr lang="es-ES" b="1" dirty="0" smtClean="0">
                <a:solidFill>
                  <a:srgbClr val="FF0000"/>
                </a:solidFill>
                <a:latin typeface="Arial Rounded MT Bold" panose="020F0704030504030204" pitchFamily="34" charset="0"/>
              </a:rPr>
              <a:t>pero permiten </a:t>
            </a:r>
            <a:r>
              <a:rPr lang="es-ES" b="1" dirty="0">
                <a:solidFill>
                  <a:srgbClr val="FF0000"/>
                </a:solidFill>
                <a:latin typeface="Arial Rounded MT Bold" panose="020F0704030504030204" pitchFamily="34" charset="0"/>
              </a:rPr>
              <a:t>reparaciones </a:t>
            </a:r>
            <a:r>
              <a:rPr lang="es-ES" b="1" dirty="0" smtClean="0">
                <a:solidFill>
                  <a:srgbClr val="FF0000"/>
                </a:solidFill>
                <a:latin typeface="Arial Rounded MT Bold" panose="020F0704030504030204" pitchFamily="34" charset="0"/>
              </a:rPr>
              <a:t>de averías en emergencia </a:t>
            </a:r>
            <a:r>
              <a:rPr lang="es-ES" b="1" dirty="0">
                <a:solidFill>
                  <a:srgbClr val="FF0000"/>
                </a:solidFill>
                <a:latin typeface="Arial Rounded MT Bold" panose="020F0704030504030204" pitchFamily="34" charset="0"/>
              </a:rPr>
              <a:t>en </a:t>
            </a:r>
            <a:r>
              <a:rPr lang="es-ES" b="1" dirty="0" smtClean="0">
                <a:solidFill>
                  <a:srgbClr val="FF0000"/>
                </a:solidFill>
                <a:latin typeface="Arial Rounded MT Bold" panose="020F0704030504030204" pitchFamily="34" charset="0"/>
              </a:rPr>
              <a:t>poco </a:t>
            </a:r>
            <a:r>
              <a:rPr lang="es-ES" b="1" dirty="0">
                <a:solidFill>
                  <a:srgbClr val="FF0000"/>
                </a:solidFill>
                <a:latin typeface="Arial Rounded MT Bold" panose="020F0704030504030204" pitchFamily="34" charset="0"/>
              </a:rPr>
              <a:t>tiempo.</a:t>
            </a:r>
          </a:p>
          <a:p>
            <a:pPr algn="just"/>
            <a:endParaRPr lang="es-ES" dirty="0" smtClean="0"/>
          </a:p>
          <a:p>
            <a:pPr algn="just"/>
            <a:r>
              <a:rPr lang="es-ES" dirty="0"/>
              <a:t>Los postes se deben proteger contra la putrefacción </a:t>
            </a:r>
            <a:r>
              <a:rPr lang="es-ES" dirty="0" smtClean="0"/>
              <a:t>producida </a:t>
            </a:r>
            <a:r>
              <a:rPr lang="es-ES" dirty="0"/>
              <a:t>por los hongos y el ataque de los insectos. Para ello, se </a:t>
            </a:r>
            <a:r>
              <a:rPr lang="es-ES" dirty="0" smtClean="0"/>
              <a:t>los </a:t>
            </a:r>
            <a:r>
              <a:rPr lang="es-ES" dirty="0"/>
              <a:t>impregna con </a:t>
            </a:r>
            <a:r>
              <a:rPr lang="es-ES" b="1" dirty="0"/>
              <a:t>creosota </a:t>
            </a:r>
            <a:r>
              <a:rPr lang="es-ES" b="1" dirty="0" smtClean="0"/>
              <a:t>o </a:t>
            </a:r>
            <a:r>
              <a:rPr lang="es-ES" b="1" dirty="0"/>
              <a:t>CCA</a:t>
            </a:r>
            <a:r>
              <a:rPr lang="es-ES" dirty="0"/>
              <a:t>. La creosota es un </a:t>
            </a:r>
            <a:r>
              <a:rPr lang="es-ES" dirty="0" smtClean="0"/>
              <a:t>derivado </a:t>
            </a:r>
            <a:r>
              <a:rPr lang="es-ES" dirty="0"/>
              <a:t>del carbón de hulla, oleoso, muy poco soluble en agua, lo </a:t>
            </a:r>
            <a:r>
              <a:rPr lang="es-ES" dirty="0" smtClean="0"/>
              <a:t>que </a:t>
            </a:r>
            <a:r>
              <a:rPr lang="es-ES" dirty="0"/>
              <a:t>impide que se lave con la humedad natural o las lluvias. </a:t>
            </a:r>
          </a:p>
          <a:p>
            <a:pPr algn="just"/>
            <a:r>
              <a:rPr lang="es-ES" dirty="0"/>
              <a:t>El CCA es una mezcla de óxido de cromo que actúa </a:t>
            </a:r>
            <a:r>
              <a:rPr lang="es-ES" dirty="0" smtClean="0"/>
              <a:t>como </a:t>
            </a:r>
            <a:r>
              <a:rPr lang="es-ES" dirty="0"/>
              <a:t>fijador de la impregnación, óxido de cobre que </a:t>
            </a:r>
            <a:r>
              <a:rPr lang="es-ES" dirty="0" smtClean="0"/>
              <a:t>actúa </a:t>
            </a:r>
            <a:r>
              <a:rPr lang="es-ES" dirty="0"/>
              <a:t>como fungicida y </a:t>
            </a:r>
            <a:r>
              <a:rPr lang="es-ES" dirty="0" err="1"/>
              <a:t>pentóxido</a:t>
            </a:r>
            <a:r>
              <a:rPr lang="es-ES" dirty="0"/>
              <a:t> de arsénico que </a:t>
            </a:r>
            <a:r>
              <a:rPr lang="es-ES" dirty="0" smtClean="0"/>
              <a:t>actúa </a:t>
            </a:r>
            <a:r>
              <a:rPr lang="es-ES" dirty="0"/>
              <a:t>como insecticida.</a:t>
            </a:r>
          </a:p>
          <a:p>
            <a:pPr algn="just"/>
            <a:r>
              <a:rPr lang="es-ES" dirty="0" smtClean="0"/>
              <a:t>La </a:t>
            </a:r>
            <a:r>
              <a:rPr lang="es-ES" dirty="0"/>
              <a:t>impregnación se realiza en fábrica, en postes </a:t>
            </a:r>
            <a:r>
              <a:rPr lang="es-ES" dirty="0" smtClean="0"/>
              <a:t>estacionados</a:t>
            </a:r>
            <a:r>
              <a:rPr lang="es-ES" dirty="0"/>
              <a:t>. Para impregnar, se utilizan condiciones de temperatura </a:t>
            </a:r>
            <a:r>
              <a:rPr lang="es-ES" dirty="0" smtClean="0"/>
              <a:t>y </a:t>
            </a:r>
            <a:r>
              <a:rPr lang="es-ES" dirty="0"/>
              <a:t>presión controladas; luego, el poste se deja </a:t>
            </a:r>
            <a:r>
              <a:rPr lang="es-ES" dirty="0" smtClean="0"/>
              <a:t>secar y reposar</a:t>
            </a:r>
            <a:r>
              <a:rPr lang="es-ES" dirty="0"/>
              <a:t>. Así se asegura que la albura (capas exteriores blandas </a:t>
            </a:r>
            <a:r>
              <a:rPr lang="es-ES" dirty="0" smtClean="0"/>
              <a:t>de </a:t>
            </a:r>
            <a:r>
              <a:rPr lang="es-ES" dirty="0"/>
              <a:t>la madera) quede perfectamente impregnada.</a:t>
            </a:r>
          </a:p>
          <a:p>
            <a:pPr algn="just"/>
            <a:r>
              <a:rPr lang="es-ES" dirty="0"/>
              <a:t>La creosota está formada por una mezcla de sustancias, </a:t>
            </a:r>
            <a:r>
              <a:rPr lang="es-ES" dirty="0" smtClean="0"/>
              <a:t>entre </a:t>
            </a:r>
            <a:r>
              <a:rPr lang="es-ES" dirty="0"/>
              <a:t>ellas el benzopireno, que superando cierta proporción </a:t>
            </a:r>
            <a:r>
              <a:rPr lang="es-ES" dirty="0" smtClean="0"/>
              <a:t>podría </a:t>
            </a:r>
            <a:r>
              <a:rPr lang="es-ES" dirty="0"/>
              <a:t>ser cancerígeno.</a:t>
            </a:r>
          </a:p>
          <a:p>
            <a:pPr algn="just"/>
            <a:r>
              <a:rPr lang="es-ES" dirty="0"/>
              <a:t>Sobre el CCA, también existen alertas de seguridad, </a:t>
            </a:r>
            <a:r>
              <a:rPr lang="es-ES" dirty="0" smtClean="0"/>
              <a:t>aunque </a:t>
            </a:r>
            <a:r>
              <a:rPr lang="es-ES" dirty="0"/>
              <a:t>aún no hay certeza acerca de si es peligroso </a:t>
            </a:r>
            <a:r>
              <a:rPr lang="es-ES" dirty="0" smtClean="0"/>
              <a:t>para </a:t>
            </a:r>
            <a:r>
              <a:rPr lang="es-ES" dirty="0"/>
              <a:t>el ambiente O los seres vivos. Algo de CCA puede </a:t>
            </a:r>
            <a:r>
              <a:rPr lang="es-ES" dirty="0" smtClean="0"/>
              <a:t>lixiviar</a:t>
            </a:r>
            <a:r>
              <a:rPr lang="es-ES" dirty="0"/>
              <a:t>, es decir, desprenderse del poste impregnado </a:t>
            </a:r>
            <a:r>
              <a:rPr lang="es-ES" dirty="0" smtClean="0"/>
              <a:t>y transportarse </a:t>
            </a:r>
            <a:r>
              <a:rPr lang="es-ES" dirty="0"/>
              <a:t>naturalmente hacia las napas de agua. </a:t>
            </a:r>
          </a:p>
          <a:p>
            <a:pPr algn="just"/>
            <a:r>
              <a:rPr lang="es-ES" dirty="0"/>
              <a:t>Por ello, el electricista de redes debe extremar las </a:t>
            </a:r>
            <a:r>
              <a:rPr lang="es-ES" dirty="0" smtClean="0"/>
              <a:t>precauciones </a:t>
            </a:r>
            <a:r>
              <a:rPr lang="es-ES" dirty="0"/>
              <a:t>en la manipulación de maderas </a:t>
            </a:r>
            <a:r>
              <a:rPr lang="es-ES" dirty="0" smtClean="0"/>
              <a:t>impregnadas</a:t>
            </a:r>
            <a:r>
              <a:rPr lang="es-ES" dirty="0"/>
              <a:t>, utilizando elementos de protección personal (EPP) </a:t>
            </a:r>
            <a:r>
              <a:rPr lang="es-ES" dirty="0" smtClean="0"/>
              <a:t>y </a:t>
            </a:r>
            <a:r>
              <a:rPr lang="es-ES" dirty="0"/>
              <a:t>un buen lavado de manos con detergentes antes de </a:t>
            </a:r>
            <a:r>
              <a:rPr lang="es-ES" dirty="0" smtClean="0"/>
              <a:t>comer </a:t>
            </a:r>
            <a:r>
              <a:rPr lang="es-ES" dirty="0"/>
              <a:t>o tocarse los ojos.</a:t>
            </a:r>
          </a:p>
          <a:p>
            <a:pPr algn="just"/>
            <a:r>
              <a:rPr lang="es-ES" dirty="0"/>
              <a:t>Es posible diferenciar a simple vista los postes creosotados </a:t>
            </a:r>
            <a:r>
              <a:rPr lang="es-ES" dirty="0" smtClean="0"/>
              <a:t>de </a:t>
            </a:r>
            <a:r>
              <a:rPr lang="es-ES" dirty="0"/>
              <a:t>los tratados con CCA. Los primeros poseen un color </a:t>
            </a:r>
            <a:r>
              <a:rPr lang="es-ES" dirty="0" smtClean="0"/>
              <a:t>oscuro</a:t>
            </a:r>
            <a:r>
              <a:rPr lang="es-ES" dirty="0"/>
              <a:t>, en tanto el CCA confiere un color verdoso a la madera. </a:t>
            </a:r>
          </a:p>
          <a:p>
            <a:pPr algn="just"/>
            <a:r>
              <a:rPr lang="es-ES" dirty="0"/>
              <a:t>Los postes de hormigón son fabricados en moldes, con </a:t>
            </a:r>
            <a:r>
              <a:rPr lang="es-ES" dirty="0" smtClean="0"/>
              <a:t>hormigón </a:t>
            </a:r>
            <a:r>
              <a:rPr lang="es-ES" dirty="0"/>
              <a:t>armado pretensado por procesos de vibración </a:t>
            </a:r>
            <a:r>
              <a:rPr lang="es-ES" dirty="0" smtClean="0"/>
              <a:t>o centrifugado</a:t>
            </a:r>
            <a:r>
              <a:rPr lang="es-ES" dirty="0"/>
              <a:t>. Poseen mayor resistencia mecánica que los </a:t>
            </a:r>
            <a:r>
              <a:rPr lang="es-ES" dirty="0" smtClean="0"/>
              <a:t>postes </a:t>
            </a:r>
            <a:r>
              <a:rPr lang="es-ES" dirty="0"/>
              <a:t>de madera y se utilizan fundamentalmente en la red </a:t>
            </a:r>
            <a:r>
              <a:rPr lang="es-ES" dirty="0" smtClean="0"/>
              <a:t>primaria </a:t>
            </a:r>
            <a:r>
              <a:rPr lang="es-ES" dirty="0"/>
              <a:t>de distribución</a:t>
            </a:r>
            <a:r>
              <a:rPr lang="es-ES" dirty="0" smtClean="0"/>
              <a:t>. </a:t>
            </a:r>
            <a:r>
              <a:rPr lang="es-ES" dirty="0"/>
              <a:t>En algunos casos se utilizan columnas de acero. Si bien son normales para el alumbrado público, en redes de distribución no se las prefiere por la falta de aislamiento, que naturalmente sí ofrece la madera.</a:t>
            </a:r>
          </a:p>
          <a:p>
            <a:pPr algn="just"/>
            <a:endParaRPr lang="es-ES" dirty="0" smtClean="0"/>
          </a:p>
          <a:p>
            <a:pPr algn="just"/>
            <a:endParaRPr lang="es-ES" dirty="0"/>
          </a:p>
        </p:txBody>
      </p:sp>
    </p:spTree>
    <p:extLst>
      <p:ext uri="{BB962C8B-B14F-4D97-AF65-F5344CB8AC3E}">
        <p14:creationId xmlns:p14="http://schemas.microsoft.com/office/powerpoint/2010/main" val="979707844"/>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225631" y="144588"/>
            <a:ext cx="5913912" cy="7294305"/>
          </a:xfrm>
          <a:prstGeom prst="rect">
            <a:avLst/>
          </a:prstGeom>
        </p:spPr>
        <p:txBody>
          <a:bodyPr wrap="square">
            <a:spAutoFit/>
          </a:bodyPr>
          <a:lstStyle/>
          <a:p>
            <a:pPr algn="just"/>
            <a:r>
              <a:rPr lang="es-ES" b="1" dirty="0">
                <a:solidFill>
                  <a:srgbClr val="0070C0"/>
                </a:solidFill>
              </a:rPr>
              <a:t>Redes </a:t>
            </a:r>
            <a:r>
              <a:rPr lang="es-ES" b="1" dirty="0" err="1">
                <a:solidFill>
                  <a:srgbClr val="0070C0"/>
                </a:solidFill>
              </a:rPr>
              <a:t>smart</a:t>
            </a:r>
            <a:r>
              <a:rPr lang="es-ES" b="1" dirty="0">
                <a:solidFill>
                  <a:srgbClr val="0070C0"/>
                </a:solidFill>
              </a:rPr>
              <a:t> </a:t>
            </a:r>
            <a:r>
              <a:rPr lang="es-ES" b="1" dirty="0" err="1">
                <a:solidFill>
                  <a:srgbClr val="0070C0"/>
                </a:solidFill>
              </a:rPr>
              <a:t>grid</a:t>
            </a:r>
            <a:endParaRPr lang="es-ES" b="1" dirty="0" smtClean="0">
              <a:solidFill>
                <a:srgbClr val="0070C0"/>
              </a:solidFill>
            </a:endParaRPr>
          </a:p>
          <a:p>
            <a:pPr algn="just"/>
            <a:r>
              <a:rPr lang="es-ES" b="1" dirty="0" smtClean="0">
                <a:solidFill>
                  <a:srgbClr val="0070C0"/>
                </a:solidFill>
              </a:rPr>
              <a:t>Un </a:t>
            </a:r>
            <a:r>
              <a:rPr lang="es-ES" b="1" dirty="0">
                <a:solidFill>
                  <a:srgbClr val="0070C0"/>
                </a:solidFill>
              </a:rPr>
              <a:t>sistema informático controla </a:t>
            </a:r>
            <a:r>
              <a:rPr lang="es-ES" b="1" dirty="0" smtClean="0">
                <a:solidFill>
                  <a:srgbClr val="0070C0"/>
                </a:solidFill>
              </a:rPr>
              <a:t>los parámetros de red </a:t>
            </a:r>
            <a:r>
              <a:rPr lang="es-ES" b="1" dirty="0">
                <a:solidFill>
                  <a:srgbClr val="0070C0"/>
                </a:solidFill>
              </a:rPr>
              <a:t>transmitidos </a:t>
            </a:r>
            <a:r>
              <a:rPr lang="es-ES" b="1" dirty="0" smtClean="0">
                <a:solidFill>
                  <a:srgbClr val="0070C0"/>
                </a:solidFill>
              </a:rPr>
              <a:t>desde su origen </a:t>
            </a:r>
            <a:r>
              <a:rPr lang="es-ES" b="1" dirty="0">
                <a:solidFill>
                  <a:srgbClr val="0070C0"/>
                </a:solidFill>
              </a:rPr>
              <a:t>por </a:t>
            </a:r>
            <a:r>
              <a:rPr lang="es-ES" b="1" dirty="0" smtClean="0">
                <a:solidFill>
                  <a:srgbClr val="0070C0"/>
                </a:solidFill>
              </a:rPr>
              <a:t>un sistema </a:t>
            </a:r>
            <a:r>
              <a:rPr lang="es-ES" b="1" dirty="0">
                <a:solidFill>
                  <a:srgbClr val="0070C0"/>
                </a:solidFill>
              </a:rPr>
              <a:t>de </a:t>
            </a:r>
            <a:r>
              <a:rPr lang="es-ES" b="1" dirty="0" smtClean="0">
                <a:solidFill>
                  <a:srgbClr val="0070C0"/>
                </a:solidFill>
              </a:rPr>
              <a:t>comunicaciones</a:t>
            </a:r>
            <a:r>
              <a:rPr lang="es-ES" b="1" dirty="0">
                <a:solidFill>
                  <a:srgbClr val="0070C0"/>
                </a:solidFill>
              </a:rPr>
              <a:t>. Así</a:t>
            </a:r>
            <a:r>
              <a:rPr lang="es-ES" b="1" dirty="0" smtClean="0">
                <a:solidFill>
                  <a:srgbClr val="0070C0"/>
                </a:solidFill>
              </a:rPr>
              <a:t>, se producen procesos </a:t>
            </a:r>
            <a:r>
              <a:rPr lang="es-ES" b="1" dirty="0">
                <a:solidFill>
                  <a:srgbClr val="0070C0"/>
                </a:solidFill>
              </a:rPr>
              <a:t>constantes de telemando </a:t>
            </a:r>
            <a:r>
              <a:rPr lang="es-ES" b="1" dirty="0" smtClean="0">
                <a:solidFill>
                  <a:srgbClr val="0070C0"/>
                </a:solidFill>
              </a:rPr>
              <a:t>para </a:t>
            </a:r>
            <a:r>
              <a:rPr lang="es-ES" b="1" dirty="0">
                <a:solidFill>
                  <a:srgbClr val="0070C0"/>
                </a:solidFill>
              </a:rPr>
              <a:t>operar: transformadores, </a:t>
            </a:r>
            <a:r>
              <a:rPr lang="es-ES" b="1" dirty="0" smtClean="0">
                <a:solidFill>
                  <a:srgbClr val="0070C0"/>
                </a:solidFill>
              </a:rPr>
              <a:t>seccionadores</a:t>
            </a:r>
            <a:r>
              <a:rPr lang="es-ES" b="1" dirty="0">
                <a:solidFill>
                  <a:srgbClr val="0070C0"/>
                </a:solidFill>
              </a:rPr>
              <a:t>, protecciones, </a:t>
            </a:r>
            <a:r>
              <a:rPr lang="es-ES" b="1" dirty="0" smtClean="0">
                <a:solidFill>
                  <a:srgbClr val="0070C0"/>
                </a:solidFill>
              </a:rPr>
              <a:t>reguladores </a:t>
            </a:r>
            <a:r>
              <a:rPr lang="es-ES" b="1" dirty="0">
                <a:solidFill>
                  <a:srgbClr val="0070C0"/>
                </a:solidFill>
              </a:rPr>
              <a:t>de tensión, equipos de corrección del factor de potencia, </a:t>
            </a:r>
            <a:r>
              <a:rPr lang="es-ES" b="1" dirty="0" smtClean="0">
                <a:solidFill>
                  <a:srgbClr val="0070C0"/>
                </a:solidFill>
              </a:rPr>
              <a:t>y el </a:t>
            </a:r>
            <a:r>
              <a:rPr lang="es-ES" b="1" dirty="0">
                <a:solidFill>
                  <a:srgbClr val="0070C0"/>
                </a:solidFill>
              </a:rPr>
              <a:t>acceso a la red de los usuarios; </a:t>
            </a:r>
            <a:r>
              <a:rPr lang="es-ES" b="1" dirty="0" smtClean="0">
                <a:solidFill>
                  <a:srgbClr val="0070C0"/>
                </a:solidFill>
              </a:rPr>
              <a:t>lo que </a:t>
            </a:r>
            <a:r>
              <a:rPr lang="es-ES" b="1" dirty="0">
                <a:solidFill>
                  <a:srgbClr val="0070C0"/>
                </a:solidFill>
              </a:rPr>
              <a:t>mejora notablemente </a:t>
            </a:r>
            <a:r>
              <a:rPr lang="es-ES" b="1" dirty="0" smtClean="0">
                <a:solidFill>
                  <a:srgbClr val="0070C0"/>
                </a:solidFill>
              </a:rPr>
              <a:t>la calidad del servicio y reduce las pérdidas.</a:t>
            </a:r>
          </a:p>
          <a:p>
            <a:pPr algn="just"/>
            <a:endParaRPr lang="es-ES" dirty="0"/>
          </a:p>
          <a:p>
            <a:pPr algn="just"/>
            <a:r>
              <a:rPr lang="es-ES" b="1" dirty="0" smtClean="0">
                <a:solidFill>
                  <a:srgbClr val="0070C0"/>
                </a:solidFill>
                <a:latin typeface="Arial Rounded MT Bold" panose="020F0704030504030204" pitchFamily="34" charset="0"/>
              </a:rPr>
              <a:t>Empotramiento de postes</a:t>
            </a:r>
            <a:endParaRPr lang="es-ES" b="1" dirty="0">
              <a:solidFill>
                <a:srgbClr val="0070C0"/>
              </a:solidFill>
              <a:latin typeface="Arial Rounded MT Bold" panose="020F0704030504030204" pitchFamily="34" charset="0"/>
            </a:endParaRPr>
          </a:p>
          <a:p>
            <a:pPr algn="just"/>
            <a:r>
              <a:rPr lang="es-ES" dirty="0"/>
              <a:t>Los postes de madera se instalan directamente en hoyos </a:t>
            </a:r>
            <a:r>
              <a:rPr lang="es-ES" dirty="0" smtClean="0"/>
              <a:t>realizados </a:t>
            </a:r>
            <a:r>
              <a:rPr lang="es-ES" dirty="0"/>
              <a:t>en la tierra. Una vez instalado el poste, se rellena </a:t>
            </a:r>
            <a:r>
              <a:rPr lang="es-ES" dirty="0" smtClean="0"/>
              <a:t>el </a:t>
            </a:r>
            <a:r>
              <a:rPr lang="es-ES" dirty="0"/>
              <a:t>hoyo con la tierra extraída, zarandeada y luego </a:t>
            </a:r>
            <a:r>
              <a:rPr lang="es-ES" dirty="0" smtClean="0"/>
              <a:t>apisonada</a:t>
            </a:r>
            <a:r>
              <a:rPr lang="es-ES" dirty="0"/>
              <a:t>. La profundidad del empotramiento (P) expresada en [m</a:t>
            </a:r>
            <a:r>
              <a:rPr lang="es-ES" dirty="0" smtClean="0"/>
              <a:t>] debe ser igual o mayor a la siguiente </a:t>
            </a:r>
            <a:r>
              <a:rPr lang="es-ES" dirty="0"/>
              <a:t>fórmula:</a:t>
            </a:r>
          </a:p>
          <a:p>
            <a:pPr algn="just"/>
            <a:r>
              <a:rPr lang="es-ES" b="1" dirty="0" smtClean="0"/>
              <a:t>P = (</a:t>
            </a:r>
            <a:r>
              <a:rPr lang="es-ES" b="1" dirty="0"/>
              <a:t>H/10) + 0,60 m</a:t>
            </a:r>
          </a:p>
          <a:p>
            <a:pPr algn="just"/>
            <a:r>
              <a:rPr lang="es-ES" dirty="0"/>
              <a:t>Donde H corresponde a la altura del poste expresada en </a:t>
            </a:r>
            <a:r>
              <a:rPr lang="es-ES" dirty="0" smtClean="0"/>
              <a:t>metros</a:t>
            </a:r>
            <a:r>
              <a:rPr lang="es-ES" dirty="0"/>
              <a:t>.. En terrenos blandos, se recomienda instalar los </a:t>
            </a:r>
            <a:r>
              <a:rPr lang="es-ES" dirty="0" smtClean="0"/>
              <a:t>postes </a:t>
            </a:r>
            <a:r>
              <a:rPr lang="es-ES" dirty="0"/>
              <a:t>con dos crucetas largas de madera dura, una en </a:t>
            </a:r>
            <a:r>
              <a:rPr lang="es-ES" dirty="0" smtClean="0"/>
              <a:t>la base </a:t>
            </a:r>
            <a:r>
              <a:rPr lang="es-ES" dirty="0"/>
              <a:t>del poste y otra a 1/3 de la profundidad de </a:t>
            </a:r>
            <a:r>
              <a:rPr lang="es-ES" dirty="0" smtClean="0"/>
              <a:t>empotramiento</a:t>
            </a:r>
            <a:r>
              <a:rPr lang="es-ES" dirty="0"/>
              <a:t>. Si la presión sobre el terreno no supera ciertos </a:t>
            </a:r>
            <a:r>
              <a:rPr lang="es-ES" dirty="0" smtClean="0"/>
              <a:t>valores </a:t>
            </a:r>
            <a:r>
              <a:rPr lang="es-ES" dirty="0"/>
              <a:t>indicados en normas de diseño, los postes de hormigón </a:t>
            </a:r>
            <a:r>
              <a:rPr lang="es-ES" dirty="0" smtClean="0"/>
              <a:t>se </a:t>
            </a:r>
            <a:r>
              <a:rPr lang="es-ES" dirty="0"/>
              <a:t>pueden empotrar similarmente a los de madera.</a:t>
            </a:r>
          </a:p>
          <a:p>
            <a:pPr algn="just"/>
            <a:endParaRPr lang="es-ES" dirty="0"/>
          </a:p>
        </p:txBody>
      </p:sp>
      <p:pic>
        <p:nvPicPr>
          <p:cNvPr id="3" name="Imagen 2"/>
          <p:cNvPicPr>
            <a:picLocks noChangeAspect="1"/>
          </p:cNvPicPr>
          <p:nvPr/>
        </p:nvPicPr>
        <p:blipFill>
          <a:blip r:embed="rId2"/>
          <a:stretch>
            <a:fillRect/>
          </a:stretch>
        </p:blipFill>
        <p:spPr>
          <a:xfrm>
            <a:off x="7407853" y="850556"/>
            <a:ext cx="3028950" cy="4314825"/>
          </a:xfrm>
          <a:prstGeom prst="rect">
            <a:avLst/>
          </a:prstGeom>
        </p:spPr>
      </p:pic>
      <p:sp>
        <p:nvSpPr>
          <p:cNvPr id="4" name="Rectángulo 3"/>
          <p:cNvSpPr/>
          <p:nvPr/>
        </p:nvSpPr>
        <p:spPr>
          <a:xfrm>
            <a:off x="6539346" y="5389902"/>
            <a:ext cx="5466607" cy="923330"/>
          </a:xfrm>
          <a:prstGeom prst="rect">
            <a:avLst/>
          </a:prstGeom>
        </p:spPr>
        <p:txBody>
          <a:bodyPr wrap="square">
            <a:spAutoFit/>
          </a:bodyPr>
          <a:lstStyle/>
          <a:p>
            <a:pPr algn="ctr"/>
            <a:r>
              <a:rPr lang="es-ES" b="1" dirty="0"/>
              <a:t>Instalación de postes, profundidad de empotramiento </a:t>
            </a:r>
          </a:p>
          <a:p>
            <a:pPr algn="ctr"/>
            <a:r>
              <a:rPr lang="es-ES" b="1" dirty="0" smtClean="0"/>
              <a:t>y relleno </a:t>
            </a:r>
            <a:r>
              <a:rPr lang="es-ES" b="1" dirty="0"/>
              <a:t>con tierra zarandeada </a:t>
            </a:r>
            <a:r>
              <a:rPr lang="es-ES" b="1" dirty="0" smtClean="0"/>
              <a:t>y apisonada</a:t>
            </a:r>
            <a:r>
              <a:rPr lang="es-ES" b="1" dirty="0"/>
              <a:t>. No se </a:t>
            </a:r>
          </a:p>
          <a:p>
            <a:pPr algn="ctr"/>
            <a:r>
              <a:rPr lang="es-ES" b="1" dirty="0"/>
              <a:t>debe rellenar con hormigón.</a:t>
            </a:r>
          </a:p>
        </p:txBody>
      </p:sp>
    </p:spTree>
    <p:extLst>
      <p:ext uri="{BB962C8B-B14F-4D97-AF65-F5344CB8AC3E}">
        <p14:creationId xmlns:p14="http://schemas.microsoft.com/office/powerpoint/2010/main" val="3801303857"/>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225631" y="144588"/>
            <a:ext cx="11851574" cy="6740307"/>
          </a:xfrm>
          <a:prstGeom prst="rect">
            <a:avLst/>
          </a:prstGeom>
        </p:spPr>
        <p:txBody>
          <a:bodyPr wrap="square">
            <a:spAutoFit/>
          </a:bodyPr>
          <a:lstStyle/>
          <a:p>
            <a:pPr algn="just"/>
            <a:r>
              <a:rPr lang="es-ES" b="1" dirty="0">
                <a:solidFill>
                  <a:srgbClr val="0070C0"/>
                </a:solidFill>
              </a:rPr>
              <a:t>Distribución</a:t>
            </a:r>
          </a:p>
          <a:p>
            <a:pPr algn="ctr"/>
            <a:r>
              <a:rPr lang="es-ES" b="1" dirty="0">
                <a:solidFill>
                  <a:srgbClr val="0070C0"/>
                </a:solidFill>
              </a:rPr>
              <a:t>Instalación de postes, profundidad de empotramiento </a:t>
            </a:r>
            <a:r>
              <a:rPr lang="es-ES" b="1" dirty="0" smtClean="0">
                <a:solidFill>
                  <a:srgbClr val="0070C0"/>
                </a:solidFill>
              </a:rPr>
              <a:t>y relleno </a:t>
            </a:r>
            <a:r>
              <a:rPr lang="es-ES" b="1" dirty="0">
                <a:solidFill>
                  <a:srgbClr val="0070C0"/>
                </a:solidFill>
              </a:rPr>
              <a:t>con tierra zarandeada </a:t>
            </a:r>
            <a:r>
              <a:rPr lang="es-ES" b="1" dirty="0" smtClean="0">
                <a:solidFill>
                  <a:srgbClr val="0070C0"/>
                </a:solidFill>
              </a:rPr>
              <a:t>y apisonada</a:t>
            </a:r>
            <a:r>
              <a:rPr lang="es-ES" b="1" dirty="0">
                <a:solidFill>
                  <a:srgbClr val="0070C0"/>
                </a:solidFill>
              </a:rPr>
              <a:t>. No se </a:t>
            </a:r>
            <a:r>
              <a:rPr lang="es-ES" b="1" dirty="0" smtClean="0">
                <a:solidFill>
                  <a:srgbClr val="0070C0"/>
                </a:solidFill>
              </a:rPr>
              <a:t>debe </a:t>
            </a:r>
            <a:r>
              <a:rPr lang="es-ES" b="1" dirty="0">
                <a:solidFill>
                  <a:srgbClr val="0070C0"/>
                </a:solidFill>
              </a:rPr>
              <a:t>rellenar con hormigón</a:t>
            </a:r>
            <a:r>
              <a:rPr lang="es-ES" b="1" dirty="0" smtClean="0">
                <a:solidFill>
                  <a:srgbClr val="0070C0"/>
                </a:solidFill>
              </a:rPr>
              <a:t>. En general, los transformadores </a:t>
            </a:r>
            <a:r>
              <a:rPr lang="es-ES" b="1" dirty="0">
                <a:solidFill>
                  <a:srgbClr val="0070C0"/>
                </a:solidFill>
              </a:rPr>
              <a:t>de </a:t>
            </a:r>
            <a:r>
              <a:rPr lang="es-ES" b="1" dirty="0" smtClean="0">
                <a:solidFill>
                  <a:srgbClr val="0070C0"/>
                </a:solidFill>
              </a:rPr>
              <a:t>distribución de redes </a:t>
            </a:r>
            <a:r>
              <a:rPr lang="es-ES" b="1" dirty="0">
                <a:solidFill>
                  <a:srgbClr val="0070C0"/>
                </a:solidFill>
              </a:rPr>
              <a:t>aéreas </a:t>
            </a:r>
            <a:r>
              <a:rPr lang="es-ES" b="1" dirty="0" smtClean="0">
                <a:solidFill>
                  <a:srgbClr val="0070C0"/>
                </a:solidFill>
              </a:rPr>
              <a:t>con una potencia de unos </a:t>
            </a:r>
            <a:r>
              <a:rPr lang="es-ES" b="1" dirty="0">
                <a:solidFill>
                  <a:srgbClr val="0070C0"/>
                </a:solidFill>
              </a:rPr>
              <a:t>500 </a:t>
            </a:r>
            <a:r>
              <a:rPr lang="es-ES" b="1" dirty="0" err="1">
                <a:solidFill>
                  <a:srgbClr val="0070C0"/>
                </a:solidFill>
              </a:rPr>
              <a:t>kVA</a:t>
            </a:r>
            <a:r>
              <a:rPr lang="es-ES" b="1" dirty="0">
                <a:solidFill>
                  <a:srgbClr val="0070C0"/>
                </a:solidFill>
              </a:rPr>
              <a:t> </a:t>
            </a:r>
            <a:r>
              <a:rPr lang="es-ES" b="1" dirty="0" smtClean="0">
                <a:solidFill>
                  <a:srgbClr val="0070C0"/>
                </a:solidFill>
              </a:rPr>
              <a:t>se instalan sobre </a:t>
            </a:r>
            <a:r>
              <a:rPr lang="es-ES" b="1" dirty="0">
                <a:solidFill>
                  <a:srgbClr val="0070C0"/>
                </a:solidFill>
              </a:rPr>
              <a:t>columnas </a:t>
            </a:r>
            <a:r>
              <a:rPr lang="es-ES" b="1" dirty="0" smtClean="0">
                <a:solidFill>
                  <a:srgbClr val="0070C0"/>
                </a:solidFill>
              </a:rPr>
              <a:t>de hormigón</a:t>
            </a:r>
            <a:r>
              <a:rPr lang="es-ES" b="1" dirty="0">
                <a:solidFill>
                  <a:srgbClr val="0070C0"/>
                </a:solidFill>
              </a:rPr>
              <a:t>. Los </a:t>
            </a:r>
            <a:r>
              <a:rPr lang="es-ES" b="1" dirty="0" smtClean="0">
                <a:solidFill>
                  <a:srgbClr val="0070C0"/>
                </a:solidFill>
              </a:rPr>
              <a:t>objetivos </a:t>
            </a:r>
            <a:r>
              <a:rPr lang="es-ES" b="1" dirty="0">
                <a:solidFill>
                  <a:srgbClr val="0070C0"/>
                </a:solidFill>
              </a:rPr>
              <a:t>de diseño </a:t>
            </a:r>
            <a:r>
              <a:rPr lang="es-ES" b="1" dirty="0" smtClean="0">
                <a:solidFill>
                  <a:srgbClr val="0070C0"/>
                </a:solidFill>
              </a:rPr>
              <a:t>y construcción son la seguridad y la confiabilidad</a:t>
            </a:r>
            <a:r>
              <a:rPr lang="es-ES" b="1" dirty="0">
                <a:solidFill>
                  <a:srgbClr val="0070C0"/>
                </a:solidFill>
              </a:rPr>
              <a:t>. Es </a:t>
            </a:r>
            <a:r>
              <a:rPr lang="es-ES" b="1" dirty="0" smtClean="0">
                <a:solidFill>
                  <a:srgbClr val="0070C0"/>
                </a:solidFill>
              </a:rPr>
              <a:t>fácil observar </a:t>
            </a:r>
            <a:r>
              <a:rPr lang="es-ES" b="1" dirty="0">
                <a:solidFill>
                  <a:srgbClr val="0070C0"/>
                </a:solidFill>
              </a:rPr>
              <a:t>qué parte </a:t>
            </a:r>
            <a:r>
              <a:rPr lang="es-ES" b="1" dirty="0" smtClean="0">
                <a:solidFill>
                  <a:srgbClr val="0070C0"/>
                </a:solidFill>
              </a:rPr>
              <a:t>está energizada con solo mirar la posición de los seccionadores</a:t>
            </a:r>
            <a:r>
              <a:rPr lang="es-ES" b="1" dirty="0">
                <a:solidFill>
                  <a:srgbClr val="0070C0"/>
                </a:solidFill>
              </a:rPr>
              <a:t>. Las partes </a:t>
            </a:r>
            <a:r>
              <a:rPr lang="es-ES" b="1" dirty="0" smtClean="0">
                <a:solidFill>
                  <a:srgbClr val="0070C0"/>
                </a:solidFill>
              </a:rPr>
              <a:t>metálicas estructurales </a:t>
            </a:r>
            <a:r>
              <a:rPr lang="es-ES" b="1" dirty="0">
                <a:solidFill>
                  <a:srgbClr val="0070C0"/>
                </a:solidFill>
              </a:rPr>
              <a:t>se deben conectar a tierra</a:t>
            </a:r>
            <a:r>
              <a:rPr lang="es-ES" b="1" dirty="0" smtClean="0">
                <a:solidFill>
                  <a:srgbClr val="0070C0"/>
                </a:solidFill>
              </a:rPr>
              <a:t>.</a:t>
            </a:r>
          </a:p>
          <a:p>
            <a:pPr algn="just"/>
            <a:endParaRPr lang="es-ES" dirty="0"/>
          </a:p>
          <a:p>
            <a:pPr algn="just"/>
            <a:r>
              <a:rPr lang="es-ES" dirty="0" smtClean="0"/>
              <a:t>En </a:t>
            </a:r>
            <a:r>
              <a:rPr lang="es-ES" dirty="0"/>
              <a:t>instalaciones pesadas, para empotrar postes de </a:t>
            </a:r>
            <a:r>
              <a:rPr lang="es-ES" dirty="0" smtClean="0"/>
              <a:t>hormigón </a:t>
            </a:r>
            <a:r>
              <a:rPr lang="es-ES" dirty="0"/>
              <a:t>y para todos los posteados metálicos, se utilizan </a:t>
            </a:r>
            <a:r>
              <a:rPr lang="es-ES" dirty="0" smtClean="0"/>
              <a:t>fundaciones </a:t>
            </a:r>
            <a:r>
              <a:rPr lang="es-ES" dirty="0"/>
              <a:t>de hormigón, del estilo de zapata o troncocónicos. La </a:t>
            </a:r>
            <a:r>
              <a:rPr lang="es-ES" dirty="0" smtClean="0"/>
              <a:t>profundidad </a:t>
            </a:r>
            <a:r>
              <a:rPr lang="es-ES" dirty="0"/>
              <a:t>de empotramiento será igual o mayor a 1/10 de </a:t>
            </a:r>
            <a:r>
              <a:rPr lang="es-ES" dirty="0" smtClean="0"/>
              <a:t>la </a:t>
            </a:r>
            <a:r>
              <a:rPr lang="es-ES" dirty="0"/>
              <a:t>altura del poste.</a:t>
            </a:r>
          </a:p>
          <a:p>
            <a:pPr algn="just"/>
            <a:r>
              <a:rPr lang="es-ES" b="1" dirty="0" smtClean="0">
                <a:solidFill>
                  <a:srgbClr val="0070C0"/>
                </a:solidFill>
                <a:latin typeface="Arial Rounded MT Bold" panose="020F0704030504030204" pitchFamily="34" charset="0"/>
              </a:rPr>
              <a:t>Riendas para postes</a:t>
            </a:r>
            <a:endParaRPr lang="es-ES" b="1" dirty="0">
              <a:solidFill>
                <a:srgbClr val="0070C0"/>
              </a:solidFill>
              <a:latin typeface="Arial Rounded MT Bold" panose="020F0704030504030204" pitchFamily="34" charset="0"/>
            </a:endParaRPr>
          </a:p>
          <a:p>
            <a:pPr algn="just"/>
            <a:r>
              <a:rPr lang="es-ES" dirty="0" smtClean="0"/>
              <a:t>En </a:t>
            </a:r>
            <a:r>
              <a:rPr lang="es-ES" dirty="0"/>
              <a:t>los puntos a E redes o cambios </a:t>
            </a:r>
            <a:r>
              <a:rPr lang="es-ES" dirty="0" smtClean="0"/>
              <a:t>importantes </a:t>
            </a:r>
            <a:r>
              <a:rPr lang="es-ES" dirty="0"/>
              <a:t>de dirección, se pueden instalar riendas (la acción de </a:t>
            </a:r>
            <a:r>
              <a:rPr lang="es-ES" dirty="0" smtClean="0"/>
              <a:t>instalar </a:t>
            </a:r>
            <a:r>
              <a:rPr lang="es-ES" dirty="0"/>
              <a:t>riendas se denomina </a:t>
            </a:r>
            <a:r>
              <a:rPr lang="es-ES" b="1" i="1" u="sng" dirty="0"/>
              <a:t>arriostrar</a:t>
            </a:r>
            <a:r>
              <a:rPr lang="es-ES" dirty="0"/>
              <a:t>) a los postes para </a:t>
            </a:r>
            <a:r>
              <a:rPr lang="es-ES" dirty="0" smtClean="0"/>
              <a:t>compensar </a:t>
            </a:r>
            <a:r>
              <a:rPr lang="es-ES" dirty="0"/>
              <a:t>el tiro de los cables. En un poste intermedio, </a:t>
            </a:r>
            <a:r>
              <a:rPr lang="es-ES" dirty="0" smtClean="0"/>
              <a:t>el tiro </a:t>
            </a:r>
            <a:r>
              <a:rPr lang="es-ES" dirty="0"/>
              <a:t>de los cables es simétrico, es decir, el peso del </a:t>
            </a:r>
            <a:r>
              <a:rPr lang="es-ES" dirty="0" smtClean="0"/>
              <a:t>cableado y </a:t>
            </a:r>
            <a:r>
              <a:rPr lang="es-ES" dirty="0"/>
              <a:t>los accesorios </a:t>
            </a:r>
            <a:r>
              <a:rPr lang="es-ES" dirty="0" smtClean="0"/>
              <a:t>desigual </a:t>
            </a:r>
            <a:r>
              <a:rPr lang="es-ES" dirty="0"/>
              <a:t>a ambos lados del poste, por lo que </a:t>
            </a:r>
            <a:r>
              <a:rPr lang="es-ES" dirty="0" smtClean="0"/>
              <a:t>se </a:t>
            </a:r>
            <a:r>
              <a:rPr lang="es-ES" dirty="0"/>
              <a:t>compensan mutuamente, lo que no sucede en los postes </a:t>
            </a:r>
            <a:r>
              <a:rPr lang="es-ES" dirty="0" smtClean="0"/>
              <a:t>terminales </a:t>
            </a:r>
            <a:r>
              <a:rPr lang="es-ES" dirty="0"/>
              <a:t>o en los cambios de dirección importantes.</a:t>
            </a:r>
          </a:p>
          <a:p>
            <a:pPr algn="just"/>
            <a:r>
              <a:rPr lang="es-ES" dirty="0"/>
              <a:t>El </a:t>
            </a:r>
            <a:r>
              <a:rPr lang="es-ES" dirty="0" err="1"/>
              <a:t>arriostramiento</a:t>
            </a:r>
            <a:r>
              <a:rPr lang="es-ES" dirty="0"/>
              <a:t> puede hacerse con cables de acero </a:t>
            </a:r>
            <a:r>
              <a:rPr lang="es-ES" dirty="0" smtClean="0"/>
              <a:t>sujetos </a:t>
            </a:r>
            <a:r>
              <a:rPr lang="es-ES" dirty="0"/>
              <a:t>a la cima, con un aislador en altura y pieza de anclaje </a:t>
            </a:r>
            <a:r>
              <a:rPr lang="es-ES" dirty="0" smtClean="0"/>
              <a:t>en </a:t>
            </a:r>
            <a:r>
              <a:rPr lang="es-ES" dirty="0"/>
              <a:t>el terreno. La pieza de anclaje se denomina tilla, está </a:t>
            </a:r>
            <a:r>
              <a:rPr lang="es-ES" dirty="0" smtClean="0"/>
              <a:t>sujeta </a:t>
            </a:r>
            <a:r>
              <a:rPr lang="es-ES" dirty="0"/>
              <a:t>al terreno por un muerto de hormigón o ancla, y </a:t>
            </a:r>
            <a:r>
              <a:rPr lang="es-ES" dirty="0" smtClean="0"/>
              <a:t>no </a:t>
            </a:r>
            <a:r>
              <a:rPr lang="es-ES" dirty="0"/>
              <a:t>se usa tensor (artefacto que permite regular la tensión) </a:t>
            </a:r>
            <a:r>
              <a:rPr lang="es-ES" dirty="0" smtClean="0"/>
              <a:t>para </a:t>
            </a:r>
            <a:r>
              <a:rPr lang="es-ES" dirty="0"/>
              <a:t>evitar su manipulación por personas no autorizadas; el </a:t>
            </a:r>
            <a:r>
              <a:rPr lang="es-ES" dirty="0" smtClean="0"/>
              <a:t>tensado </a:t>
            </a:r>
            <a:r>
              <a:rPr lang="es-ES" dirty="0"/>
              <a:t>es fijo y se realiza en el momento de la instalación. </a:t>
            </a:r>
          </a:p>
          <a:p>
            <a:pPr algn="just"/>
            <a:r>
              <a:rPr lang="es-ES" dirty="0"/>
              <a:t>En lugar de riendas, a veces se utilizan postes </a:t>
            </a:r>
            <a:r>
              <a:rPr lang="es-ES" dirty="0" smtClean="0"/>
              <a:t>inclinados </a:t>
            </a:r>
            <a:r>
              <a:rPr lang="es-ES" dirty="0" err="1" smtClean="0"/>
              <a:t>tomapuntas</a:t>
            </a:r>
            <a:r>
              <a:rPr lang="es-ES" dirty="0" smtClean="0"/>
              <a:t> </a:t>
            </a:r>
            <a:r>
              <a:rPr lang="es-ES" dirty="0"/>
              <a:t>como refuerzos.</a:t>
            </a:r>
          </a:p>
          <a:p>
            <a:pPr algn="just"/>
            <a:r>
              <a:rPr lang="es-ES" dirty="0"/>
              <a:t>Algunas normas de empresas no admiten riendas o postes </a:t>
            </a:r>
            <a:r>
              <a:rPr lang="es-ES" dirty="0" err="1" smtClean="0"/>
              <a:t>tomapuntas</a:t>
            </a:r>
            <a:r>
              <a:rPr lang="es-ES" dirty="0"/>
              <a:t>, y se debe diseñar la </a:t>
            </a:r>
            <a:r>
              <a:rPr lang="es-ES" dirty="0" err="1"/>
              <a:t>postación</a:t>
            </a:r>
            <a:r>
              <a:rPr lang="es-ES" dirty="0"/>
              <a:t> con suficiente </a:t>
            </a:r>
            <a:r>
              <a:rPr lang="es-ES" dirty="0" smtClean="0"/>
              <a:t>resistencia </a:t>
            </a:r>
            <a:r>
              <a:rPr lang="es-ES" dirty="0"/>
              <a:t>para los tiros asimétricos.</a:t>
            </a:r>
          </a:p>
          <a:p>
            <a:pPr algn="ctr"/>
            <a:r>
              <a:rPr lang="es-ES" b="1" dirty="0">
                <a:solidFill>
                  <a:srgbClr val="FF0000"/>
                </a:solidFill>
                <a:latin typeface="Arial Rounded MT Bold" panose="020F0704030504030204" pitchFamily="34" charset="0"/>
              </a:rPr>
              <a:t>Podemos </a:t>
            </a:r>
            <a:r>
              <a:rPr lang="es-ES" b="1" dirty="0" smtClean="0">
                <a:solidFill>
                  <a:srgbClr val="FF0000"/>
                </a:solidFill>
                <a:latin typeface="Arial Rounded MT Bold" panose="020F0704030504030204" pitchFamily="34" charset="0"/>
              </a:rPr>
              <a:t>llevar a cabo el </a:t>
            </a:r>
            <a:r>
              <a:rPr lang="es-ES" b="1" dirty="0" err="1" smtClean="0">
                <a:solidFill>
                  <a:srgbClr val="FF0000"/>
                </a:solidFill>
                <a:latin typeface="Arial Rounded MT Bold" panose="020F0704030504030204" pitchFamily="34" charset="0"/>
              </a:rPr>
              <a:t>arriostramiento</a:t>
            </a:r>
            <a:r>
              <a:rPr lang="es-ES" b="1" dirty="0" smtClean="0">
                <a:solidFill>
                  <a:srgbClr val="FF0000"/>
                </a:solidFill>
                <a:latin typeface="Arial Rounded MT Bold" panose="020F0704030504030204" pitchFamily="34" charset="0"/>
              </a:rPr>
              <a:t> de los postes utilizando cables </a:t>
            </a:r>
            <a:r>
              <a:rPr lang="es-ES" b="1" dirty="0" err="1" smtClean="0">
                <a:solidFill>
                  <a:srgbClr val="FF0000"/>
                </a:solidFill>
                <a:latin typeface="Arial Rounded MT Bold" panose="020F0704030504030204" pitchFamily="34" charset="0"/>
              </a:rPr>
              <a:t>contruidos</a:t>
            </a:r>
            <a:r>
              <a:rPr lang="es-ES" b="1" dirty="0" smtClean="0">
                <a:solidFill>
                  <a:srgbClr val="FF0000"/>
                </a:solidFill>
                <a:latin typeface="Arial Rounded MT Bold" panose="020F0704030504030204" pitchFamily="34" charset="0"/>
              </a:rPr>
              <a:t> con acero.</a:t>
            </a:r>
          </a:p>
          <a:p>
            <a:pPr algn="just"/>
            <a:endParaRPr lang="es-ES" dirty="0"/>
          </a:p>
        </p:txBody>
      </p:sp>
    </p:spTree>
    <p:extLst>
      <p:ext uri="{BB962C8B-B14F-4D97-AF65-F5344CB8AC3E}">
        <p14:creationId xmlns:p14="http://schemas.microsoft.com/office/powerpoint/2010/main" val="3051116160"/>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225631" y="144588"/>
            <a:ext cx="11851574" cy="6740307"/>
          </a:xfrm>
          <a:prstGeom prst="rect">
            <a:avLst/>
          </a:prstGeom>
        </p:spPr>
        <p:txBody>
          <a:bodyPr wrap="square">
            <a:spAutoFit/>
          </a:bodyPr>
          <a:lstStyle/>
          <a:p>
            <a:pPr algn="just"/>
            <a:r>
              <a:rPr lang="es-ES" b="1" dirty="0" smtClean="0">
                <a:solidFill>
                  <a:srgbClr val="0070C0"/>
                </a:solidFill>
                <a:latin typeface="Arial Rounded MT Bold" panose="020F0704030504030204" pitchFamily="34" charset="0"/>
              </a:rPr>
              <a:t>Crucetas</a:t>
            </a:r>
            <a:endParaRPr lang="es-ES" b="1" dirty="0">
              <a:solidFill>
                <a:srgbClr val="0070C0"/>
              </a:solidFill>
              <a:latin typeface="Arial Rounded MT Bold" panose="020F0704030504030204" pitchFamily="34" charset="0"/>
            </a:endParaRPr>
          </a:p>
          <a:p>
            <a:pPr algn="just"/>
            <a:r>
              <a:rPr lang="es-ES" dirty="0" smtClean="0"/>
              <a:t>Es una </a:t>
            </a:r>
            <a:r>
              <a:rPr lang="es-ES" dirty="0"/>
              <a:t>pieza transversal </a:t>
            </a:r>
            <a:r>
              <a:rPr lang="es-ES" dirty="0" smtClean="0"/>
              <a:t>al poste </a:t>
            </a:r>
            <a:r>
              <a:rPr lang="es-ES" dirty="0"/>
              <a:t>instalada cerca de </a:t>
            </a:r>
            <a:r>
              <a:rPr lang="es-ES" dirty="0" smtClean="0"/>
              <a:t>la cima, que se utiliza para </a:t>
            </a:r>
            <a:r>
              <a:rPr lang="es-ES" dirty="0"/>
              <a:t>separar </a:t>
            </a:r>
            <a:r>
              <a:rPr lang="es-ES" dirty="0" smtClean="0"/>
              <a:t>los cables</a:t>
            </a:r>
            <a:r>
              <a:rPr lang="es-ES" dirty="0"/>
              <a:t>, </a:t>
            </a:r>
            <a:r>
              <a:rPr lang="es-ES" dirty="0" smtClean="0"/>
              <a:t>o instalar transformadores y equipos de protección o maniobra</a:t>
            </a:r>
            <a:r>
              <a:rPr lang="es-ES" dirty="0"/>
              <a:t>. </a:t>
            </a:r>
            <a:r>
              <a:rPr lang="es-ES" dirty="0" smtClean="0"/>
              <a:t>Las crucetas de madera </a:t>
            </a:r>
            <a:r>
              <a:rPr lang="es-ES" dirty="0"/>
              <a:t>deben ser impregnadas. Para postes de hormigón, </a:t>
            </a:r>
            <a:r>
              <a:rPr lang="es-ES" dirty="0" smtClean="0"/>
              <a:t>se </a:t>
            </a:r>
            <a:r>
              <a:rPr lang="es-ES" dirty="0"/>
              <a:t>usan crucetas de este mismo material. En ocasiones, </a:t>
            </a:r>
            <a:r>
              <a:rPr lang="es-ES" dirty="0" smtClean="0"/>
              <a:t>se utilizan perfiles </a:t>
            </a:r>
            <a:r>
              <a:rPr lang="es-ES" dirty="0"/>
              <a:t>metálicos</a:t>
            </a:r>
            <a:r>
              <a:rPr lang="es-ES" dirty="0" smtClean="0"/>
              <a:t>.</a:t>
            </a:r>
          </a:p>
          <a:p>
            <a:pPr algn="ctr"/>
            <a:r>
              <a:rPr lang="es-ES" b="1" dirty="0">
                <a:solidFill>
                  <a:srgbClr val="FF0000"/>
                </a:solidFill>
                <a:latin typeface="Arial Rounded MT Bold" panose="020F0704030504030204" pitchFamily="34" charset="0"/>
              </a:rPr>
              <a:t>Las corrientes admisibles de </a:t>
            </a:r>
            <a:r>
              <a:rPr lang="es-ES" b="1" dirty="0" smtClean="0">
                <a:solidFill>
                  <a:srgbClr val="FF0000"/>
                </a:solidFill>
                <a:latin typeface="Arial Rounded MT Bold" panose="020F0704030504030204" pitchFamily="34" charset="0"/>
              </a:rPr>
              <a:t>los </a:t>
            </a:r>
            <a:r>
              <a:rPr lang="es-ES" b="1" dirty="0">
                <a:solidFill>
                  <a:srgbClr val="FF0000"/>
                </a:solidFill>
                <a:latin typeface="Arial Rounded MT Bold" panose="020F0704030504030204" pitchFamily="34" charset="0"/>
              </a:rPr>
              <a:t>conductores nunca deben </a:t>
            </a:r>
            <a:r>
              <a:rPr lang="es-ES" b="1" dirty="0" smtClean="0">
                <a:solidFill>
                  <a:srgbClr val="FF0000"/>
                </a:solidFill>
                <a:latin typeface="Arial Rounded MT Bold" panose="020F0704030504030204" pitchFamily="34" charset="0"/>
              </a:rPr>
              <a:t>ser </a:t>
            </a:r>
            <a:r>
              <a:rPr lang="es-ES" b="1" dirty="0">
                <a:solidFill>
                  <a:srgbClr val="FF0000"/>
                </a:solidFill>
                <a:latin typeface="Arial Rounded MT Bold" panose="020F0704030504030204" pitchFamily="34" charset="0"/>
              </a:rPr>
              <a:t>superadas; así, las redes </a:t>
            </a:r>
            <a:r>
              <a:rPr lang="es-ES" b="1" dirty="0" smtClean="0">
                <a:solidFill>
                  <a:srgbClr val="FF0000"/>
                </a:solidFill>
                <a:latin typeface="Arial Rounded MT Bold" panose="020F0704030504030204" pitchFamily="34" charset="0"/>
              </a:rPr>
              <a:t>se mantienen seguras.</a:t>
            </a:r>
            <a:endParaRPr lang="es-ES" b="1" dirty="0">
              <a:solidFill>
                <a:srgbClr val="FF0000"/>
              </a:solidFill>
              <a:latin typeface="Arial Rounded MT Bold" panose="020F0704030504030204" pitchFamily="34" charset="0"/>
            </a:endParaRPr>
          </a:p>
          <a:p>
            <a:pPr algn="just"/>
            <a:r>
              <a:rPr lang="es-ES" b="1" dirty="0" smtClean="0">
                <a:solidFill>
                  <a:srgbClr val="0070C0"/>
                </a:solidFill>
                <a:latin typeface="Arial Rounded MT Bold" panose="020F0704030504030204" pitchFamily="34" charset="0"/>
              </a:rPr>
              <a:t>Aisladores</a:t>
            </a:r>
            <a:endParaRPr lang="es-ES" b="1" dirty="0">
              <a:solidFill>
                <a:srgbClr val="0070C0"/>
              </a:solidFill>
              <a:latin typeface="Arial Rounded MT Bold" panose="020F0704030504030204" pitchFamily="34" charset="0"/>
            </a:endParaRPr>
          </a:p>
          <a:p>
            <a:pPr algn="just"/>
            <a:r>
              <a:rPr lang="es-ES" dirty="0"/>
              <a:t>Están construidos con materiales de alta rigidez dieléctrica </a:t>
            </a:r>
            <a:r>
              <a:rPr lang="es-ES" dirty="0" smtClean="0"/>
              <a:t>para </a:t>
            </a:r>
            <a:r>
              <a:rPr lang="es-ES" dirty="0"/>
              <a:t>soportar partes bajo tensión y deben ser aptos para los </a:t>
            </a:r>
            <a:r>
              <a:rPr lang="es-ES" dirty="0" smtClean="0"/>
              <a:t>esfuerzos </a:t>
            </a:r>
            <a:r>
              <a:rPr lang="es-ES" dirty="0"/>
              <a:t>mecánicos. En redes de </a:t>
            </a:r>
            <a:r>
              <a:rPr lang="es-ES" dirty="0" smtClean="0"/>
              <a:t>BT y </a:t>
            </a:r>
            <a:r>
              <a:rPr lang="es-ES" dirty="0"/>
              <a:t>de MT son de apoyo </a:t>
            </a:r>
            <a:r>
              <a:rPr lang="es-ES" dirty="0" smtClean="0"/>
              <a:t>rígido</a:t>
            </a:r>
            <a:r>
              <a:rPr lang="es-ES" dirty="0"/>
              <a:t>, sujetos a las crucetas en forma firme por medio de </a:t>
            </a:r>
            <a:r>
              <a:rPr lang="es-ES" dirty="0" smtClean="0"/>
              <a:t>un </a:t>
            </a:r>
            <a:r>
              <a:rPr lang="es-ES" dirty="0"/>
              <a:t>perno de anclaje.</a:t>
            </a:r>
          </a:p>
          <a:p>
            <a:pPr algn="just"/>
            <a:r>
              <a:rPr lang="es-ES" dirty="0"/>
              <a:t>En general, son del tipo de campana o roldana. La forma del </a:t>
            </a:r>
            <a:r>
              <a:rPr lang="es-ES" dirty="0" smtClean="0"/>
              <a:t>aislador </a:t>
            </a:r>
            <a:r>
              <a:rPr lang="es-ES" dirty="0"/>
              <a:t>es importante pues debe permitir que se escurra el </a:t>
            </a:r>
            <a:r>
              <a:rPr lang="es-ES" dirty="0" smtClean="0"/>
              <a:t>agua </a:t>
            </a:r>
            <a:r>
              <a:rPr lang="es-ES" dirty="0"/>
              <a:t>y disminuya la conductividad superficial que se </a:t>
            </a:r>
            <a:r>
              <a:rPr lang="es-ES" dirty="0" smtClean="0"/>
              <a:t>produce </a:t>
            </a:r>
            <a:r>
              <a:rPr lang="es-ES" dirty="0"/>
              <a:t>por acumulación de suciedad ambiente, aumentando </a:t>
            </a:r>
            <a:r>
              <a:rPr lang="es-ES" dirty="0" smtClean="0"/>
              <a:t>el camino </a:t>
            </a:r>
            <a:r>
              <a:rPr lang="es-ES" dirty="0"/>
              <a:t>conductor por contorneo.</a:t>
            </a:r>
          </a:p>
          <a:p>
            <a:pPr algn="just"/>
            <a:r>
              <a:rPr lang="es-ES" dirty="0"/>
              <a:t>Se fabrican en cerámica, vidrio, resinas </a:t>
            </a:r>
            <a:r>
              <a:rPr lang="es-ES" dirty="0" err="1"/>
              <a:t>epoxy</a:t>
            </a:r>
            <a:r>
              <a:rPr lang="es-ES" dirty="0"/>
              <a:t> cargadas </a:t>
            </a:r>
            <a:r>
              <a:rPr lang="es-ES" dirty="0" smtClean="0"/>
              <a:t>con </a:t>
            </a:r>
            <a:r>
              <a:rPr lang="es-ES" dirty="0"/>
              <a:t>esteatitas (talcos minerales), y otros de materiales </a:t>
            </a:r>
            <a:r>
              <a:rPr lang="es-ES" dirty="0" smtClean="0"/>
              <a:t>compuestos </a:t>
            </a:r>
            <a:r>
              <a:rPr lang="es-ES" dirty="0"/>
              <a:t>(poliamidas reforzadas). Estos dos últimos </a:t>
            </a:r>
            <a:r>
              <a:rPr lang="es-ES" dirty="0" smtClean="0"/>
              <a:t>tipos </a:t>
            </a:r>
            <a:r>
              <a:rPr lang="es-ES" dirty="0"/>
              <a:t>de aisladores soportan mayor esfuerzo mecánico.</a:t>
            </a:r>
          </a:p>
          <a:p>
            <a:pPr algn="just"/>
            <a:r>
              <a:rPr lang="es-ES" b="1" dirty="0">
                <a:solidFill>
                  <a:srgbClr val="0070C0"/>
                </a:solidFill>
                <a:latin typeface="Arial Rounded MT Bold" panose="020F0704030504030204" pitchFamily="34" charset="0"/>
              </a:rPr>
              <a:t>Conductores</a:t>
            </a:r>
          </a:p>
          <a:p>
            <a:pPr algn="just"/>
            <a:r>
              <a:rPr lang="es-ES" dirty="0"/>
              <a:t>Deben aguantar </a:t>
            </a:r>
            <a:r>
              <a:rPr lang="es-ES" dirty="0" smtClean="0"/>
              <a:t>la temperatura de servicio y de cortocircuito y, además</a:t>
            </a:r>
            <a:r>
              <a:rPr lang="es-ES" dirty="0"/>
              <a:t>, soportar esfuerzos mecánicos estáticos (</a:t>
            </a:r>
            <a:r>
              <a:rPr lang="es-ES" dirty="0" smtClean="0"/>
              <a:t>su propio peso</a:t>
            </a:r>
            <a:r>
              <a:rPr lang="es-ES" dirty="0"/>
              <a:t>) </a:t>
            </a:r>
            <a:r>
              <a:rPr lang="es-ES" dirty="0" smtClean="0"/>
              <a:t>y dinámicos </a:t>
            </a:r>
            <a:r>
              <a:rPr lang="es-ES" dirty="0"/>
              <a:t>(</a:t>
            </a:r>
            <a:r>
              <a:rPr lang="es-ES" dirty="0" smtClean="0"/>
              <a:t>acción del viento u otras oscilaciones</a:t>
            </a:r>
            <a:r>
              <a:rPr lang="es-ES" dirty="0"/>
              <a:t>), y </a:t>
            </a:r>
            <a:r>
              <a:rPr lang="es-ES" dirty="0" smtClean="0"/>
              <a:t>en casos de climas </a:t>
            </a:r>
            <a:r>
              <a:rPr lang="es-ES" dirty="0"/>
              <a:t>muy fríos</a:t>
            </a:r>
            <a:r>
              <a:rPr lang="es-ES" dirty="0" smtClean="0"/>
              <a:t>, el peso adicional derivado </a:t>
            </a:r>
            <a:r>
              <a:rPr lang="es-ES" dirty="0"/>
              <a:t>del </a:t>
            </a:r>
            <a:r>
              <a:rPr lang="es-ES" dirty="0" smtClean="0"/>
              <a:t>hielo</a:t>
            </a:r>
            <a:r>
              <a:rPr lang="es-ES" dirty="0"/>
              <a:t>, que forma </a:t>
            </a:r>
            <a:r>
              <a:rPr lang="es-ES" dirty="0" smtClean="0"/>
              <a:t>un manguito </a:t>
            </a:r>
            <a:r>
              <a:rPr lang="es-ES" dirty="0"/>
              <a:t>alrededor </a:t>
            </a:r>
            <a:r>
              <a:rPr lang="es-ES" dirty="0" smtClean="0"/>
              <a:t>del conductor</a:t>
            </a:r>
            <a:r>
              <a:rPr lang="es-ES" dirty="0"/>
              <a:t>. </a:t>
            </a:r>
          </a:p>
          <a:p>
            <a:pPr algn="just"/>
            <a:r>
              <a:rPr lang="es-ES" dirty="0"/>
              <a:t>Además, </a:t>
            </a:r>
            <a:r>
              <a:rPr lang="es-ES" dirty="0" smtClean="0"/>
              <a:t>los conductores </a:t>
            </a:r>
            <a:r>
              <a:rPr lang="es-ES" dirty="0" err="1"/>
              <a:t>preensamblados</a:t>
            </a:r>
            <a:r>
              <a:rPr lang="es-ES" dirty="0"/>
              <a:t> </a:t>
            </a:r>
            <a:r>
              <a:rPr lang="es-ES" dirty="0" smtClean="0"/>
              <a:t>son más sencillos de instalar. Hay bipolares (redes monofásicas</a:t>
            </a:r>
            <a:r>
              <a:rPr lang="es-ES" dirty="0"/>
              <a:t>) </a:t>
            </a:r>
            <a:r>
              <a:rPr lang="es-ES" dirty="0" smtClean="0"/>
              <a:t>y </a:t>
            </a:r>
            <a:r>
              <a:rPr lang="es-ES" dirty="0" err="1" smtClean="0"/>
              <a:t>tetrapolares</a:t>
            </a:r>
            <a:r>
              <a:rPr lang="es-ES" dirty="0" smtClean="0"/>
              <a:t> </a:t>
            </a:r>
            <a:r>
              <a:rPr lang="es-ES" dirty="0"/>
              <a:t>(redes trifásicas).</a:t>
            </a:r>
          </a:p>
          <a:p>
            <a:pPr algn="just"/>
            <a:r>
              <a:rPr lang="es-ES" dirty="0"/>
              <a:t>En general, los conductores </a:t>
            </a:r>
            <a:r>
              <a:rPr lang="es-ES" dirty="0" err="1"/>
              <a:t>preensamblados</a:t>
            </a:r>
            <a:r>
              <a:rPr lang="es-ES" dirty="0"/>
              <a:t> poseen unos </a:t>
            </a:r>
            <a:r>
              <a:rPr lang="es-ES" dirty="0" smtClean="0"/>
              <a:t>50 mm² </a:t>
            </a:r>
            <a:r>
              <a:rPr lang="es-ES" dirty="0"/>
              <a:t>de sección para el neutro. Por ser </a:t>
            </a:r>
            <a:r>
              <a:rPr lang="es-ES" dirty="0" err="1"/>
              <a:t>autoportantes</a:t>
            </a:r>
            <a:r>
              <a:rPr lang="es-ES" dirty="0"/>
              <a:t> </a:t>
            </a:r>
            <a:r>
              <a:rPr lang="es-ES" dirty="0" smtClean="0"/>
              <a:t>y </a:t>
            </a:r>
            <a:r>
              <a:rPr lang="es-ES" dirty="0"/>
              <a:t>aislados, se instalan sin aisladores, con soportes de </a:t>
            </a:r>
            <a:r>
              <a:rPr lang="es-ES" dirty="0" smtClean="0"/>
              <a:t>suspensión</a:t>
            </a:r>
            <a:r>
              <a:rPr lang="es-ES" dirty="0"/>
              <a:t>, que permiten oscilaciones de retención en inicio o </a:t>
            </a:r>
            <a:r>
              <a:rPr lang="es-ES" dirty="0" smtClean="0"/>
              <a:t>fin </a:t>
            </a:r>
            <a:r>
              <a:rPr lang="es-ES" dirty="0"/>
              <a:t>de línea, o en cambios de dirección</a:t>
            </a:r>
            <a:r>
              <a:rPr lang="es-ES" dirty="0" smtClean="0"/>
              <a:t>.</a:t>
            </a:r>
          </a:p>
        </p:txBody>
      </p:sp>
    </p:spTree>
    <p:extLst>
      <p:ext uri="{BB962C8B-B14F-4D97-AF65-F5344CB8AC3E}">
        <p14:creationId xmlns:p14="http://schemas.microsoft.com/office/powerpoint/2010/main" val="2252790071"/>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225631" y="144588"/>
            <a:ext cx="11851574" cy="6463308"/>
          </a:xfrm>
          <a:prstGeom prst="rect">
            <a:avLst/>
          </a:prstGeom>
        </p:spPr>
        <p:txBody>
          <a:bodyPr wrap="square">
            <a:spAutoFit/>
          </a:bodyPr>
          <a:lstStyle/>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ctr"/>
            <a:endParaRPr lang="es-ES" b="1" dirty="0" smtClean="0"/>
          </a:p>
          <a:p>
            <a:pPr algn="just"/>
            <a:r>
              <a:rPr lang="es-ES" b="1" dirty="0" smtClean="0"/>
              <a:t>En </a:t>
            </a:r>
            <a:r>
              <a:rPr lang="es-ES" b="1" dirty="0"/>
              <a:t>esta imagen podemos apreciar las crucetas en postes eléctricos</a:t>
            </a:r>
            <a:r>
              <a:rPr lang="es-ES" dirty="0" smtClean="0"/>
              <a:t>.</a:t>
            </a:r>
          </a:p>
          <a:p>
            <a:pPr algn="just"/>
            <a:endParaRPr lang="es-ES" dirty="0"/>
          </a:p>
          <a:p>
            <a:pPr algn="just"/>
            <a:r>
              <a:rPr lang="es-ES" b="1" dirty="0">
                <a:solidFill>
                  <a:srgbClr val="0070C0"/>
                </a:solidFill>
                <a:latin typeface="Arial Rounded MT Bold" panose="020F0704030504030204" pitchFamily="34" charset="0"/>
              </a:rPr>
              <a:t>Cables </a:t>
            </a:r>
            <a:r>
              <a:rPr lang="es-ES" b="1" dirty="0" err="1">
                <a:solidFill>
                  <a:srgbClr val="0070C0"/>
                </a:solidFill>
                <a:latin typeface="Arial Rounded MT Bold" panose="020F0704030504030204" pitchFamily="34" charset="0"/>
              </a:rPr>
              <a:t>preensamblados</a:t>
            </a:r>
            <a:endParaRPr lang="es-ES" b="1" dirty="0">
              <a:solidFill>
                <a:srgbClr val="0070C0"/>
              </a:solidFill>
              <a:latin typeface="Arial Rounded MT Bold" panose="020F0704030504030204" pitchFamily="34" charset="0"/>
            </a:endParaRPr>
          </a:p>
          <a:p>
            <a:pPr algn="ctr"/>
            <a:r>
              <a:rPr lang="es-ES" b="1" dirty="0">
                <a:solidFill>
                  <a:srgbClr val="0070C0"/>
                </a:solidFill>
              </a:rPr>
              <a:t>Son de instalación sencilla </a:t>
            </a:r>
            <a:r>
              <a:rPr lang="es-ES" b="1" dirty="0" smtClean="0">
                <a:solidFill>
                  <a:srgbClr val="0070C0"/>
                </a:solidFill>
              </a:rPr>
              <a:t>y rápida. Se utilizan dos </a:t>
            </a:r>
            <a:r>
              <a:rPr lang="es-ES" b="1" dirty="0">
                <a:solidFill>
                  <a:srgbClr val="0070C0"/>
                </a:solidFill>
              </a:rPr>
              <a:t>tipos de sujeciones</a:t>
            </a:r>
            <a:r>
              <a:rPr lang="es-ES" b="1" dirty="0" smtClean="0">
                <a:solidFill>
                  <a:srgbClr val="0070C0"/>
                </a:solidFill>
              </a:rPr>
              <a:t>: para </a:t>
            </a:r>
            <a:r>
              <a:rPr lang="es-ES" b="1" dirty="0">
                <a:solidFill>
                  <a:srgbClr val="0070C0"/>
                </a:solidFill>
              </a:rPr>
              <a:t>tensar </a:t>
            </a:r>
            <a:r>
              <a:rPr lang="es-ES" b="1" dirty="0" smtClean="0">
                <a:solidFill>
                  <a:srgbClr val="0070C0"/>
                </a:solidFill>
              </a:rPr>
              <a:t>se usan retenciones que </a:t>
            </a:r>
            <a:r>
              <a:rPr lang="es-ES" b="1" dirty="0">
                <a:solidFill>
                  <a:srgbClr val="0070C0"/>
                </a:solidFill>
              </a:rPr>
              <a:t>permiten ejercer fuerzas de </a:t>
            </a:r>
            <a:r>
              <a:rPr lang="es-ES" b="1" dirty="0" smtClean="0">
                <a:solidFill>
                  <a:srgbClr val="0070C0"/>
                </a:solidFill>
              </a:rPr>
              <a:t>tiro sobre los conjuntos </a:t>
            </a:r>
            <a:r>
              <a:rPr lang="es-ES" b="1" dirty="0">
                <a:solidFill>
                  <a:srgbClr val="0070C0"/>
                </a:solidFill>
              </a:rPr>
              <a:t>de cables</a:t>
            </a:r>
            <a:r>
              <a:rPr lang="es-ES" b="1" dirty="0" smtClean="0">
                <a:solidFill>
                  <a:srgbClr val="0070C0"/>
                </a:solidFill>
              </a:rPr>
              <a:t>. En los postes</a:t>
            </a:r>
            <a:r>
              <a:rPr lang="es-ES" b="1" dirty="0">
                <a:solidFill>
                  <a:srgbClr val="0070C0"/>
                </a:solidFill>
              </a:rPr>
              <a:t>, entre </a:t>
            </a:r>
            <a:r>
              <a:rPr lang="es-ES" b="1" dirty="0" smtClean="0">
                <a:solidFill>
                  <a:srgbClr val="0070C0"/>
                </a:solidFill>
              </a:rPr>
              <a:t>las retenciones, los cables se cuelgan de herrajes</a:t>
            </a:r>
            <a:r>
              <a:rPr lang="es-ES" b="1" dirty="0">
                <a:solidFill>
                  <a:srgbClr val="0070C0"/>
                </a:solidFill>
              </a:rPr>
              <a:t>, </a:t>
            </a:r>
            <a:r>
              <a:rPr lang="es-ES" b="1" dirty="0" smtClean="0">
                <a:solidFill>
                  <a:srgbClr val="0070C0"/>
                </a:solidFill>
              </a:rPr>
              <a:t>denominados </a:t>
            </a:r>
            <a:r>
              <a:rPr lang="es-ES" b="1" dirty="0">
                <a:solidFill>
                  <a:srgbClr val="0070C0"/>
                </a:solidFill>
              </a:rPr>
              <a:t>suspensiones, que </a:t>
            </a:r>
            <a:r>
              <a:rPr lang="es-ES" b="1" dirty="0" smtClean="0">
                <a:solidFill>
                  <a:srgbClr val="0070C0"/>
                </a:solidFill>
              </a:rPr>
              <a:t>permiten </a:t>
            </a:r>
            <a:r>
              <a:rPr lang="es-ES" b="1" dirty="0">
                <a:solidFill>
                  <a:srgbClr val="0070C0"/>
                </a:solidFill>
              </a:rPr>
              <a:t>movimientos acotados </a:t>
            </a:r>
            <a:r>
              <a:rPr lang="es-ES" b="1" dirty="0" smtClean="0">
                <a:solidFill>
                  <a:srgbClr val="0070C0"/>
                </a:solidFill>
              </a:rPr>
              <a:t>longitudinales y transversales del cable</a:t>
            </a:r>
            <a:r>
              <a:rPr lang="es-ES" b="1" dirty="0">
                <a:solidFill>
                  <a:srgbClr val="0070C0"/>
                </a:solidFill>
              </a:rPr>
              <a:t>. </a:t>
            </a:r>
          </a:p>
          <a:p>
            <a:pPr algn="ctr"/>
            <a:r>
              <a:rPr lang="es-ES" b="1" dirty="0">
                <a:solidFill>
                  <a:srgbClr val="0070C0"/>
                </a:solidFill>
              </a:rPr>
              <a:t>Como portante, </a:t>
            </a:r>
            <a:r>
              <a:rPr lang="es-ES" b="1" dirty="0" smtClean="0">
                <a:solidFill>
                  <a:srgbClr val="0070C0"/>
                </a:solidFill>
              </a:rPr>
              <a:t>se utiliza el conductor neutro </a:t>
            </a:r>
            <a:r>
              <a:rPr lang="es-ES" b="1" dirty="0">
                <a:solidFill>
                  <a:srgbClr val="0070C0"/>
                </a:solidFill>
              </a:rPr>
              <a:t>de </a:t>
            </a:r>
            <a:r>
              <a:rPr lang="es-ES" b="1" dirty="0" smtClean="0">
                <a:solidFill>
                  <a:srgbClr val="0070C0"/>
                </a:solidFill>
              </a:rPr>
              <a:t>50 mm².</a:t>
            </a:r>
          </a:p>
          <a:p>
            <a:pPr algn="just"/>
            <a:endParaRPr lang="es-ES" dirty="0"/>
          </a:p>
          <a:p>
            <a:pPr algn="just"/>
            <a:endParaRPr lang="es-ES" dirty="0"/>
          </a:p>
          <a:p>
            <a:pPr algn="just"/>
            <a:r>
              <a:rPr lang="es-ES" dirty="0" smtClean="0"/>
              <a:t>.</a:t>
            </a:r>
            <a:endParaRPr lang="es-ES" dirty="0"/>
          </a:p>
        </p:txBody>
      </p:sp>
      <p:pic>
        <p:nvPicPr>
          <p:cNvPr id="1026" name="Picture 2" descr="De Alta a Baja tensión: Partes de un poste eléctrico"/>
          <p:cNvPicPr>
            <a:picLocks noChangeAspect="1" noChangeArrowheads="1"/>
          </p:cNvPicPr>
          <p:nvPr/>
        </p:nvPicPr>
        <p:blipFill rotWithShape="1">
          <a:blip r:embed="rId2">
            <a:extLst>
              <a:ext uri="{28A0092B-C50C-407E-A947-70E740481C1C}">
                <a14:useLocalDpi xmlns:a14="http://schemas.microsoft.com/office/drawing/2010/main" val="0"/>
              </a:ext>
            </a:extLst>
          </a:blip>
          <a:srcRect l="17584" t="17029" r="11974" b="14306"/>
          <a:stretch/>
        </p:blipFill>
        <p:spPr bwMode="auto">
          <a:xfrm>
            <a:off x="225631" y="144588"/>
            <a:ext cx="5367647" cy="3479471"/>
          </a:xfrm>
          <a:prstGeom prst="rect">
            <a:avLst/>
          </a:prstGeom>
          <a:noFill/>
          <a:extLst>
            <a:ext uri="{909E8E84-426E-40DD-AFC4-6F175D3DCCD1}">
              <a14:hiddenFill xmlns:a14="http://schemas.microsoft.com/office/drawing/2010/main">
                <a:solidFill>
                  <a:srgbClr val="FFFFFF"/>
                </a:solidFill>
              </a14:hiddenFill>
            </a:ext>
          </a:extLst>
        </p:spPr>
      </p:pic>
      <p:sp>
        <p:nvSpPr>
          <p:cNvPr id="3" name="Rectángulo 2"/>
          <p:cNvSpPr/>
          <p:nvPr/>
        </p:nvSpPr>
        <p:spPr>
          <a:xfrm>
            <a:off x="7042066" y="3401373"/>
            <a:ext cx="4619501" cy="646331"/>
          </a:xfrm>
          <a:prstGeom prst="rect">
            <a:avLst/>
          </a:prstGeom>
        </p:spPr>
        <p:txBody>
          <a:bodyPr wrap="square">
            <a:spAutoFit/>
          </a:bodyPr>
          <a:lstStyle/>
          <a:p>
            <a:pPr algn="just"/>
            <a:r>
              <a:rPr lang="es-ES" b="1" dirty="0"/>
              <a:t>Los aisladores se construyen en diferentes materiales, por ejemplo </a:t>
            </a:r>
            <a:r>
              <a:rPr lang="es-ES" b="1" dirty="0" smtClean="0"/>
              <a:t>vidrio </a:t>
            </a:r>
            <a:r>
              <a:rPr lang="es-ES" b="1" dirty="0"/>
              <a:t>y cerámica</a:t>
            </a:r>
          </a:p>
        </p:txBody>
      </p:sp>
      <p:pic>
        <p:nvPicPr>
          <p:cNvPr id="4" name="Imagen 3"/>
          <p:cNvPicPr>
            <a:picLocks noChangeAspect="1"/>
          </p:cNvPicPr>
          <p:nvPr/>
        </p:nvPicPr>
        <p:blipFill>
          <a:blip r:embed="rId3"/>
          <a:stretch>
            <a:fillRect/>
          </a:stretch>
        </p:blipFill>
        <p:spPr>
          <a:xfrm>
            <a:off x="7356328" y="1286494"/>
            <a:ext cx="3990975" cy="1981200"/>
          </a:xfrm>
          <a:prstGeom prst="rect">
            <a:avLst/>
          </a:prstGeom>
        </p:spPr>
      </p:pic>
    </p:spTree>
    <p:extLst>
      <p:ext uri="{BB962C8B-B14F-4D97-AF65-F5344CB8AC3E}">
        <p14:creationId xmlns:p14="http://schemas.microsoft.com/office/powerpoint/2010/main" val="3267638287"/>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676893" y="1483058"/>
            <a:ext cx="10842172" cy="3785652"/>
          </a:xfrm>
          <a:prstGeom prst="rect">
            <a:avLst/>
          </a:prstGeom>
        </p:spPr>
        <p:txBody>
          <a:bodyPr wrap="square">
            <a:spAutoFit/>
          </a:bodyPr>
          <a:lstStyle/>
          <a:p>
            <a:pPr algn="ctr"/>
            <a:r>
              <a:rPr lang="es-ES" sz="4000" b="1" dirty="0" smtClean="0"/>
              <a:t>ESQUEMA DE DISTRIBUCION </a:t>
            </a:r>
            <a:endParaRPr lang="es-ES" sz="4000" b="1" dirty="0"/>
          </a:p>
          <a:p>
            <a:pPr algn="ctr"/>
            <a:r>
              <a:rPr lang="es-ES" sz="4000" b="1" dirty="0" smtClean="0"/>
              <a:t>La red eléctrica transporta la energía gestionando las infraestructuras que componen la red de transporte y conectando las centrales que la generan con los puntos de distribución a los consumidores finales. </a:t>
            </a:r>
            <a:endParaRPr lang="es-ES" sz="4000" b="1" dirty="0"/>
          </a:p>
        </p:txBody>
      </p:sp>
    </p:spTree>
    <p:extLst>
      <p:ext uri="{BB962C8B-B14F-4D97-AF65-F5344CB8AC3E}">
        <p14:creationId xmlns:p14="http://schemas.microsoft.com/office/powerpoint/2010/main" val="3507329138"/>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225631" y="144588"/>
            <a:ext cx="11851574" cy="6740307"/>
          </a:xfrm>
          <a:prstGeom prst="rect">
            <a:avLst/>
          </a:prstGeom>
        </p:spPr>
        <p:txBody>
          <a:bodyPr wrap="square">
            <a:spAutoFit/>
          </a:bodyPr>
          <a:lstStyle/>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ctr"/>
            <a:r>
              <a:rPr lang="es-ES" b="1" dirty="0" smtClean="0"/>
              <a:t>La energía </a:t>
            </a:r>
            <a:r>
              <a:rPr lang="es-ES" b="1" dirty="0"/>
              <a:t>eléctrica producida </a:t>
            </a:r>
            <a:r>
              <a:rPr lang="es-ES" b="1" dirty="0" smtClean="0"/>
              <a:t>en las </a:t>
            </a:r>
            <a:r>
              <a:rPr lang="es-ES" b="1" dirty="0"/>
              <a:t>centrales </a:t>
            </a:r>
            <a:r>
              <a:rPr lang="es-ES" b="1" dirty="0" smtClean="0"/>
              <a:t>es transportada </a:t>
            </a:r>
            <a:r>
              <a:rPr lang="es-ES" b="1" dirty="0"/>
              <a:t>mediante tendidos de cables de </a:t>
            </a:r>
            <a:r>
              <a:rPr lang="es-ES" b="1" dirty="0" smtClean="0"/>
              <a:t>alta tensión </a:t>
            </a:r>
            <a:r>
              <a:rPr lang="es-ES" b="1" dirty="0"/>
              <a:t>hasta </a:t>
            </a:r>
            <a:r>
              <a:rPr lang="es-ES" b="1" dirty="0" smtClean="0"/>
              <a:t>los consumidores </a:t>
            </a:r>
            <a:r>
              <a:rPr lang="es-ES" b="1" dirty="0"/>
              <a:t>finales</a:t>
            </a:r>
            <a:r>
              <a:rPr lang="es-ES" b="1" dirty="0" smtClean="0"/>
              <a:t>.</a:t>
            </a:r>
          </a:p>
        </p:txBody>
      </p:sp>
      <p:pic>
        <p:nvPicPr>
          <p:cNvPr id="5" name="Imagen 4"/>
          <p:cNvPicPr>
            <a:picLocks noChangeAspect="1"/>
          </p:cNvPicPr>
          <p:nvPr/>
        </p:nvPicPr>
        <p:blipFill>
          <a:blip r:embed="rId2"/>
          <a:stretch>
            <a:fillRect/>
          </a:stretch>
        </p:blipFill>
        <p:spPr>
          <a:xfrm>
            <a:off x="1104405" y="292553"/>
            <a:ext cx="10010899" cy="5882616"/>
          </a:xfrm>
          <a:prstGeom prst="rect">
            <a:avLst/>
          </a:prstGeom>
        </p:spPr>
      </p:pic>
      <p:sp>
        <p:nvSpPr>
          <p:cNvPr id="6" name="Rectángulo 5"/>
          <p:cNvSpPr/>
          <p:nvPr/>
        </p:nvSpPr>
        <p:spPr>
          <a:xfrm>
            <a:off x="7528956" y="5391397"/>
            <a:ext cx="3847605" cy="81939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7" name="Rectángulo 6"/>
          <p:cNvSpPr/>
          <p:nvPr/>
        </p:nvSpPr>
        <p:spPr>
          <a:xfrm>
            <a:off x="9761517" y="144588"/>
            <a:ext cx="855023" cy="47292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Tree>
    <p:extLst>
      <p:ext uri="{BB962C8B-B14F-4D97-AF65-F5344CB8AC3E}">
        <p14:creationId xmlns:p14="http://schemas.microsoft.com/office/powerpoint/2010/main" val="1851297084"/>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225631" y="144588"/>
            <a:ext cx="11851574" cy="5632311"/>
          </a:xfrm>
          <a:prstGeom prst="rect">
            <a:avLst/>
          </a:prstGeom>
        </p:spPr>
        <p:txBody>
          <a:bodyPr wrap="square">
            <a:spAutoFit/>
          </a:bodyPr>
          <a:lstStyle/>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r>
              <a:rPr lang="es-ES" dirty="0" smtClean="0"/>
              <a:t>Acometida</a:t>
            </a:r>
            <a:endParaRPr lang="es-ES" dirty="0"/>
          </a:p>
          <a:p>
            <a:pPr algn="just"/>
            <a:endParaRPr lang="es-ES" b="1" dirty="0" smtClean="0">
              <a:solidFill>
                <a:srgbClr val="0070C0"/>
              </a:solidFill>
              <a:latin typeface="Arial Rounded MT Bold" panose="020F0704030504030204" pitchFamily="34" charset="0"/>
            </a:endParaRPr>
          </a:p>
          <a:p>
            <a:pPr algn="just"/>
            <a:r>
              <a:rPr lang="es-ES" b="1" dirty="0" smtClean="0">
                <a:solidFill>
                  <a:srgbClr val="0070C0"/>
                </a:solidFill>
                <a:latin typeface="Arial Rounded MT Bold" panose="020F0704030504030204" pitchFamily="34" charset="0"/>
              </a:rPr>
              <a:t>Línea de transporte</a:t>
            </a:r>
            <a:endParaRPr lang="es-ES" b="1" dirty="0">
              <a:solidFill>
                <a:srgbClr val="0070C0"/>
              </a:solidFill>
              <a:latin typeface="Arial Rounded MT Bold" panose="020F0704030504030204" pitchFamily="34" charset="0"/>
            </a:endParaRPr>
          </a:p>
          <a:p>
            <a:pPr algn="just"/>
            <a:r>
              <a:rPr lang="es-ES" dirty="0" smtClean="0"/>
              <a:t>==</a:t>
            </a:r>
            <a:r>
              <a:rPr lang="es-ES" b="1" dirty="0">
                <a:solidFill>
                  <a:srgbClr val="0070C0"/>
                </a:solidFill>
              </a:rPr>
              <a:t>Una </a:t>
            </a:r>
            <a:r>
              <a:rPr lang="es-ES" b="1" dirty="0" smtClean="0">
                <a:solidFill>
                  <a:srgbClr val="0070C0"/>
                </a:solidFill>
              </a:rPr>
              <a:t>línea de </a:t>
            </a:r>
            <a:r>
              <a:rPr lang="es-ES" b="1" dirty="0">
                <a:solidFill>
                  <a:srgbClr val="0070C0"/>
                </a:solidFill>
              </a:rPr>
              <a:t>transporte </a:t>
            </a:r>
            <a:r>
              <a:rPr lang="es-ES" b="1" dirty="0" smtClean="0">
                <a:solidFill>
                  <a:srgbClr val="0070C0"/>
                </a:solidFill>
              </a:rPr>
              <a:t>o línea de </a:t>
            </a:r>
            <a:r>
              <a:rPr lang="es-ES" b="1" dirty="0">
                <a:solidFill>
                  <a:srgbClr val="0070C0"/>
                </a:solidFill>
              </a:rPr>
              <a:t>alta tensión es </a:t>
            </a:r>
            <a:r>
              <a:rPr lang="es-ES" b="1" dirty="0" smtClean="0">
                <a:solidFill>
                  <a:srgbClr val="0070C0"/>
                </a:solidFill>
              </a:rPr>
              <a:t>el medio físico utilizado </a:t>
            </a:r>
            <a:r>
              <a:rPr lang="es-ES" b="1" dirty="0">
                <a:solidFill>
                  <a:srgbClr val="0070C0"/>
                </a:solidFill>
              </a:rPr>
              <a:t>para efectuar </a:t>
            </a:r>
            <a:r>
              <a:rPr lang="es-ES" b="1" dirty="0" smtClean="0">
                <a:solidFill>
                  <a:srgbClr val="0070C0"/>
                </a:solidFill>
              </a:rPr>
              <a:t>la transmisión </a:t>
            </a:r>
            <a:r>
              <a:rPr lang="es-ES" b="1" dirty="0">
                <a:solidFill>
                  <a:srgbClr val="0070C0"/>
                </a:solidFill>
              </a:rPr>
              <a:t>de </a:t>
            </a:r>
            <a:r>
              <a:rPr lang="es-ES" b="1" dirty="0" smtClean="0">
                <a:solidFill>
                  <a:srgbClr val="0070C0"/>
                </a:solidFill>
              </a:rPr>
              <a:t>la energía </a:t>
            </a:r>
            <a:r>
              <a:rPr lang="es-ES" b="1" dirty="0">
                <a:solidFill>
                  <a:srgbClr val="0070C0"/>
                </a:solidFill>
              </a:rPr>
              <a:t>eléctrica </a:t>
            </a:r>
            <a:r>
              <a:rPr lang="es-ES" b="1" dirty="0" smtClean="0">
                <a:solidFill>
                  <a:srgbClr val="0070C0"/>
                </a:solidFill>
              </a:rPr>
              <a:t>a grandes </a:t>
            </a:r>
            <a:r>
              <a:rPr lang="es-ES" b="1" dirty="0">
                <a:solidFill>
                  <a:srgbClr val="0070C0"/>
                </a:solidFill>
              </a:rPr>
              <a:t>distancias. Se constituye por el elemento conductor (cables de cobre </a:t>
            </a:r>
            <a:r>
              <a:rPr lang="es-ES" b="1" dirty="0" smtClean="0">
                <a:solidFill>
                  <a:srgbClr val="0070C0"/>
                </a:solidFill>
              </a:rPr>
              <a:t>o aluminio</a:t>
            </a:r>
            <a:r>
              <a:rPr lang="es-ES" b="1" dirty="0">
                <a:solidFill>
                  <a:srgbClr val="0070C0"/>
                </a:solidFill>
              </a:rPr>
              <a:t>), elementos de sustentación (torres de alta tensión) </a:t>
            </a:r>
            <a:r>
              <a:rPr lang="es-ES" b="1" dirty="0" smtClean="0">
                <a:solidFill>
                  <a:srgbClr val="0070C0"/>
                </a:solidFill>
              </a:rPr>
              <a:t>y medios </a:t>
            </a:r>
            <a:r>
              <a:rPr lang="es-ES" b="1" dirty="0">
                <a:solidFill>
                  <a:srgbClr val="0070C0"/>
                </a:solidFill>
              </a:rPr>
              <a:t>de soporte </a:t>
            </a:r>
            <a:r>
              <a:rPr lang="es-ES" b="1" dirty="0" smtClean="0">
                <a:solidFill>
                  <a:srgbClr val="0070C0"/>
                </a:solidFill>
              </a:rPr>
              <a:t>del conductor </a:t>
            </a:r>
            <a:r>
              <a:rPr lang="es-ES" b="1" dirty="0">
                <a:solidFill>
                  <a:srgbClr val="0070C0"/>
                </a:solidFill>
              </a:rPr>
              <a:t>(aisladores de disco </a:t>
            </a:r>
            <a:r>
              <a:rPr lang="es-ES" b="1" dirty="0" smtClean="0">
                <a:solidFill>
                  <a:srgbClr val="0070C0"/>
                </a:solidFill>
              </a:rPr>
              <a:t>y herrajes).</a:t>
            </a:r>
            <a:endParaRPr lang="es-ES" b="1" dirty="0">
              <a:solidFill>
                <a:srgbClr val="0070C0"/>
              </a:solidFill>
            </a:endParaRPr>
          </a:p>
        </p:txBody>
      </p:sp>
      <p:sp>
        <p:nvSpPr>
          <p:cNvPr id="7" name="Rectángulo 6"/>
          <p:cNvSpPr/>
          <p:nvPr/>
        </p:nvSpPr>
        <p:spPr>
          <a:xfrm>
            <a:off x="9761517" y="144588"/>
            <a:ext cx="855023" cy="47292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pic>
        <p:nvPicPr>
          <p:cNvPr id="4" name="Imagen 3"/>
          <p:cNvPicPr>
            <a:picLocks noChangeAspect="1"/>
          </p:cNvPicPr>
          <p:nvPr/>
        </p:nvPicPr>
        <p:blipFill>
          <a:blip r:embed="rId2"/>
          <a:stretch>
            <a:fillRect/>
          </a:stretch>
        </p:blipFill>
        <p:spPr>
          <a:xfrm>
            <a:off x="225630" y="281234"/>
            <a:ext cx="4762005" cy="3495119"/>
          </a:xfrm>
          <a:prstGeom prst="rect">
            <a:avLst/>
          </a:prstGeom>
        </p:spPr>
      </p:pic>
      <p:sp>
        <p:nvSpPr>
          <p:cNvPr id="8" name="Rectángulo 7"/>
          <p:cNvSpPr/>
          <p:nvPr/>
        </p:nvSpPr>
        <p:spPr>
          <a:xfrm>
            <a:off x="675768" y="3776353"/>
            <a:ext cx="3287760" cy="369332"/>
          </a:xfrm>
          <a:prstGeom prst="rect">
            <a:avLst/>
          </a:prstGeom>
        </p:spPr>
        <p:txBody>
          <a:bodyPr wrap="none">
            <a:spAutoFit/>
          </a:bodyPr>
          <a:lstStyle/>
          <a:p>
            <a:pPr algn="ctr"/>
            <a:r>
              <a:rPr lang="es-ES" b="1" dirty="0"/>
              <a:t>Red </a:t>
            </a:r>
            <a:r>
              <a:rPr lang="es-ES" b="1" dirty="0" smtClean="0"/>
              <a:t>de distribución subterránea</a:t>
            </a:r>
            <a:endParaRPr lang="es-ES" b="1" dirty="0"/>
          </a:p>
        </p:txBody>
      </p:sp>
      <p:pic>
        <p:nvPicPr>
          <p:cNvPr id="9" name="Imagen 8"/>
          <p:cNvPicPr>
            <a:picLocks noChangeAspect="1"/>
          </p:cNvPicPr>
          <p:nvPr/>
        </p:nvPicPr>
        <p:blipFill>
          <a:blip r:embed="rId3"/>
          <a:stretch>
            <a:fillRect/>
          </a:stretch>
        </p:blipFill>
        <p:spPr>
          <a:xfrm>
            <a:off x="6460177" y="281233"/>
            <a:ext cx="5011387" cy="3495119"/>
          </a:xfrm>
          <a:prstGeom prst="rect">
            <a:avLst/>
          </a:prstGeom>
        </p:spPr>
      </p:pic>
      <p:sp>
        <p:nvSpPr>
          <p:cNvPr id="10" name="Rectángulo 9"/>
          <p:cNvSpPr/>
          <p:nvPr/>
        </p:nvSpPr>
        <p:spPr>
          <a:xfrm>
            <a:off x="7965911" y="3776353"/>
            <a:ext cx="2670411" cy="369332"/>
          </a:xfrm>
          <a:prstGeom prst="rect">
            <a:avLst/>
          </a:prstGeom>
        </p:spPr>
        <p:txBody>
          <a:bodyPr wrap="none">
            <a:spAutoFit/>
          </a:bodyPr>
          <a:lstStyle/>
          <a:p>
            <a:pPr algn="just"/>
            <a:r>
              <a:rPr lang="es-ES" b="1" dirty="0"/>
              <a:t>Red </a:t>
            </a:r>
            <a:r>
              <a:rPr lang="es-ES" b="1" dirty="0" smtClean="0"/>
              <a:t>de distribución </a:t>
            </a:r>
            <a:r>
              <a:rPr lang="es-ES" b="1" dirty="0"/>
              <a:t>aérea</a:t>
            </a:r>
          </a:p>
        </p:txBody>
      </p:sp>
      <p:sp>
        <p:nvSpPr>
          <p:cNvPr id="11" name="Rectángulo 10"/>
          <p:cNvSpPr/>
          <p:nvPr/>
        </p:nvSpPr>
        <p:spPr>
          <a:xfrm>
            <a:off x="4718462" y="1270733"/>
            <a:ext cx="2010888" cy="1754326"/>
          </a:xfrm>
          <a:prstGeom prst="rect">
            <a:avLst/>
          </a:prstGeom>
        </p:spPr>
        <p:txBody>
          <a:bodyPr wrap="square">
            <a:spAutoFit/>
          </a:bodyPr>
          <a:lstStyle/>
          <a:p>
            <a:pPr algn="just"/>
            <a:r>
              <a:rPr lang="es-ES" b="1" dirty="0"/>
              <a:t>En este </a:t>
            </a:r>
            <a:r>
              <a:rPr lang="es-ES" b="1" dirty="0" smtClean="0"/>
              <a:t>esta imagen vemos </a:t>
            </a:r>
            <a:r>
              <a:rPr lang="es-ES" b="1" dirty="0"/>
              <a:t>el esquema de </a:t>
            </a:r>
            <a:r>
              <a:rPr lang="es-ES" b="1" dirty="0" smtClean="0"/>
              <a:t>una red de </a:t>
            </a:r>
            <a:r>
              <a:rPr lang="es-ES" b="1" dirty="0"/>
              <a:t>distribución </a:t>
            </a:r>
            <a:r>
              <a:rPr lang="es-ES" b="1" dirty="0" smtClean="0"/>
              <a:t>subterránea y aérea</a:t>
            </a:r>
            <a:r>
              <a:rPr lang="es-ES" b="1" dirty="0"/>
              <a:t>.</a:t>
            </a:r>
          </a:p>
        </p:txBody>
      </p:sp>
    </p:spTree>
    <p:extLst>
      <p:ext uri="{BB962C8B-B14F-4D97-AF65-F5344CB8AC3E}">
        <p14:creationId xmlns:p14="http://schemas.microsoft.com/office/powerpoint/2010/main" val="2230274488"/>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ángulo 3"/>
          <p:cNvSpPr/>
          <p:nvPr/>
        </p:nvSpPr>
        <p:spPr>
          <a:xfrm>
            <a:off x="162295" y="117693"/>
            <a:ext cx="11855533" cy="5078313"/>
          </a:xfrm>
          <a:prstGeom prst="rect">
            <a:avLst/>
          </a:prstGeom>
        </p:spPr>
        <p:txBody>
          <a:bodyPr wrap="square">
            <a:spAutoFit/>
          </a:bodyPr>
          <a:lstStyle/>
          <a:p>
            <a:pPr algn="just"/>
            <a:r>
              <a:rPr lang="es-ES" b="1" dirty="0">
                <a:solidFill>
                  <a:srgbClr val="0070C0"/>
                </a:solidFill>
                <a:latin typeface="Arial Rounded MT Bold" panose="020F0704030504030204" pitchFamily="34" charset="0"/>
              </a:rPr>
              <a:t>Bajada</a:t>
            </a:r>
          </a:p>
          <a:p>
            <a:pPr algn="just"/>
            <a:r>
              <a:rPr lang="es-ES" dirty="0"/>
              <a:t>Es el cable y los accesorios para llevar la energía hasta el </a:t>
            </a:r>
            <a:r>
              <a:rPr lang="es-ES" dirty="0" smtClean="0"/>
              <a:t>consumidor </a:t>
            </a:r>
            <a:r>
              <a:rPr lang="es-ES" dirty="0"/>
              <a:t>(en BT). Se deriva de los cables de </a:t>
            </a:r>
            <a:r>
              <a:rPr lang="es-ES" dirty="0" smtClean="0"/>
              <a:t>distribución con </a:t>
            </a:r>
            <a:r>
              <a:rPr lang="es-ES" dirty="0"/>
              <a:t>grapas o pinzas, inmediatamente se instala un fusible </a:t>
            </a:r>
            <a:r>
              <a:rPr lang="es-ES" dirty="0" smtClean="0"/>
              <a:t>aéreo </a:t>
            </a:r>
            <a:r>
              <a:rPr lang="es-ES" dirty="0"/>
              <a:t>(en general 25 A para consumos residenciales), </a:t>
            </a:r>
            <a:r>
              <a:rPr lang="es-ES" dirty="0" smtClean="0"/>
              <a:t>suspendido </a:t>
            </a:r>
            <a:r>
              <a:rPr lang="es-ES" dirty="0"/>
              <a:t>del mismo cable de bajada.</a:t>
            </a:r>
          </a:p>
          <a:p>
            <a:pPr algn="just"/>
            <a:r>
              <a:rPr lang="es-ES" dirty="0"/>
              <a:t>Debe ser de sección mínima y continua de 4 </a:t>
            </a:r>
            <a:r>
              <a:rPr lang="es-ES" dirty="0" smtClean="0"/>
              <a:t>mm², </a:t>
            </a:r>
            <a:r>
              <a:rPr lang="es-ES" dirty="0"/>
              <a:t>En </a:t>
            </a:r>
            <a:r>
              <a:rPr lang="es-ES" dirty="0" smtClean="0"/>
              <a:t>bajadas </a:t>
            </a:r>
            <a:r>
              <a:rPr lang="es-ES" dirty="0"/>
              <a:t>monofásicas, pueden instalarse cables de bajada </a:t>
            </a:r>
            <a:r>
              <a:rPr lang="es-ES" dirty="0" smtClean="0"/>
              <a:t>concéntricos </a:t>
            </a:r>
            <a:r>
              <a:rPr lang="es-ES" dirty="0"/>
              <a:t>(</a:t>
            </a:r>
            <a:r>
              <a:rPr lang="es-ES" dirty="0" err="1"/>
              <a:t>coaxiles</a:t>
            </a:r>
            <a:r>
              <a:rPr lang="es-ES" dirty="0"/>
              <a:t>), que dificultan la posibilidad de </a:t>
            </a:r>
            <a:r>
              <a:rPr lang="es-ES" dirty="0" smtClean="0"/>
              <a:t>conexiones </a:t>
            </a:r>
            <a:r>
              <a:rPr lang="es-ES" dirty="0"/>
              <a:t>fraudulentas. Estos cables descienden </a:t>
            </a:r>
            <a:r>
              <a:rPr lang="es-ES" dirty="0" smtClean="0"/>
              <a:t>hasta un </a:t>
            </a:r>
            <a:r>
              <a:rPr lang="es-ES" dirty="0"/>
              <a:t>pilar de energía que consta de un caño de acometida </a:t>
            </a:r>
            <a:r>
              <a:rPr lang="es-ES" dirty="0" smtClean="0"/>
              <a:t>con </a:t>
            </a:r>
            <a:r>
              <a:rPr lang="es-ES" dirty="0"/>
              <a:t>pipeta, el gabinete del medidor y, en su parte posterior, </a:t>
            </a:r>
            <a:r>
              <a:rPr lang="es-ES" dirty="0" smtClean="0"/>
              <a:t>el </a:t>
            </a:r>
            <a:r>
              <a:rPr lang="es-ES" dirty="0"/>
              <a:t>gabinete del tablero principal (TP) del usuario, que </a:t>
            </a:r>
            <a:r>
              <a:rPr lang="es-ES" dirty="0" smtClean="0"/>
              <a:t>debe instalarse a no más de 2 m del medidor</a:t>
            </a:r>
            <a:r>
              <a:rPr lang="es-ES" dirty="0"/>
              <a:t>.</a:t>
            </a:r>
          </a:p>
          <a:p>
            <a:pPr algn="just"/>
            <a:r>
              <a:rPr lang="es-ES" dirty="0"/>
              <a:t>En construcciones con muro frontal sobre la línea </a:t>
            </a:r>
            <a:r>
              <a:rPr lang="es-ES" dirty="0" smtClean="0"/>
              <a:t>municipal</a:t>
            </a:r>
            <a:r>
              <a:rPr lang="es-ES" dirty="0"/>
              <a:t>, el medidor se instala en ese muro con su caño de </a:t>
            </a:r>
            <a:r>
              <a:rPr lang="es-ES" dirty="0" smtClean="0"/>
              <a:t>acometida</a:t>
            </a:r>
            <a:r>
              <a:rPr lang="es-ES" dirty="0"/>
              <a:t>. La construcción del pilar y todos sus accesorios </a:t>
            </a:r>
            <a:r>
              <a:rPr lang="es-ES" dirty="0" smtClean="0"/>
              <a:t>(</a:t>
            </a:r>
            <a:r>
              <a:rPr lang="es-ES" dirty="0"/>
              <a:t>gabinetes, caños) está a cargo del usuario. Los cables de </a:t>
            </a:r>
            <a:r>
              <a:rPr lang="es-ES" dirty="0" smtClean="0"/>
              <a:t>salida </a:t>
            </a:r>
            <a:r>
              <a:rPr lang="es-ES" dirty="0"/>
              <a:t>del medidor constituyen la frontera de </a:t>
            </a:r>
            <a:r>
              <a:rPr lang="es-ES" dirty="0" smtClean="0"/>
              <a:t>responsabilidades</a:t>
            </a:r>
            <a:r>
              <a:rPr lang="es-ES" dirty="0"/>
              <a:t>, a partir de ese punto el mantenimiento posterior </a:t>
            </a:r>
            <a:r>
              <a:rPr lang="es-ES" dirty="0" smtClean="0"/>
              <a:t>estará </a:t>
            </a:r>
            <a:r>
              <a:rPr lang="es-ES" dirty="0"/>
              <a:t>a cargo del usuario.</a:t>
            </a:r>
          </a:p>
          <a:p>
            <a:pPr algn="just"/>
            <a:r>
              <a:rPr lang="es-ES" dirty="0"/>
              <a:t>Algunas distribuidoras instalan un PIA (pequeño </a:t>
            </a:r>
            <a:r>
              <a:rPr lang="es-ES" dirty="0" smtClean="0"/>
              <a:t>interruptor </a:t>
            </a:r>
            <a:r>
              <a:rPr lang="es-ES" dirty="0" err="1"/>
              <a:t>termomagnético</a:t>
            </a:r>
            <a:r>
              <a:rPr lang="es-ES" dirty="0"/>
              <a:t>) junto al medidor, obviando el fusible. </a:t>
            </a:r>
          </a:p>
          <a:p>
            <a:pPr algn="just"/>
            <a:r>
              <a:rPr lang="es-ES" dirty="0"/>
              <a:t>El PIA puede ser operado por el cliente desde una palanca instalada en la tapa del gabinete de medición, y facilita la </a:t>
            </a:r>
            <a:r>
              <a:rPr lang="es-ES" dirty="0" smtClean="0"/>
              <a:t>reconexión</a:t>
            </a:r>
            <a:r>
              <a:rPr lang="es-ES" dirty="0"/>
              <a:t>. Con fusibles aéreos se debe pedir el servicio a </a:t>
            </a:r>
            <a:r>
              <a:rPr lang="es-ES" dirty="0" smtClean="0"/>
              <a:t>la </a:t>
            </a:r>
            <a:r>
              <a:rPr lang="es-ES" dirty="0"/>
              <a:t>empresa distribuidora.</a:t>
            </a:r>
          </a:p>
          <a:p>
            <a:pPr algn="just"/>
            <a:r>
              <a:rPr lang="es-ES" dirty="0"/>
              <a:t>Bajo el medidor se hinca una jabalina para conectar </a:t>
            </a:r>
            <a:r>
              <a:rPr lang="es-ES" dirty="0" smtClean="0"/>
              <a:t>secundariamente </a:t>
            </a:r>
            <a:r>
              <a:rPr lang="es-ES" dirty="0"/>
              <a:t>al neutro de red. La tierra de protección de la </a:t>
            </a:r>
            <a:r>
              <a:rPr lang="es-ES" dirty="0" smtClean="0"/>
              <a:t>instalación </a:t>
            </a:r>
            <a:r>
              <a:rPr lang="es-ES" dirty="0"/>
              <a:t>del usuario debe separarse al menos 2 m de esa jabalina. </a:t>
            </a:r>
          </a:p>
          <a:p>
            <a:pPr algn="just"/>
            <a:r>
              <a:rPr lang="es-ES" dirty="0"/>
              <a:t>En viviendas de propiedad horizontal, se instala un tablero </a:t>
            </a:r>
            <a:r>
              <a:rPr lang="es-ES" dirty="0" smtClean="0"/>
              <a:t>general </a:t>
            </a:r>
            <a:r>
              <a:rPr lang="es-ES" dirty="0"/>
              <a:t>que contenga todos los medidores y los TP de las </a:t>
            </a:r>
            <a:r>
              <a:rPr lang="es-ES" dirty="0" smtClean="0"/>
              <a:t>unidades </a:t>
            </a:r>
            <a:r>
              <a:rPr lang="es-ES" dirty="0"/>
              <a:t>funcionales.</a:t>
            </a:r>
          </a:p>
        </p:txBody>
      </p:sp>
      <p:sp>
        <p:nvSpPr>
          <p:cNvPr id="5" name="Rectángulo 4"/>
          <p:cNvSpPr/>
          <p:nvPr/>
        </p:nvSpPr>
        <p:spPr>
          <a:xfrm>
            <a:off x="162295" y="5034055"/>
            <a:ext cx="11855533" cy="1477328"/>
          </a:xfrm>
          <a:prstGeom prst="rect">
            <a:avLst/>
          </a:prstGeom>
        </p:spPr>
        <p:txBody>
          <a:bodyPr wrap="square">
            <a:spAutoFit/>
          </a:bodyPr>
          <a:lstStyle/>
          <a:p>
            <a:pPr algn="just"/>
            <a:r>
              <a:rPr lang="es-ES" b="1" dirty="0">
                <a:solidFill>
                  <a:srgbClr val="0070C0"/>
                </a:solidFill>
              </a:rPr>
              <a:t>Bajadas </a:t>
            </a:r>
            <a:r>
              <a:rPr lang="es-ES" b="1" dirty="0" smtClean="0">
                <a:solidFill>
                  <a:srgbClr val="0070C0"/>
                </a:solidFill>
              </a:rPr>
              <a:t>al usuario</a:t>
            </a:r>
            <a:endParaRPr lang="es-ES" b="1" dirty="0">
              <a:solidFill>
                <a:srgbClr val="0070C0"/>
              </a:solidFill>
            </a:endParaRPr>
          </a:p>
          <a:p>
            <a:pPr algn="ctr"/>
            <a:r>
              <a:rPr lang="es-ES" b="1" dirty="0">
                <a:solidFill>
                  <a:srgbClr val="0070C0"/>
                </a:solidFill>
              </a:rPr>
              <a:t>Los cables </a:t>
            </a:r>
            <a:r>
              <a:rPr lang="es-ES" b="1" dirty="0" smtClean="0">
                <a:solidFill>
                  <a:srgbClr val="0070C0"/>
                </a:solidFill>
              </a:rPr>
              <a:t>de bajada </a:t>
            </a:r>
            <a:r>
              <a:rPr lang="es-ES" b="1" dirty="0">
                <a:solidFill>
                  <a:srgbClr val="0070C0"/>
                </a:solidFill>
              </a:rPr>
              <a:t>están sometidos </a:t>
            </a:r>
            <a:r>
              <a:rPr lang="es-ES" b="1" dirty="0" smtClean="0">
                <a:solidFill>
                  <a:srgbClr val="0070C0"/>
                </a:solidFill>
              </a:rPr>
              <a:t>a esfuerzos </a:t>
            </a:r>
            <a:r>
              <a:rPr lang="es-ES" b="1" dirty="0">
                <a:solidFill>
                  <a:srgbClr val="0070C0"/>
                </a:solidFill>
              </a:rPr>
              <a:t>de arrancadura por ramas</a:t>
            </a:r>
            <a:r>
              <a:rPr lang="es-ES" b="1" dirty="0" smtClean="0">
                <a:solidFill>
                  <a:srgbClr val="0070C0"/>
                </a:solidFill>
              </a:rPr>
              <a:t>, rozamientos</a:t>
            </a:r>
            <a:r>
              <a:rPr lang="es-ES" b="1" dirty="0">
                <a:solidFill>
                  <a:srgbClr val="0070C0"/>
                </a:solidFill>
              </a:rPr>
              <a:t>, etcétera</a:t>
            </a:r>
            <a:r>
              <a:rPr lang="es-ES" b="1" dirty="0" smtClean="0">
                <a:solidFill>
                  <a:srgbClr val="0070C0"/>
                </a:solidFill>
              </a:rPr>
              <a:t>. Deben tener suficiente resistencia mecánica a la tracción</a:t>
            </a:r>
            <a:r>
              <a:rPr lang="es-ES" b="1" dirty="0">
                <a:solidFill>
                  <a:srgbClr val="0070C0"/>
                </a:solidFill>
              </a:rPr>
              <a:t>, </a:t>
            </a:r>
            <a:r>
              <a:rPr lang="es-ES" b="1" dirty="0" smtClean="0">
                <a:solidFill>
                  <a:srgbClr val="0070C0"/>
                </a:solidFill>
              </a:rPr>
              <a:t>y sus </a:t>
            </a:r>
            <a:r>
              <a:rPr lang="es-ES" b="1" dirty="0">
                <a:solidFill>
                  <a:srgbClr val="0070C0"/>
                </a:solidFill>
              </a:rPr>
              <a:t>aislaciones </a:t>
            </a:r>
            <a:r>
              <a:rPr lang="es-ES" b="1" dirty="0" smtClean="0">
                <a:solidFill>
                  <a:srgbClr val="0070C0"/>
                </a:solidFill>
              </a:rPr>
              <a:t>resistirán la abrasión para no exponer </a:t>
            </a:r>
            <a:r>
              <a:rPr lang="es-ES" b="1" dirty="0">
                <a:solidFill>
                  <a:srgbClr val="0070C0"/>
                </a:solidFill>
              </a:rPr>
              <a:t>partes bajo </a:t>
            </a:r>
            <a:r>
              <a:rPr lang="es-ES" b="1" dirty="0" smtClean="0">
                <a:solidFill>
                  <a:srgbClr val="0070C0"/>
                </a:solidFill>
              </a:rPr>
              <a:t>tensión. Los </a:t>
            </a:r>
            <a:r>
              <a:rPr lang="es-ES" b="1" dirty="0">
                <a:solidFill>
                  <a:srgbClr val="0070C0"/>
                </a:solidFill>
              </a:rPr>
              <a:t>conjuntos </a:t>
            </a:r>
            <a:r>
              <a:rPr lang="es-ES" b="1" dirty="0" err="1">
                <a:solidFill>
                  <a:srgbClr val="0070C0"/>
                </a:solidFill>
              </a:rPr>
              <a:t>preensamblados</a:t>
            </a:r>
            <a:r>
              <a:rPr lang="es-ES" b="1" dirty="0">
                <a:solidFill>
                  <a:srgbClr val="0070C0"/>
                </a:solidFill>
              </a:rPr>
              <a:t> </a:t>
            </a:r>
            <a:r>
              <a:rPr lang="es-ES" b="1" dirty="0" smtClean="0">
                <a:solidFill>
                  <a:srgbClr val="0070C0"/>
                </a:solidFill>
              </a:rPr>
              <a:t>cumplen </a:t>
            </a:r>
            <a:r>
              <a:rPr lang="es-ES" b="1" dirty="0">
                <a:solidFill>
                  <a:srgbClr val="0070C0"/>
                </a:solidFill>
              </a:rPr>
              <a:t>con estos requisitos, </a:t>
            </a:r>
            <a:r>
              <a:rPr lang="es-ES" b="1" dirty="0" smtClean="0">
                <a:solidFill>
                  <a:srgbClr val="0070C0"/>
                </a:solidFill>
              </a:rPr>
              <a:t>y los cables </a:t>
            </a:r>
            <a:r>
              <a:rPr lang="es-ES" b="1" dirty="0" err="1">
                <a:solidFill>
                  <a:srgbClr val="0070C0"/>
                </a:solidFill>
              </a:rPr>
              <a:t>antihurtos</a:t>
            </a:r>
            <a:r>
              <a:rPr lang="es-ES" b="1" dirty="0">
                <a:solidFill>
                  <a:srgbClr val="0070C0"/>
                </a:solidFill>
              </a:rPr>
              <a:t> </a:t>
            </a:r>
            <a:r>
              <a:rPr lang="es-ES" b="1" dirty="0" smtClean="0">
                <a:solidFill>
                  <a:srgbClr val="0070C0"/>
                </a:solidFill>
              </a:rPr>
              <a:t>evitan mayormente las conexiones </a:t>
            </a:r>
            <a:r>
              <a:rPr lang="es-ES" b="1" dirty="0">
                <a:solidFill>
                  <a:srgbClr val="0070C0"/>
                </a:solidFill>
              </a:rPr>
              <a:t>clandestinas, que son </a:t>
            </a:r>
            <a:r>
              <a:rPr lang="es-ES" b="1" dirty="0" err="1" smtClean="0">
                <a:solidFill>
                  <a:srgbClr val="0070C0"/>
                </a:solidFill>
              </a:rPr>
              <a:t>peligrosaspor</a:t>
            </a:r>
            <a:r>
              <a:rPr lang="es-ES" b="1" dirty="0" smtClean="0">
                <a:solidFill>
                  <a:srgbClr val="0070C0"/>
                </a:solidFill>
              </a:rPr>
              <a:t> su precariedad</a:t>
            </a:r>
            <a:r>
              <a:rPr lang="es-ES" b="1" dirty="0">
                <a:solidFill>
                  <a:srgbClr val="0070C0"/>
                </a:solidFill>
              </a:rPr>
              <a:t>.</a:t>
            </a:r>
          </a:p>
        </p:txBody>
      </p:sp>
    </p:spTree>
    <p:extLst>
      <p:ext uri="{BB962C8B-B14F-4D97-AF65-F5344CB8AC3E}">
        <p14:creationId xmlns:p14="http://schemas.microsoft.com/office/powerpoint/2010/main" val="1486198389"/>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ángulo 3"/>
          <p:cNvSpPr/>
          <p:nvPr/>
        </p:nvSpPr>
        <p:spPr>
          <a:xfrm>
            <a:off x="95002" y="161998"/>
            <a:ext cx="11875325" cy="1477328"/>
          </a:xfrm>
          <a:prstGeom prst="rect">
            <a:avLst/>
          </a:prstGeom>
        </p:spPr>
        <p:txBody>
          <a:bodyPr wrap="square">
            <a:spAutoFit/>
          </a:bodyPr>
          <a:lstStyle/>
          <a:p>
            <a:pPr algn="just"/>
            <a:r>
              <a:rPr lang="es-ES" b="1" dirty="0">
                <a:solidFill>
                  <a:srgbClr val="0070C0"/>
                </a:solidFill>
                <a:latin typeface="Arial Rounded MT Bold" panose="020F0704030504030204" pitchFamily="34" charset="0"/>
              </a:rPr>
              <a:t>Pilar </a:t>
            </a:r>
            <a:r>
              <a:rPr lang="es-ES" b="1" dirty="0" smtClean="0">
                <a:solidFill>
                  <a:srgbClr val="0070C0"/>
                </a:solidFill>
                <a:latin typeface="Arial Rounded MT Bold" panose="020F0704030504030204" pitchFamily="34" charset="0"/>
              </a:rPr>
              <a:t>de medición</a:t>
            </a:r>
            <a:endParaRPr lang="es-ES" b="1" dirty="0">
              <a:solidFill>
                <a:srgbClr val="0070C0"/>
              </a:solidFill>
              <a:latin typeface="Arial Rounded MT Bold" panose="020F0704030504030204" pitchFamily="34" charset="0"/>
            </a:endParaRPr>
          </a:p>
          <a:p>
            <a:pPr algn="just"/>
            <a:r>
              <a:rPr lang="es-ES" dirty="0" smtClean="0"/>
              <a:t>El cable de bajada </a:t>
            </a:r>
            <a:r>
              <a:rPr lang="es-ES" dirty="0"/>
              <a:t>ingresa al </a:t>
            </a:r>
            <a:r>
              <a:rPr lang="es-ES" dirty="0" smtClean="0"/>
              <a:t>domicilio del usuario </a:t>
            </a:r>
            <a:r>
              <a:rPr lang="es-ES" dirty="0"/>
              <a:t>por </a:t>
            </a:r>
            <a:r>
              <a:rPr lang="es-ES" dirty="0" smtClean="0"/>
              <a:t>una construcción de mampostería que aloja el punto de medición</a:t>
            </a:r>
            <a:endParaRPr lang="es-ES" dirty="0"/>
          </a:p>
          <a:p>
            <a:pPr algn="just"/>
            <a:r>
              <a:rPr lang="es-ES" dirty="0" smtClean="0"/>
              <a:t>y el tablero principal de la instalación del usuario. Esta construcción es el </a:t>
            </a:r>
            <a:r>
              <a:rPr lang="es-ES" b="1" dirty="0" smtClean="0"/>
              <a:t>pilar de medición</a:t>
            </a:r>
            <a:r>
              <a:rPr lang="es-ES" dirty="0"/>
              <a:t>. Posee un caño con </a:t>
            </a:r>
            <a:r>
              <a:rPr lang="es-ES" dirty="0" smtClean="0"/>
              <a:t>una </a:t>
            </a:r>
            <a:r>
              <a:rPr lang="es-ES" dirty="0"/>
              <a:t>pipeta para la acometida </a:t>
            </a:r>
            <a:r>
              <a:rPr lang="es-ES" dirty="0" smtClean="0"/>
              <a:t>aérea</a:t>
            </a:r>
            <a:r>
              <a:rPr lang="es-ES" dirty="0"/>
              <a:t>, y los gabinetes deben </a:t>
            </a:r>
            <a:r>
              <a:rPr lang="es-ES" dirty="0" smtClean="0"/>
              <a:t>impedir </a:t>
            </a:r>
            <a:r>
              <a:rPr lang="es-ES" dirty="0"/>
              <a:t>el ingreso de agua </a:t>
            </a:r>
            <a:r>
              <a:rPr lang="es-ES" dirty="0" smtClean="0"/>
              <a:t>o el dedo </a:t>
            </a:r>
            <a:r>
              <a:rPr lang="es-ES" dirty="0"/>
              <a:t>de </a:t>
            </a:r>
            <a:r>
              <a:rPr lang="es-ES" dirty="0" smtClean="0"/>
              <a:t>una mano a zonas energizadas.</a:t>
            </a:r>
          </a:p>
          <a:p>
            <a:pPr algn="just"/>
            <a:endParaRPr lang="es-ES" dirty="0"/>
          </a:p>
        </p:txBody>
      </p:sp>
      <p:pic>
        <p:nvPicPr>
          <p:cNvPr id="5" name="Imagen 4"/>
          <p:cNvPicPr>
            <a:picLocks noChangeAspect="1"/>
          </p:cNvPicPr>
          <p:nvPr/>
        </p:nvPicPr>
        <p:blipFill>
          <a:blip r:embed="rId2"/>
          <a:stretch>
            <a:fillRect/>
          </a:stretch>
        </p:blipFill>
        <p:spPr>
          <a:xfrm>
            <a:off x="3241964" y="1520907"/>
            <a:ext cx="5783283" cy="5176776"/>
          </a:xfrm>
          <a:prstGeom prst="rect">
            <a:avLst/>
          </a:prstGeom>
        </p:spPr>
      </p:pic>
      <p:sp>
        <p:nvSpPr>
          <p:cNvPr id="6" name="Rectángulo 5"/>
          <p:cNvSpPr/>
          <p:nvPr/>
        </p:nvSpPr>
        <p:spPr>
          <a:xfrm>
            <a:off x="700644" y="2955133"/>
            <a:ext cx="2363190" cy="2308324"/>
          </a:xfrm>
          <a:prstGeom prst="rect">
            <a:avLst/>
          </a:prstGeom>
        </p:spPr>
        <p:txBody>
          <a:bodyPr wrap="square">
            <a:spAutoFit/>
          </a:bodyPr>
          <a:lstStyle/>
          <a:p>
            <a:pPr algn="just"/>
            <a:r>
              <a:rPr lang="es-ES" b="1" dirty="0"/>
              <a:t>Esquema típico de un </a:t>
            </a:r>
          </a:p>
          <a:p>
            <a:pPr algn="just"/>
            <a:r>
              <a:rPr lang="es-ES" b="1" dirty="0"/>
              <a:t>pilar de medición. </a:t>
            </a:r>
            <a:r>
              <a:rPr lang="es-ES" b="1" dirty="0" smtClean="0"/>
              <a:t>Las medidas y materiales pueden </a:t>
            </a:r>
            <a:r>
              <a:rPr lang="es-ES" b="1" dirty="0"/>
              <a:t>variar según </a:t>
            </a:r>
            <a:r>
              <a:rPr lang="es-ES" b="1" dirty="0" smtClean="0"/>
              <a:t>normas </a:t>
            </a:r>
            <a:r>
              <a:rPr lang="es-ES" b="1" dirty="0"/>
              <a:t>que imponen las </a:t>
            </a:r>
            <a:r>
              <a:rPr lang="es-ES" b="1" dirty="0" smtClean="0"/>
              <a:t>distribuidoras </a:t>
            </a:r>
            <a:r>
              <a:rPr lang="es-ES" b="1" dirty="0"/>
              <a:t>de energía </a:t>
            </a:r>
            <a:r>
              <a:rPr lang="es-ES" b="1" dirty="0" smtClean="0"/>
              <a:t>eléctrica a sus </a:t>
            </a:r>
            <a:r>
              <a:rPr lang="es-ES" b="1" dirty="0"/>
              <a:t>clientes.</a:t>
            </a:r>
          </a:p>
        </p:txBody>
      </p:sp>
    </p:spTree>
    <p:extLst>
      <p:ext uri="{BB962C8B-B14F-4D97-AF65-F5344CB8AC3E}">
        <p14:creationId xmlns:p14="http://schemas.microsoft.com/office/powerpoint/2010/main" val="708398786"/>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724394" y="1985688"/>
            <a:ext cx="10782795" cy="2800767"/>
          </a:xfrm>
          <a:prstGeom prst="rect">
            <a:avLst/>
          </a:prstGeom>
        </p:spPr>
        <p:txBody>
          <a:bodyPr wrap="square">
            <a:spAutoFit/>
          </a:bodyPr>
          <a:lstStyle/>
          <a:p>
            <a:pPr algn="ctr"/>
            <a:r>
              <a:rPr lang="es-ES" sz="4400" b="1" dirty="0" smtClean="0"/>
              <a:t>Ahora veremos </a:t>
            </a:r>
          </a:p>
          <a:p>
            <a:pPr algn="ctr"/>
            <a:r>
              <a:rPr lang="es-ES" sz="4400" b="1" dirty="0" smtClean="0"/>
              <a:t>Los transformadores, sus principales características, su importancia y, también, los tipos de transformadores existentes </a:t>
            </a:r>
            <a:endParaRPr lang="es-ES" sz="4400" b="1" dirty="0"/>
          </a:p>
        </p:txBody>
      </p:sp>
    </p:spTree>
    <p:extLst>
      <p:ext uri="{BB962C8B-B14F-4D97-AF65-F5344CB8AC3E}">
        <p14:creationId xmlns:p14="http://schemas.microsoft.com/office/powerpoint/2010/main" val="2476969939"/>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237507" y="244986"/>
            <a:ext cx="11542816" cy="5632311"/>
          </a:xfrm>
          <a:prstGeom prst="rect">
            <a:avLst/>
          </a:prstGeom>
        </p:spPr>
        <p:txBody>
          <a:bodyPr wrap="square">
            <a:spAutoFit/>
          </a:bodyPr>
          <a:lstStyle/>
          <a:p>
            <a:pPr algn="just"/>
            <a:r>
              <a:rPr lang="es-ES" dirty="0" smtClean="0"/>
              <a:t>Anteriormente conocimos </a:t>
            </a:r>
            <a:r>
              <a:rPr lang="es-ES" dirty="0"/>
              <a:t>los </a:t>
            </a:r>
            <a:r>
              <a:rPr lang="es-ES" dirty="0" smtClean="0"/>
              <a:t>distintos tipos de generación </a:t>
            </a:r>
            <a:r>
              <a:rPr lang="es-ES" dirty="0"/>
              <a:t>eléctrica, vimos </a:t>
            </a:r>
            <a:r>
              <a:rPr lang="es-ES" dirty="0" smtClean="0"/>
              <a:t>valores </a:t>
            </a:r>
            <a:r>
              <a:rPr lang="es-ES" dirty="0"/>
              <a:t>típicos </a:t>
            </a:r>
            <a:r>
              <a:rPr lang="es-ES" dirty="0" smtClean="0"/>
              <a:t>de generación</a:t>
            </a:r>
            <a:r>
              <a:rPr lang="es-ES" dirty="0"/>
              <a:t>, </a:t>
            </a:r>
            <a:r>
              <a:rPr lang="es-ES" dirty="0" smtClean="0"/>
              <a:t>los tipos </a:t>
            </a:r>
            <a:r>
              <a:rPr lang="es-ES" dirty="0"/>
              <a:t>de </a:t>
            </a:r>
            <a:r>
              <a:rPr lang="es-ES" dirty="0" smtClean="0"/>
              <a:t>centrales y los componentes de una central</a:t>
            </a:r>
            <a:r>
              <a:rPr lang="es-ES" dirty="0"/>
              <a:t>.</a:t>
            </a:r>
          </a:p>
          <a:p>
            <a:pPr algn="just"/>
            <a:r>
              <a:rPr lang="es-ES" dirty="0"/>
              <a:t>También explicamos </a:t>
            </a:r>
            <a:r>
              <a:rPr lang="es-ES" dirty="0" smtClean="0"/>
              <a:t>la necesidad de contar con líneas de </a:t>
            </a:r>
            <a:r>
              <a:rPr lang="es-ES" dirty="0"/>
              <a:t>transmisión </a:t>
            </a:r>
            <a:r>
              <a:rPr lang="es-ES" dirty="0" smtClean="0"/>
              <a:t>de alta tensión</a:t>
            </a:r>
            <a:r>
              <a:rPr lang="es-ES" dirty="0"/>
              <a:t>, </a:t>
            </a:r>
            <a:r>
              <a:rPr lang="es-ES" dirty="0" smtClean="0"/>
              <a:t>clasificamos </a:t>
            </a:r>
            <a:r>
              <a:rPr lang="es-ES" dirty="0"/>
              <a:t>por niveles de tensión </a:t>
            </a:r>
            <a:r>
              <a:rPr lang="es-ES" dirty="0" smtClean="0"/>
              <a:t>los distintos tipos de estaciones </a:t>
            </a:r>
            <a:r>
              <a:rPr lang="es-ES" dirty="0"/>
              <a:t>transformadoras y </a:t>
            </a:r>
            <a:r>
              <a:rPr lang="es-ES" dirty="0" smtClean="0"/>
              <a:t>entregamos una descripción de las líneas </a:t>
            </a:r>
            <a:r>
              <a:rPr lang="es-ES" dirty="0"/>
              <a:t>de </a:t>
            </a:r>
            <a:r>
              <a:rPr lang="es-ES" dirty="0" smtClean="0"/>
              <a:t>transmisión</a:t>
            </a:r>
            <a:r>
              <a:rPr lang="es-ES" dirty="0"/>
              <a:t>, torres </a:t>
            </a:r>
            <a:r>
              <a:rPr lang="es-ES" dirty="0" smtClean="0"/>
              <a:t>de alta tensión</a:t>
            </a:r>
            <a:r>
              <a:rPr lang="es-ES" dirty="0"/>
              <a:t>, </a:t>
            </a:r>
            <a:r>
              <a:rPr lang="es-ES" dirty="0" smtClean="0"/>
              <a:t>aisladores y otros </a:t>
            </a:r>
            <a:r>
              <a:rPr lang="es-ES" dirty="0"/>
              <a:t>elementos importantes. </a:t>
            </a:r>
            <a:r>
              <a:rPr lang="es-ES" dirty="0" smtClean="0"/>
              <a:t>Vimos además </a:t>
            </a:r>
            <a:r>
              <a:rPr lang="es-ES" dirty="0"/>
              <a:t>la necesidad de la distribución de </a:t>
            </a:r>
            <a:r>
              <a:rPr lang="es-ES" dirty="0" smtClean="0"/>
              <a:t>la energía </a:t>
            </a:r>
            <a:r>
              <a:rPr lang="es-ES" dirty="0"/>
              <a:t>eléctrica</a:t>
            </a:r>
            <a:r>
              <a:rPr lang="es-ES" dirty="0" smtClean="0"/>
              <a:t>, conocimos la red mallada y describimos sus componentes</a:t>
            </a:r>
            <a:r>
              <a:rPr lang="es-ES" dirty="0"/>
              <a:t>.</a:t>
            </a:r>
          </a:p>
          <a:p>
            <a:pPr algn="just"/>
            <a:r>
              <a:rPr lang="es-ES" dirty="0" smtClean="0"/>
              <a:t>En esta clase describiremos los transformadores</a:t>
            </a:r>
            <a:r>
              <a:rPr lang="es-ES" dirty="0"/>
              <a:t>, veremos </a:t>
            </a:r>
            <a:r>
              <a:rPr lang="es-ES" dirty="0" smtClean="0"/>
              <a:t>de qué </a:t>
            </a:r>
            <a:r>
              <a:rPr lang="es-ES" dirty="0"/>
              <a:t>forma trabajan y </a:t>
            </a:r>
            <a:r>
              <a:rPr lang="es-ES" dirty="0" smtClean="0"/>
              <a:t>por qué es necesario </a:t>
            </a:r>
            <a:r>
              <a:rPr lang="es-ES" dirty="0"/>
              <a:t>contar </a:t>
            </a:r>
            <a:r>
              <a:rPr lang="es-ES" dirty="0" smtClean="0"/>
              <a:t>con ellos dentro de la red eléctrica. Conoceremos los circuitos </a:t>
            </a:r>
            <a:r>
              <a:rPr lang="es-ES" dirty="0"/>
              <a:t>equivalentes y describiremos sus </a:t>
            </a:r>
            <a:r>
              <a:rPr lang="es-ES" dirty="0" smtClean="0"/>
              <a:t>componentes</a:t>
            </a:r>
            <a:r>
              <a:rPr lang="es-ES" dirty="0"/>
              <a:t>. Analizaremos distintos </a:t>
            </a:r>
            <a:r>
              <a:rPr lang="es-ES" dirty="0" smtClean="0"/>
              <a:t>tipos de pérdidas y de qué </a:t>
            </a:r>
            <a:r>
              <a:rPr lang="es-ES" dirty="0"/>
              <a:t>forma </a:t>
            </a:r>
            <a:r>
              <a:rPr lang="es-ES" dirty="0" smtClean="0"/>
              <a:t>influyen en el trabajo del transformador. Para </a:t>
            </a:r>
            <a:r>
              <a:rPr lang="es-ES" dirty="0"/>
              <a:t>terminar, </a:t>
            </a:r>
            <a:r>
              <a:rPr lang="es-ES" dirty="0" smtClean="0"/>
              <a:t>describiremos las clases </a:t>
            </a:r>
            <a:r>
              <a:rPr lang="es-ES" dirty="0"/>
              <a:t>de </a:t>
            </a:r>
            <a:r>
              <a:rPr lang="es-ES" dirty="0" smtClean="0"/>
              <a:t>transformadores </a:t>
            </a:r>
            <a:r>
              <a:rPr lang="es-ES" dirty="0"/>
              <a:t>y sus principales características, </a:t>
            </a:r>
            <a:r>
              <a:rPr lang="es-ES" dirty="0" smtClean="0"/>
              <a:t>clasificándolos </a:t>
            </a:r>
            <a:r>
              <a:rPr lang="es-ES" dirty="0"/>
              <a:t>por su tipo de construcción, por </a:t>
            </a:r>
            <a:r>
              <a:rPr lang="es-ES" dirty="0" smtClean="0"/>
              <a:t>la </a:t>
            </a:r>
            <a:r>
              <a:rPr lang="es-ES" dirty="0"/>
              <a:t>cantidad de fases o por su uso</a:t>
            </a:r>
            <a:r>
              <a:rPr lang="es-ES" dirty="0" smtClean="0"/>
              <a:t>.</a:t>
            </a:r>
          </a:p>
          <a:p>
            <a:pPr algn="just"/>
            <a:endParaRPr lang="es-ES" dirty="0"/>
          </a:p>
          <a:p>
            <a:pPr algn="just"/>
            <a:r>
              <a:rPr lang="es-ES" b="1" dirty="0" smtClean="0"/>
              <a:t>Resumen</a:t>
            </a:r>
            <a:endParaRPr lang="es-ES" b="1" dirty="0"/>
          </a:p>
          <a:p>
            <a:pPr algn="just"/>
            <a:r>
              <a:rPr lang="es-ES" b="1" dirty="0" smtClean="0"/>
              <a:t>Fundamentos </a:t>
            </a:r>
            <a:r>
              <a:rPr lang="es-ES" b="1" dirty="0"/>
              <a:t>del transformador</a:t>
            </a:r>
          </a:p>
          <a:p>
            <a:pPr algn="just"/>
            <a:r>
              <a:rPr lang="es-ES" dirty="0"/>
              <a:t>Funcionamiento del </a:t>
            </a:r>
            <a:r>
              <a:rPr lang="es-ES" dirty="0" smtClean="0"/>
              <a:t>transformador y su importancia en los sistemas </a:t>
            </a:r>
            <a:r>
              <a:rPr lang="es-ES" dirty="0"/>
              <a:t>eléctricos.</a:t>
            </a:r>
          </a:p>
          <a:p>
            <a:pPr algn="just"/>
            <a:r>
              <a:rPr lang="es-ES" b="1" dirty="0" smtClean="0"/>
              <a:t>Materiales y comportamiento</a:t>
            </a:r>
            <a:endParaRPr lang="es-ES" b="1" dirty="0"/>
          </a:p>
          <a:p>
            <a:pPr algn="just"/>
            <a:r>
              <a:rPr lang="es-ES" dirty="0"/>
              <a:t>Descripción </a:t>
            </a:r>
            <a:r>
              <a:rPr lang="es-ES" dirty="0" smtClean="0"/>
              <a:t>de los principales componentes del transformador y su comportamiento</a:t>
            </a:r>
            <a:r>
              <a:rPr lang="es-ES" dirty="0"/>
              <a:t>.</a:t>
            </a:r>
          </a:p>
          <a:p>
            <a:pPr algn="just"/>
            <a:r>
              <a:rPr lang="es-ES" b="1" dirty="0"/>
              <a:t>Tipos de transformadores </a:t>
            </a:r>
          </a:p>
          <a:p>
            <a:pPr algn="just"/>
            <a:r>
              <a:rPr lang="es-ES" dirty="0"/>
              <a:t>Análisis </a:t>
            </a:r>
            <a:r>
              <a:rPr lang="es-ES" dirty="0" smtClean="0"/>
              <a:t>de los tipos </a:t>
            </a:r>
            <a:r>
              <a:rPr lang="es-ES" dirty="0"/>
              <a:t>de </a:t>
            </a:r>
            <a:r>
              <a:rPr lang="es-ES" dirty="0" smtClean="0"/>
              <a:t>transformadores </a:t>
            </a:r>
            <a:r>
              <a:rPr lang="es-ES" dirty="0"/>
              <a:t>que existen en </a:t>
            </a:r>
            <a:r>
              <a:rPr lang="es-ES" dirty="0" smtClean="0"/>
              <a:t>el mercado.</a:t>
            </a:r>
          </a:p>
          <a:p>
            <a:pPr algn="just"/>
            <a:endParaRPr lang="es-ES" dirty="0"/>
          </a:p>
        </p:txBody>
      </p:sp>
      <p:pic>
        <p:nvPicPr>
          <p:cNvPr id="3" name="Imagen 2"/>
          <p:cNvPicPr>
            <a:picLocks noChangeAspect="1"/>
          </p:cNvPicPr>
          <p:nvPr/>
        </p:nvPicPr>
        <p:blipFill>
          <a:blip r:embed="rId2"/>
          <a:stretch>
            <a:fillRect/>
          </a:stretch>
        </p:blipFill>
        <p:spPr>
          <a:xfrm>
            <a:off x="8951398" y="3515839"/>
            <a:ext cx="2828925" cy="2628900"/>
          </a:xfrm>
          <a:prstGeom prst="rect">
            <a:avLst/>
          </a:prstGeom>
        </p:spPr>
      </p:pic>
    </p:spTree>
    <p:extLst>
      <p:ext uri="{BB962C8B-B14F-4D97-AF65-F5344CB8AC3E}">
        <p14:creationId xmlns:p14="http://schemas.microsoft.com/office/powerpoint/2010/main" val="2624986543"/>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4172668562"/>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162296" y="208393"/>
            <a:ext cx="11867408" cy="7017306"/>
          </a:xfrm>
          <a:prstGeom prst="rect">
            <a:avLst/>
          </a:prstGeom>
        </p:spPr>
        <p:txBody>
          <a:bodyPr wrap="square">
            <a:spAutoFit/>
          </a:bodyPr>
          <a:lstStyle/>
          <a:p>
            <a:pPr algn="just"/>
            <a:r>
              <a:rPr lang="es-ES" b="1" dirty="0">
                <a:solidFill>
                  <a:srgbClr val="0070C0"/>
                </a:solidFill>
                <a:latin typeface="Arial Rounded MT Bold" panose="020F0704030504030204" pitchFamily="34" charset="0"/>
              </a:rPr>
              <a:t>FUNDAMENTOS DEL TRANSFORMADOR</a:t>
            </a:r>
          </a:p>
          <a:p>
            <a:pPr algn="just"/>
            <a:r>
              <a:rPr lang="es-ES" dirty="0" smtClean="0"/>
              <a:t>En esta </a:t>
            </a:r>
            <a:r>
              <a:rPr lang="es-ES" dirty="0"/>
              <a:t>sección </a:t>
            </a:r>
            <a:r>
              <a:rPr lang="es-ES" dirty="0" smtClean="0"/>
              <a:t>se presentarán los aspectos </a:t>
            </a:r>
            <a:r>
              <a:rPr lang="es-ES" dirty="0"/>
              <a:t>básicos </a:t>
            </a:r>
            <a:r>
              <a:rPr lang="es-ES" dirty="0" smtClean="0"/>
              <a:t>para entender </a:t>
            </a:r>
            <a:r>
              <a:rPr lang="es-ES" dirty="0"/>
              <a:t>el funcionamiento del transformador y su importancia en los sistemas eléctricos industriales </a:t>
            </a:r>
            <a:r>
              <a:rPr lang="es-ES" dirty="0" smtClean="0"/>
              <a:t>y de potencia</a:t>
            </a:r>
            <a:r>
              <a:rPr lang="es-ES" dirty="0"/>
              <a:t>.</a:t>
            </a:r>
          </a:p>
          <a:p>
            <a:pPr algn="just"/>
            <a:endParaRPr lang="es-ES" dirty="0"/>
          </a:p>
          <a:p>
            <a:pPr algn="just"/>
            <a:r>
              <a:rPr lang="es-ES" dirty="0" smtClean="0"/>
              <a:t>En estas páginas </a:t>
            </a:r>
            <a:r>
              <a:rPr lang="es-ES" dirty="0"/>
              <a:t>analizaremos </a:t>
            </a:r>
            <a:r>
              <a:rPr lang="es-ES" dirty="0" smtClean="0"/>
              <a:t>por qué el transformador es una de las máquinas </a:t>
            </a:r>
            <a:r>
              <a:rPr lang="es-ES" dirty="0"/>
              <a:t>eléctricas más utilizadas en el sistema eléctrico, así como también una de las más importantes, dado su uso y complejidad conforme a su crecimiento en tamaño y en potencia. Presentaremos también los materiales que intervienen en su construcción para conocer qué mantenimiento se puede realizar (siempre y cuando lo requiera) y saber cuáles suelen ser los motivos de falla que presentan durante su vida útil en servicio.</a:t>
            </a:r>
          </a:p>
          <a:p>
            <a:pPr algn="just"/>
            <a:r>
              <a:rPr lang="es-ES" b="1" dirty="0" smtClean="0">
                <a:solidFill>
                  <a:srgbClr val="0070C0"/>
                </a:solidFill>
                <a:latin typeface="Arial Rounded MT Bold" panose="020F0704030504030204" pitchFamily="34" charset="0"/>
              </a:rPr>
              <a:t>Fundamentos del </a:t>
            </a:r>
            <a:r>
              <a:rPr lang="es-ES" b="1" dirty="0">
                <a:solidFill>
                  <a:srgbClr val="0070C0"/>
                </a:solidFill>
                <a:latin typeface="Arial Rounded MT Bold" panose="020F0704030504030204" pitchFamily="34" charset="0"/>
              </a:rPr>
              <a:t>transformador</a:t>
            </a:r>
          </a:p>
          <a:p>
            <a:pPr algn="just"/>
            <a:r>
              <a:rPr lang="es-ES" dirty="0"/>
              <a:t>Para comenzar, es importante explicar cómo </a:t>
            </a:r>
            <a:r>
              <a:rPr lang="es-ES" dirty="0" smtClean="0"/>
              <a:t>trabaja el transformador</a:t>
            </a:r>
            <a:r>
              <a:rPr lang="es-ES" dirty="0"/>
              <a:t>, </a:t>
            </a:r>
            <a:r>
              <a:rPr lang="es-ES" dirty="0" smtClean="0"/>
              <a:t>la necesidad </a:t>
            </a:r>
            <a:r>
              <a:rPr lang="es-ES" dirty="0"/>
              <a:t>de </a:t>
            </a:r>
            <a:r>
              <a:rPr lang="es-ES" dirty="0" smtClean="0"/>
              <a:t>su uso e indicar su ubicación dentro de la red. Asimismo</a:t>
            </a:r>
            <a:r>
              <a:rPr lang="es-ES" dirty="0"/>
              <a:t>, debemos conocer </a:t>
            </a:r>
            <a:r>
              <a:rPr lang="es-ES" dirty="0" smtClean="0"/>
              <a:t>las ecuaciones fundamentales y básicas </a:t>
            </a:r>
            <a:r>
              <a:rPr lang="es-ES" dirty="0"/>
              <a:t>que expliquen su funcionamiento. </a:t>
            </a:r>
          </a:p>
          <a:p>
            <a:pPr algn="just"/>
            <a:r>
              <a:rPr lang="es-ES" dirty="0" smtClean="0"/>
              <a:t>El transformador</a:t>
            </a:r>
            <a:r>
              <a:rPr lang="es-ES" dirty="0"/>
              <a:t>, dentro </a:t>
            </a:r>
            <a:r>
              <a:rPr lang="es-ES" dirty="0" smtClean="0"/>
              <a:t>de las máquinas </a:t>
            </a:r>
            <a:r>
              <a:rPr lang="es-ES" dirty="0"/>
              <a:t>eléctricas que se </a:t>
            </a:r>
            <a:r>
              <a:rPr lang="es-ES" dirty="0" smtClean="0"/>
              <a:t>utilizan en la industria eléctrica, es una máquina estática</a:t>
            </a:r>
            <a:r>
              <a:rPr lang="es-ES" dirty="0"/>
              <a:t>. </a:t>
            </a:r>
          </a:p>
          <a:p>
            <a:pPr algn="just"/>
            <a:r>
              <a:rPr lang="es-ES" dirty="0" smtClean="0"/>
              <a:t>Esto quiere decir que no presenta dentro de sus componentes principales alguna parte móvil, como es el caso del motor </a:t>
            </a:r>
            <a:r>
              <a:rPr lang="es-ES" dirty="0"/>
              <a:t>eléctrico.</a:t>
            </a:r>
          </a:p>
          <a:p>
            <a:pPr algn="just"/>
            <a:r>
              <a:rPr lang="es-ES" dirty="0"/>
              <a:t>De acuerdo a lo visto en las clases anteriores, es una </a:t>
            </a:r>
            <a:r>
              <a:rPr lang="es-ES" dirty="0" smtClean="0"/>
              <a:t>máquina </a:t>
            </a:r>
            <a:r>
              <a:rPr lang="es-ES" dirty="0"/>
              <a:t>que trabaja exclusivamente en corriente alterna, </a:t>
            </a:r>
            <a:r>
              <a:rPr lang="es-ES" dirty="0" smtClean="0"/>
              <a:t>gracias </a:t>
            </a:r>
            <a:r>
              <a:rPr lang="es-ES" dirty="0"/>
              <a:t>a la ley de Faraday-Lenz.</a:t>
            </a:r>
          </a:p>
          <a:p>
            <a:pPr algn="just"/>
            <a:r>
              <a:rPr lang="es-ES" dirty="0"/>
              <a:t>Los transformadores son máquinas que transfieren </a:t>
            </a:r>
            <a:r>
              <a:rPr lang="es-ES" dirty="0" smtClean="0"/>
              <a:t>potencia </a:t>
            </a:r>
            <a:r>
              <a:rPr lang="es-ES" dirty="0"/>
              <a:t>eléctrica utilizando fenómenos electromagnéticos. Esto </a:t>
            </a:r>
            <a:r>
              <a:rPr lang="es-ES" dirty="0" smtClean="0"/>
              <a:t>significa </a:t>
            </a:r>
            <a:r>
              <a:rPr lang="es-ES" dirty="0"/>
              <a:t>que conectan dos lados de un circuito eléctrico sin </a:t>
            </a:r>
            <a:r>
              <a:rPr lang="es-ES" dirty="0" smtClean="0"/>
              <a:t>que </a:t>
            </a:r>
            <a:r>
              <a:rPr lang="es-ES" dirty="0"/>
              <a:t>haya contacto galvánico entre ellos.</a:t>
            </a:r>
          </a:p>
          <a:p>
            <a:pPr algn="just"/>
            <a:r>
              <a:rPr lang="es-ES" dirty="0"/>
              <a:t>El principal uso de los transformadores consiste en unir </a:t>
            </a:r>
            <a:r>
              <a:rPr lang="es-ES" dirty="0" smtClean="0"/>
              <a:t>circuitos </a:t>
            </a:r>
            <a:r>
              <a:rPr lang="es-ES" dirty="0"/>
              <a:t>con diferentes tensiones de trabajo, por lo que </a:t>
            </a:r>
            <a:r>
              <a:rPr lang="es-ES" dirty="0" smtClean="0"/>
              <a:t>debemos </a:t>
            </a:r>
            <a:r>
              <a:rPr lang="es-ES" dirty="0"/>
              <a:t>conocer por qué es necesario este tipo de unión.</a:t>
            </a:r>
          </a:p>
          <a:p>
            <a:pPr algn="just"/>
            <a:r>
              <a:rPr lang="es-ES" dirty="0"/>
              <a:t>La energía eléctrica se origina en los generadores de </a:t>
            </a:r>
            <a:r>
              <a:rPr lang="es-ES" dirty="0" smtClean="0"/>
              <a:t>las centrales </a:t>
            </a:r>
            <a:r>
              <a:rPr lang="es-ES" dirty="0"/>
              <a:t>eléctricas, donde la tensión máxima a la que </a:t>
            </a:r>
            <a:r>
              <a:rPr lang="es-ES" dirty="0" smtClean="0"/>
              <a:t>pueden </a:t>
            </a:r>
            <a:r>
              <a:rPr lang="es-ES" dirty="0"/>
              <a:t>trabajar es entre 13 y 30 </a:t>
            </a:r>
            <a:r>
              <a:rPr lang="es-ES" dirty="0" err="1"/>
              <a:t>kV</a:t>
            </a:r>
            <a:r>
              <a:rPr lang="es-ES" dirty="0"/>
              <a:t>. </a:t>
            </a:r>
            <a:endParaRPr lang="es-ES" dirty="0" smtClean="0"/>
          </a:p>
          <a:p>
            <a:pPr algn="just"/>
            <a:endParaRPr lang="es-ES" dirty="0"/>
          </a:p>
          <a:p>
            <a:pPr algn="just"/>
            <a:endParaRPr lang="es-ES" dirty="0"/>
          </a:p>
        </p:txBody>
      </p:sp>
    </p:spTree>
    <p:extLst>
      <p:ext uri="{BB962C8B-B14F-4D97-AF65-F5344CB8AC3E}">
        <p14:creationId xmlns:p14="http://schemas.microsoft.com/office/powerpoint/2010/main" val="778402132"/>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162296" y="208393"/>
            <a:ext cx="11867408" cy="6740307"/>
          </a:xfrm>
          <a:prstGeom prst="rect">
            <a:avLst/>
          </a:prstGeom>
        </p:spPr>
        <p:txBody>
          <a:bodyPr wrap="square">
            <a:spAutoFit/>
          </a:bodyPr>
          <a:lstStyle/>
          <a:p>
            <a:pPr algn="ctr"/>
            <a:r>
              <a:rPr lang="es-ES" b="1" dirty="0" smtClean="0"/>
              <a:t>Esquema que </a:t>
            </a:r>
            <a:r>
              <a:rPr lang="es-ES" b="1" dirty="0"/>
              <a:t>muestra </a:t>
            </a:r>
            <a:r>
              <a:rPr lang="es-ES" b="1" dirty="0" smtClean="0"/>
              <a:t>lugares posibles de utilización de transformador en el sistema eléctrico </a:t>
            </a:r>
            <a:r>
              <a:rPr lang="es-ES" b="1" dirty="0"/>
              <a:t>para unir circuitos de diferentes </a:t>
            </a:r>
            <a:r>
              <a:rPr lang="es-ES" b="1" dirty="0" smtClean="0"/>
              <a:t>tensiones.</a:t>
            </a:r>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smtClean="0"/>
          </a:p>
          <a:p>
            <a:pPr algn="just"/>
            <a:endParaRPr lang="es-ES" dirty="0"/>
          </a:p>
          <a:p>
            <a:pPr algn="just"/>
            <a:endParaRPr lang="es-ES" dirty="0" smtClean="0"/>
          </a:p>
          <a:p>
            <a:pPr algn="just"/>
            <a:endParaRPr lang="es-ES" dirty="0"/>
          </a:p>
          <a:p>
            <a:pPr algn="just"/>
            <a:r>
              <a:rPr lang="es-ES" dirty="0" smtClean="0"/>
              <a:t>Luego</a:t>
            </a:r>
            <a:r>
              <a:rPr lang="es-ES" dirty="0"/>
              <a:t>, la energía debe transmitirse (por lo general en distancias del orden de cientos de km), para lo que se debe elevar la tensión de manera de bajar la corriente que circula por las líneas de transmisión y disminuir las pérdidas que esta genera. Para esto se utiliza un transformador elevador, dado que elevará la tensión a la salida del generador hasta la tensión que se requiera para el transporte de la energía eléctrica. Sin embargo, esta tensión no se puede entregar directamente en una vivienda, por lo que se requerirá una serie de </a:t>
            </a:r>
            <a:r>
              <a:rPr lang="es-ES" dirty="0" smtClean="0"/>
              <a:t>transformadores </a:t>
            </a:r>
            <a:r>
              <a:rPr lang="es-ES" dirty="0"/>
              <a:t>reductores que disminuyan la tensión desde los </a:t>
            </a:r>
            <a:r>
              <a:rPr lang="es-ES" dirty="0" smtClean="0"/>
              <a:t>valores </a:t>
            </a:r>
            <a:r>
              <a:rPr lang="es-ES" dirty="0"/>
              <a:t>para transmisión hasta los valores que las personas </a:t>
            </a:r>
            <a:r>
              <a:rPr lang="es-ES" dirty="0" smtClean="0"/>
              <a:t>tienen </a:t>
            </a:r>
            <a:r>
              <a:rPr lang="es-ES" dirty="0"/>
              <a:t>disponibles en sus tomacorrientes</a:t>
            </a:r>
            <a:r>
              <a:rPr lang="es-ES" dirty="0" smtClean="0"/>
              <a:t>.</a:t>
            </a:r>
          </a:p>
        </p:txBody>
      </p:sp>
      <p:pic>
        <p:nvPicPr>
          <p:cNvPr id="3" name="Imagen 2"/>
          <p:cNvPicPr>
            <a:picLocks noChangeAspect="1"/>
          </p:cNvPicPr>
          <p:nvPr/>
        </p:nvPicPr>
        <p:blipFill>
          <a:blip r:embed="rId2"/>
          <a:stretch>
            <a:fillRect/>
          </a:stretch>
        </p:blipFill>
        <p:spPr>
          <a:xfrm>
            <a:off x="2479964" y="928995"/>
            <a:ext cx="7232072" cy="4296147"/>
          </a:xfrm>
          <a:prstGeom prst="rect">
            <a:avLst/>
          </a:prstGeom>
        </p:spPr>
      </p:pic>
    </p:spTree>
    <p:extLst>
      <p:ext uri="{BB962C8B-B14F-4D97-AF65-F5344CB8AC3E}">
        <p14:creationId xmlns:p14="http://schemas.microsoft.com/office/powerpoint/2010/main" val="152480354"/>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162296" y="208393"/>
            <a:ext cx="11867408" cy="6463308"/>
          </a:xfrm>
          <a:prstGeom prst="rect">
            <a:avLst/>
          </a:prstGeom>
        </p:spPr>
        <p:txBody>
          <a:bodyPr wrap="square">
            <a:spAutoFit/>
          </a:bodyPr>
          <a:lstStyle/>
          <a:p>
            <a:pPr algn="just"/>
            <a:r>
              <a:rPr lang="es-ES" dirty="0" smtClean="0"/>
              <a:t>De </a:t>
            </a:r>
            <a:r>
              <a:rPr lang="es-ES" dirty="0"/>
              <a:t>acuerdo con lo explicado antes, existen </a:t>
            </a:r>
            <a:r>
              <a:rPr lang="es-ES" dirty="0" smtClean="0"/>
              <a:t>transformadores </a:t>
            </a:r>
            <a:r>
              <a:rPr lang="es-ES" dirty="0"/>
              <a:t>elevadores, que se alimentan desde un sistema de una </a:t>
            </a:r>
            <a:r>
              <a:rPr lang="es-ES" dirty="0" smtClean="0"/>
              <a:t>tensión </a:t>
            </a:r>
            <a:r>
              <a:rPr lang="es-ES" dirty="0"/>
              <a:t>a otro de tensión mayor, y transformadores </a:t>
            </a:r>
            <a:r>
              <a:rPr lang="es-ES" dirty="0" smtClean="0"/>
              <a:t>reductores</a:t>
            </a:r>
            <a:r>
              <a:rPr lang="es-ES" dirty="0"/>
              <a:t>, que se alimentan con una tensión determinada y se </a:t>
            </a:r>
            <a:r>
              <a:rPr lang="es-ES" dirty="0" smtClean="0"/>
              <a:t>conectan </a:t>
            </a:r>
            <a:r>
              <a:rPr lang="es-ES" dirty="0"/>
              <a:t>a otro con una tensión menor.</a:t>
            </a:r>
          </a:p>
          <a:p>
            <a:pPr algn="just"/>
            <a:r>
              <a:rPr lang="es-ES" dirty="0"/>
              <a:t>Ahora bien, resta explicar cómo se produce este </a:t>
            </a:r>
            <a:r>
              <a:rPr lang="es-ES" dirty="0" smtClean="0"/>
              <a:t>acoplamiento</a:t>
            </a:r>
            <a:r>
              <a:rPr lang="es-ES" dirty="0"/>
              <a:t>. Retomando lo expresado al inicio de este capítulo, </a:t>
            </a:r>
            <a:r>
              <a:rPr lang="es-ES" dirty="0" smtClean="0"/>
              <a:t>el </a:t>
            </a:r>
            <a:r>
              <a:rPr lang="es-ES" dirty="0"/>
              <a:t>transformador acopla dos circuitos con tensiones </a:t>
            </a:r>
            <a:r>
              <a:rPr lang="es-ES" dirty="0" smtClean="0"/>
              <a:t>diferentes </a:t>
            </a:r>
            <a:r>
              <a:rPr lang="es-ES" dirty="0"/>
              <a:t>y permite la transmisión de energía a potencia </a:t>
            </a:r>
            <a:r>
              <a:rPr lang="es-ES" dirty="0" smtClean="0"/>
              <a:t>constante</a:t>
            </a:r>
            <a:r>
              <a:rPr lang="es-ES" dirty="0"/>
              <a:t>, lo que matemáticamente significa:</a:t>
            </a:r>
          </a:p>
          <a:p>
            <a:pPr algn="ctr"/>
            <a:r>
              <a:rPr lang="es-ES" b="1" dirty="0" smtClean="0"/>
              <a:t>V1 x I1= V2 x I2</a:t>
            </a:r>
            <a:endParaRPr lang="es-ES" b="1" dirty="0"/>
          </a:p>
          <a:p>
            <a:pPr algn="just"/>
            <a:r>
              <a:rPr lang="es-ES" dirty="0"/>
              <a:t>Donde:</a:t>
            </a:r>
          </a:p>
          <a:p>
            <a:pPr lvl="1" algn="just"/>
            <a:r>
              <a:rPr lang="es-ES" b="1" dirty="0"/>
              <a:t>V1</a:t>
            </a:r>
            <a:r>
              <a:rPr lang="es-ES" b="1" dirty="0" smtClean="0"/>
              <a:t>: es la tensión del lado 1 del </a:t>
            </a:r>
            <a:r>
              <a:rPr lang="es-ES" b="1" dirty="0"/>
              <a:t>transformador. </a:t>
            </a:r>
          </a:p>
          <a:p>
            <a:pPr lvl="1" algn="just"/>
            <a:r>
              <a:rPr lang="es-ES" b="1" dirty="0" smtClean="0"/>
              <a:t>I1: es la corriente del lado 1 del </a:t>
            </a:r>
            <a:r>
              <a:rPr lang="es-ES" b="1" dirty="0"/>
              <a:t>transformador. </a:t>
            </a:r>
          </a:p>
          <a:p>
            <a:pPr lvl="1" algn="just"/>
            <a:r>
              <a:rPr lang="es-ES" b="1" dirty="0"/>
              <a:t>V2</a:t>
            </a:r>
            <a:r>
              <a:rPr lang="es-ES" b="1" dirty="0" smtClean="0"/>
              <a:t>: es la tensión del lado 2 del </a:t>
            </a:r>
            <a:r>
              <a:rPr lang="es-ES" b="1" dirty="0"/>
              <a:t>transformador.</a:t>
            </a:r>
          </a:p>
          <a:p>
            <a:pPr lvl="1" algn="just"/>
            <a:r>
              <a:rPr lang="es-ES" b="1" dirty="0" smtClean="0"/>
              <a:t>I2: es la corriente del lado 2 del </a:t>
            </a:r>
            <a:r>
              <a:rPr lang="es-ES" b="1" dirty="0"/>
              <a:t>transformador.</a:t>
            </a:r>
          </a:p>
          <a:p>
            <a:pPr algn="just"/>
            <a:r>
              <a:rPr lang="es-ES" dirty="0"/>
              <a:t>Ahora definamos el lado 1 y el lado 2 del transformador. </a:t>
            </a:r>
            <a:r>
              <a:rPr lang="es-ES" dirty="0" smtClean="0"/>
              <a:t>El lado </a:t>
            </a:r>
            <a:r>
              <a:rPr lang="es-ES" dirty="0"/>
              <a:t>por donde se alimenta el transformador se denomina </a:t>
            </a:r>
            <a:r>
              <a:rPr lang="es-ES" dirty="0" smtClean="0"/>
              <a:t>primario</a:t>
            </a:r>
            <a:r>
              <a:rPr lang="es-ES" dirty="0"/>
              <a:t>, mientras que el lado donde se conecta la carga se </a:t>
            </a:r>
            <a:r>
              <a:rPr lang="es-ES" dirty="0" smtClean="0"/>
              <a:t>llama </a:t>
            </a:r>
            <a:r>
              <a:rPr lang="es-ES" dirty="0"/>
              <a:t>secundario. En el caso del transformador elevador, el </a:t>
            </a:r>
            <a:r>
              <a:rPr lang="es-ES" dirty="0" smtClean="0"/>
              <a:t>lado </a:t>
            </a:r>
            <a:r>
              <a:rPr lang="es-ES" dirty="0"/>
              <a:t>de menor tensión es el primario, mientras que el lado </a:t>
            </a:r>
            <a:r>
              <a:rPr lang="es-ES" dirty="0" smtClean="0"/>
              <a:t>de </a:t>
            </a:r>
            <a:r>
              <a:rPr lang="es-ES" dirty="0"/>
              <a:t>mayor tensión es el secundario. En el caso del </a:t>
            </a:r>
            <a:r>
              <a:rPr lang="es-ES" dirty="0" smtClean="0"/>
              <a:t>transformador </a:t>
            </a:r>
            <a:r>
              <a:rPr lang="es-ES" dirty="0"/>
              <a:t>reductor, el lado de mayor tensión es el primario, y el </a:t>
            </a:r>
            <a:r>
              <a:rPr lang="es-ES" dirty="0" smtClean="0"/>
              <a:t>lado </a:t>
            </a:r>
            <a:r>
              <a:rPr lang="es-ES" dirty="0"/>
              <a:t>de menor tensión, el secundario. De acuerdo con esto, </a:t>
            </a:r>
            <a:r>
              <a:rPr lang="es-ES" dirty="0" smtClean="0"/>
              <a:t>llamaremos </a:t>
            </a:r>
            <a:r>
              <a:rPr lang="es-ES" dirty="0"/>
              <a:t>primario al lado 1 del transformador y </a:t>
            </a:r>
            <a:r>
              <a:rPr lang="es-ES" dirty="0" smtClean="0"/>
              <a:t>secundario al lado </a:t>
            </a:r>
            <a:r>
              <a:rPr lang="es-ES" dirty="0"/>
              <a:t>2</a:t>
            </a:r>
            <a:r>
              <a:rPr lang="es-ES" dirty="0" smtClean="0"/>
              <a:t>. Volviendo a la fórmula </a:t>
            </a:r>
            <a:r>
              <a:rPr lang="es-ES" dirty="0"/>
              <a:t>anterior:</a:t>
            </a:r>
          </a:p>
          <a:p>
            <a:pPr algn="just"/>
            <a:endParaRPr lang="es-ES" dirty="0" smtClean="0"/>
          </a:p>
          <a:p>
            <a:pPr algn="just"/>
            <a:endParaRPr lang="es-ES" dirty="0"/>
          </a:p>
          <a:p>
            <a:pPr algn="just"/>
            <a:r>
              <a:rPr lang="es-ES" dirty="0" smtClean="0"/>
              <a:t>Donde </a:t>
            </a:r>
            <a:r>
              <a:rPr lang="es-ES" dirty="0"/>
              <a:t>k se denomina relación de transformación y es uno </a:t>
            </a:r>
            <a:r>
              <a:rPr lang="es-ES" dirty="0" smtClean="0"/>
              <a:t>de </a:t>
            </a:r>
            <a:r>
              <a:rPr lang="es-ES" dirty="0"/>
              <a:t>los parámetros principales del transformador. Si </a:t>
            </a:r>
            <a:r>
              <a:rPr lang="es-ES" dirty="0" smtClean="0"/>
              <a:t>tenemos </a:t>
            </a:r>
            <a:r>
              <a:rPr lang="es-ES" dirty="0"/>
              <a:t>un transformador con tensiones nominales 220/110 V </a:t>
            </a:r>
            <a:r>
              <a:rPr lang="es-ES" dirty="0" smtClean="0"/>
              <a:t>y </a:t>
            </a:r>
            <a:r>
              <a:rPr lang="es-ES" dirty="0"/>
              <a:t>una potencia nominal de 1100 W, podemos calcular las </a:t>
            </a:r>
            <a:r>
              <a:rPr lang="es-ES" dirty="0" smtClean="0"/>
              <a:t>corrientes </a:t>
            </a:r>
            <a:r>
              <a:rPr lang="es-ES" dirty="0"/>
              <a:t>nominales</a:t>
            </a:r>
            <a:r>
              <a:rPr lang="es-ES" dirty="0" smtClean="0"/>
              <a:t>.</a:t>
            </a:r>
          </a:p>
          <a:p>
            <a:pPr algn="just"/>
            <a:endParaRPr lang="es-ES" dirty="0"/>
          </a:p>
        </p:txBody>
      </p:sp>
      <p:pic>
        <p:nvPicPr>
          <p:cNvPr id="4" name="Imagen 3"/>
          <p:cNvPicPr>
            <a:picLocks noChangeAspect="1"/>
          </p:cNvPicPr>
          <p:nvPr/>
        </p:nvPicPr>
        <p:blipFill>
          <a:blip r:embed="rId2"/>
          <a:stretch>
            <a:fillRect/>
          </a:stretch>
        </p:blipFill>
        <p:spPr>
          <a:xfrm>
            <a:off x="4857008" y="4929558"/>
            <a:ext cx="2481943" cy="533091"/>
          </a:xfrm>
          <a:prstGeom prst="rect">
            <a:avLst/>
          </a:prstGeom>
        </p:spPr>
      </p:pic>
      <p:pic>
        <p:nvPicPr>
          <p:cNvPr id="5" name="Imagen 4"/>
          <p:cNvPicPr>
            <a:picLocks noChangeAspect="1"/>
          </p:cNvPicPr>
          <p:nvPr/>
        </p:nvPicPr>
        <p:blipFill>
          <a:blip r:embed="rId3"/>
          <a:stretch>
            <a:fillRect/>
          </a:stretch>
        </p:blipFill>
        <p:spPr>
          <a:xfrm>
            <a:off x="4857008" y="6026417"/>
            <a:ext cx="2552700" cy="695325"/>
          </a:xfrm>
          <a:prstGeom prst="rect">
            <a:avLst/>
          </a:prstGeom>
        </p:spPr>
      </p:pic>
    </p:spTree>
    <p:extLst>
      <p:ext uri="{BB962C8B-B14F-4D97-AF65-F5344CB8AC3E}">
        <p14:creationId xmlns:p14="http://schemas.microsoft.com/office/powerpoint/2010/main" val="3516168140"/>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162296" y="208393"/>
            <a:ext cx="11867408" cy="6463308"/>
          </a:xfrm>
          <a:prstGeom prst="rect">
            <a:avLst/>
          </a:prstGeom>
        </p:spPr>
        <p:txBody>
          <a:bodyPr wrap="square">
            <a:spAutoFit/>
          </a:bodyPr>
          <a:lstStyle/>
          <a:p>
            <a:pPr algn="just"/>
            <a:r>
              <a:rPr lang="es-ES" dirty="0" smtClean="0"/>
              <a:t>Ahora </a:t>
            </a:r>
            <a:r>
              <a:rPr lang="es-ES" dirty="0"/>
              <a:t>bien, estas ecuaciones están aplicadas para </a:t>
            </a:r>
            <a:r>
              <a:rPr lang="es-ES" dirty="0" smtClean="0"/>
              <a:t>un transformador </a:t>
            </a:r>
            <a:r>
              <a:rPr lang="es-ES" dirty="0"/>
              <a:t>elevador. En el caso de un transformador </a:t>
            </a:r>
            <a:r>
              <a:rPr lang="es-ES" dirty="0" smtClean="0"/>
              <a:t>reductor</a:t>
            </a:r>
            <a:r>
              <a:rPr lang="es-ES" dirty="0"/>
              <a:t>, la relación será inversa, y el valor k sería igual a 0,5. </a:t>
            </a:r>
          </a:p>
          <a:p>
            <a:pPr algn="just"/>
            <a:r>
              <a:rPr lang="es-ES" dirty="0"/>
              <a:t>Por último, queda un análisis muy importante por </a:t>
            </a:r>
            <a:r>
              <a:rPr lang="es-ES" dirty="0" smtClean="0"/>
              <a:t>hacer</a:t>
            </a:r>
            <a:r>
              <a:rPr lang="es-ES" dirty="0"/>
              <a:t>. El transformador está compuesto por dos bobinas </a:t>
            </a:r>
            <a:r>
              <a:rPr lang="es-ES" dirty="0" smtClean="0"/>
              <a:t>(</a:t>
            </a:r>
            <a:r>
              <a:rPr lang="es-ES" dirty="0"/>
              <a:t>primaria y secundaria), que están montadas sobre un </a:t>
            </a:r>
            <a:r>
              <a:rPr lang="es-ES" dirty="0" smtClean="0"/>
              <a:t>núcleo </a:t>
            </a:r>
            <a:r>
              <a:rPr lang="es-ES" dirty="0"/>
              <a:t>magnético.</a:t>
            </a:r>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ctr"/>
            <a:r>
              <a:rPr lang="es-ES" b="1" dirty="0" smtClean="0"/>
              <a:t>Esquema </a:t>
            </a:r>
            <a:r>
              <a:rPr lang="es-ES" b="1" dirty="0"/>
              <a:t>de un transformador eléctrico ideal, donde se pueden apreciar </a:t>
            </a:r>
            <a:r>
              <a:rPr lang="es-ES" b="1" dirty="0" smtClean="0"/>
              <a:t>las </a:t>
            </a:r>
            <a:r>
              <a:rPr lang="es-ES" b="1" dirty="0"/>
              <a:t>corrientes, las tensiones </a:t>
            </a:r>
            <a:r>
              <a:rPr lang="es-ES" b="1" dirty="0" smtClean="0"/>
              <a:t>y el </a:t>
            </a:r>
            <a:r>
              <a:rPr lang="es-ES" b="1" dirty="0"/>
              <a:t>flujo magnético intervinientes.</a:t>
            </a:r>
          </a:p>
          <a:p>
            <a:pPr algn="just"/>
            <a:r>
              <a:rPr lang="es-ES" dirty="0"/>
              <a:t>En la imagen anterior, se observa cómo es el </a:t>
            </a:r>
            <a:r>
              <a:rPr lang="es-ES" dirty="0" smtClean="0"/>
              <a:t>funcionamiento </a:t>
            </a:r>
            <a:r>
              <a:rPr lang="es-ES" dirty="0"/>
              <a:t>ideal y simplificado de un transformador. La tensión </a:t>
            </a:r>
            <a:r>
              <a:rPr lang="es-ES" dirty="0" smtClean="0"/>
              <a:t>alterna </a:t>
            </a:r>
            <a:r>
              <a:rPr lang="es-ES" dirty="0"/>
              <a:t>V1 aplicada en el bobinado primario provocará la </a:t>
            </a:r>
            <a:r>
              <a:rPr lang="es-ES" dirty="0" smtClean="0"/>
              <a:t>circulación </a:t>
            </a:r>
            <a:r>
              <a:rPr lang="es-ES" dirty="0"/>
              <a:t>de una corriente alterna </a:t>
            </a:r>
            <a:r>
              <a:rPr lang="es-ES" dirty="0" smtClean="0"/>
              <a:t>I1, </a:t>
            </a:r>
            <a:r>
              <a:rPr lang="es-ES" dirty="0"/>
              <a:t>la que provocará </a:t>
            </a:r>
            <a:r>
              <a:rPr lang="es-ES" dirty="0" smtClean="0"/>
              <a:t>un </a:t>
            </a:r>
            <a:r>
              <a:rPr lang="es-ES" dirty="0"/>
              <a:t>flujo magnético, que circulará por el núcleo magnético </a:t>
            </a:r>
            <a:r>
              <a:rPr lang="es-ES" dirty="0" smtClean="0"/>
              <a:t>y </a:t>
            </a:r>
            <a:r>
              <a:rPr lang="es-ES" dirty="0"/>
              <a:t>será pulsante al ser generado por una corriente alterna. </a:t>
            </a:r>
          </a:p>
          <a:p>
            <a:pPr algn="just"/>
            <a:r>
              <a:rPr lang="es-ES" dirty="0"/>
              <a:t>Este mismo flujo, por la ley de Faraday- Lenz, generará una </a:t>
            </a:r>
            <a:r>
              <a:rPr lang="es-ES" dirty="0" smtClean="0"/>
              <a:t>fuerza </a:t>
            </a:r>
            <a:r>
              <a:rPr lang="es-ES" dirty="0"/>
              <a:t>electromotriz inducida E2 en el bobinado secundario. </a:t>
            </a:r>
          </a:p>
          <a:p>
            <a:pPr algn="just"/>
            <a:r>
              <a:rPr lang="es-ES" dirty="0"/>
              <a:t>Al conectar una carga Z al secundario, se establecerá una </a:t>
            </a:r>
            <a:r>
              <a:rPr lang="es-ES" dirty="0" smtClean="0"/>
              <a:t>corriente I2 </a:t>
            </a:r>
            <a:r>
              <a:rPr lang="es-ES" dirty="0"/>
              <a:t>que circulará por la carga. El mismo flujo </a:t>
            </a:r>
            <a:r>
              <a:rPr lang="es-ES" dirty="0" smtClean="0"/>
              <a:t>magnético </a:t>
            </a:r>
            <a:r>
              <a:rPr lang="es-ES" dirty="0"/>
              <a:t>variable en el tiempo producirá también una fuerza </a:t>
            </a:r>
            <a:r>
              <a:rPr lang="es-ES" dirty="0" smtClean="0"/>
              <a:t>electromotriz </a:t>
            </a:r>
            <a:r>
              <a:rPr lang="es-ES" dirty="0"/>
              <a:t>inducida en el bobinado primario.</a:t>
            </a:r>
          </a:p>
          <a:p>
            <a:pPr algn="just"/>
            <a:r>
              <a:rPr lang="es-ES" dirty="0"/>
              <a:t>Por </a:t>
            </a:r>
            <a:r>
              <a:rPr lang="es-ES" dirty="0" smtClean="0"/>
              <a:t>lo tanto</a:t>
            </a:r>
            <a:r>
              <a:rPr lang="es-ES" dirty="0"/>
              <a:t>, tendremos </a:t>
            </a:r>
            <a:r>
              <a:rPr lang="es-ES" dirty="0" smtClean="0"/>
              <a:t>las siguientes </a:t>
            </a:r>
            <a:r>
              <a:rPr lang="es-ES" dirty="0"/>
              <a:t>expresiones </a:t>
            </a:r>
            <a:r>
              <a:rPr lang="es-ES" dirty="0" smtClean="0"/>
              <a:t>aplicando la ley de Faraday-Lenz:</a:t>
            </a:r>
          </a:p>
          <a:p>
            <a:pPr algn="just"/>
            <a:endParaRPr lang="es-ES" dirty="0"/>
          </a:p>
          <a:p>
            <a:pPr algn="just"/>
            <a:endParaRPr lang="es-ES" dirty="0" smtClean="0"/>
          </a:p>
          <a:p>
            <a:pPr algn="just"/>
            <a:endParaRPr lang="es-ES" dirty="0"/>
          </a:p>
        </p:txBody>
      </p:sp>
      <p:pic>
        <p:nvPicPr>
          <p:cNvPr id="3" name="Imagen 2"/>
          <p:cNvPicPr>
            <a:picLocks noChangeAspect="1"/>
          </p:cNvPicPr>
          <p:nvPr/>
        </p:nvPicPr>
        <p:blipFill>
          <a:blip r:embed="rId2"/>
          <a:stretch>
            <a:fillRect/>
          </a:stretch>
        </p:blipFill>
        <p:spPr>
          <a:xfrm>
            <a:off x="4263242" y="1367827"/>
            <a:ext cx="3657600" cy="1874137"/>
          </a:xfrm>
          <a:prstGeom prst="rect">
            <a:avLst/>
          </a:prstGeom>
        </p:spPr>
      </p:pic>
      <p:pic>
        <p:nvPicPr>
          <p:cNvPr id="6" name="Imagen 5"/>
          <p:cNvPicPr>
            <a:picLocks noChangeAspect="1"/>
          </p:cNvPicPr>
          <p:nvPr/>
        </p:nvPicPr>
        <p:blipFill>
          <a:blip r:embed="rId3"/>
          <a:stretch>
            <a:fillRect/>
          </a:stretch>
        </p:blipFill>
        <p:spPr>
          <a:xfrm>
            <a:off x="5367647" y="5753224"/>
            <a:ext cx="1389413" cy="1104776"/>
          </a:xfrm>
          <a:prstGeom prst="rect">
            <a:avLst/>
          </a:prstGeom>
        </p:spPr>
      </p:pic>
    </p:spTree>
    <p:extLst>
      <p:ext uri="{BB962C8B-B14F-4D97-AF65-F5344CB8AC3E}">
        <p14:creationId xmlns:p14="http://schemas.microsoft.com/office/powerpoint/2010/main" val="1073930188"/>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162296" y="208393"/>
            <a:ext cx="5763491" cy="6740307"/>
          </a:xfrm>
          <a:prstGeom prst="rect">
            <a:avLst/>
          </a:prstGeom>
        </p:spPr>
        <p:txBody>
          <a:bodyPr wrap="square">
            <a:spAutoFit/>
          </a:bodyPr>
          <a:lstStyle/>
          <a:p>
            <a:pPr algn="just"/>
            <a:r>
              <a:rPr lang="es-ES" dirty="0" smtClean="0"/>
              <a:t>Donde N1 y N2 son la cantidad de espiras o vueltas de los bobinados </a:t>
            </a:r>
            <a:r>
              <a:rPr lang="es-ES" dirty="0"/>
              <a:t>primario </a:t>
            </a:r>
            <a:r>
              <a:rPr lang="es-ES" dirty="0" smtClean="0"/>
              <a:t>y secundario</a:t>
            </a:r>
            <a:r>
              <a:rPr lang="es-ES" dirty="0"/>
              <a:t>, respectivamente</a:t>
            </a:r>
            <a:r>
              <a:rPr lang="es-ES" dirty="0" smtClean="0"/>
              <a:t>.</a:t>
            </a:r>
          </a:p>
          <a:p>
            <a:pPr algn="just"/>
            <a:r>
              <a:rPr lang="es-ES" dirty="0" smtClean="0"/>
              <a:t>Ahora </a:t>
            </a:r>
            <a:r>
              <a:rPr lang="es-ES" dirty="0"/>
              <a:t>bien, las ecuaciones fundamentales de </a:t>
            </a:r>
            <a:r>
              <a:rPr lang="es-ES" dirty="0" smtClean="0"/>
              <a:t>funcionamiento </a:t>
            </a:r>
            <a:r>
              <a:rPr lang="es-ES" dirty="0"/>
              <a:t>del transformador (y las que se usan como punto </a:t>
            </a:r>
            <a:r>
              <a:rPr lang="es-ES" dirty="0" smtClean="0"/>
              <a:t>de partida </a:t>
            </a:r>
            <a:r>
              <a:rPr lang="es-ES" dirty="0"/>
              <a:t>para el diseño) son</a:t>
            </a:r>
            <a:r>
              <a:rPr lang="es-ES" dirty="0" smtClean="0"/>
              <a:t>:</a:t>
            </a:r>
          </a:p>
          <a:p>
            <a:pPr algn="just"/>
            <a:endParaRPr lang="es-ES" dirty="0"/>
          </a:p>
          <a:p>
            <a:pPr algn="just"/>
            <a:endParaRPr lang="es-ES" dirty="0"/>
          </a:p>
          <a:p>
            <a:pPr algn="just"/>
            <a:r>
              <a:rPr lang="es-ES" dirty="0" smtClean="0"/>
              <a:t>Donde</a:t>
            </a:r>
            <a:r>
              <a:rPr lang="es-ES" dirty="0"/>
              <a:t>:</a:t>
            </a:r>
          </a:p>
          <a:p>
            <a:pPr lvl="1" algn="just"/>
            <a:r>
              <a:rPr lang="es-ES" b="1" dirty="0" smtClean="0"/>
              <a:t>f es la frecuencia del sistema en Hz</a:t>
            </a:r>
            <a:r>
              <a:rPr lang="es-ES" b="1" dirty="0"/>
              <a:t>.</a:t>
            </a:r>
          </a:p>
          <a:p>
            <a:pPr lvl="1" algn="just"/>
            <a:r>
              <a:rPr lang="es-ES" b="1" dirty="0"/>
              <a:t>4,44: es una constante, cuyo valor proviene de la forma </a:t>
            </a:r>
            <a:r>
              <a:rPr lang="es-ES" b="1" dirty="0" smtClean="0"/>
              <a:t>de onda </a:t>
            </a:r>
            <a:r>
              <a:rPr lang="es-ES" b="1" dirty="0" err="1"/>
              <a:t>senoidal</a:t>
            </a:r>
            <a:r>
              <a:rPr lang="es-ES" b="1" dirty="0"/>
              <a:t> que tiene </a:t>
            </a:r>
            <a:r>
              <a:rPr lang="es-ES" b="1" dirty="0" smtClean="0"/>
              <a:t>la corriente </a:t>
            </a:r>
            <a:r>
              <a:rPr lang="es-ES" b="1" dirty="0"/>
              <a:t>alterna.</a:t>
            </a:r>
          </a:p>
          <a:p>
            <a:pPr algn="just"/>
            <a:endParaRPr lang="es-ES" dirty="0" smtClean="0"/>
          </a:p>
          <a:p>
            <a:pPr algn="ctr"/>
            <a:r>
              <a:rPr lang="es-ES" b="1" dirty="0">
                <a:solidFill>
                  <a:srgbClr val="FF0000"/>
                </a:solidFill>
                <a:latin typeface="Arial Rounded MT Bold" panose="020F0704030504030204" pitchFamily="34" charset="0"/>
              </a:rPr>
              <a:t>El transformador </a:t>
            </a:r>
            <a:r>
              <a:rPr lang="es-ES" b="1" dirty="0" smtClean="0">
                <a:solidFill>
                  <a:srgbClr val="FF0000"/>
                </a:solidFill>
                <a:latin typeface="Arial Rounded MT Bold" panose="020F0704030504030204" pitchFamily="34" charset="0"/>
              </a:rPr>
              <a:t>es </a:t>
            </a:r>
            <a:r>
              <a:rPr lang="es-ES" b="1" dirty="0">
                <a:solidFill>
                  <a:srgbClr val="FF0000"/>
                </a:solidFill>
                <a:latin typeface="Arial Rounded MT Bold" panose="020F0704030504030204" pitchFamily="34" charset="0"/>
              </a:rPr>
              <a:t>el </a:t>
            </a:r>
            <a:r>
              <a:rPr lang="es-ES" b="1" dirty="0" smtClean="0">
                <a:solidFill>
                  <a:srgbClr val="FF0000"/>
                </a:solidFill>
                <a:latin typeface="Arial Rounded MT Bold" panose="020F0704030504030204" pitchFamily="34" charset="0"/>
              </a:rPr>
              <a:t>encargado de vincular </a:t>
            </a:r>
            <a:r>
              <a:rPr lang="es-ES" b="1" dirty="0">
                <a:solidFill>
                  <a:srgbClr val="FF0000"/>
                </a:solidFill>
                <a:latin typeface="Arial Rounded MT Bold" panose="020F0704030504030204" pitchFamily="34" charset="0"/>
              </a:rPr>
              <a:t>dos </a:t>
            </a:r>
            <a:r>
              <a:rPr lang="es-ES" b="1" dirty="0" smtClean="0">
                <a:solidFill>
                  <a:srgbClr val="FF0000"/>
                </a:solidFill>
                <a:latin typeface="Arial Rounded MT Bold" panose="020F0704030504030204" pitchFamily="34" charset="0"/>
              </a:rPr>
              <a:t>sistemas eléctricos </a:t>
            </a:r>
            <a:r>
              <a:rPr lang="es-ES" b="1" dirty="0">
                <a:solidFill>
                  <a:srgbClr val="FF0000"/>
                </a:solidFill>
                <a:latin typeface="Arial Rounded MT Bold" panose="020F0704030504030204" pitchFamily="34" charset="0"/>
              </a:rPr>
              <a:t>a </a:t>
            </a:r>
            <a:r>
              <a:rPr lang="es-ES" b="1" dirty="0" smtClean="0">
                <a:solidFill>
                  <a:srgbClr val="FF0000"/>
                </a:solidFill>
                <a:latin typeface="Arial Rounded MT Bold" panose="020F0704030504030204" pitchFamily="34" charset="0"/>
              </a:rPr>
              <a:t>distintas </a:t>
            </a:r>
            <a:r>
              <a:rPr lang="es-ES" b="1" dirty="0">
                <a:solidFill>
                  <a:srgbClr val="FF0000"/>
                </a:solidFill>
                <a:latin typeface="Arial Rounded MT Bold" panose="020F0704030504030204" pitchFamily="34" charset="0"/>
              </a:rPr>
              <a:t>tensiones, </a:t>
            </a:r>
            <a:r>
              <a:rPr lang="es-ES" b="1" dirty="0" smtClean="0">
                <a:solidFill>
                  <a:srgbClr val="FF0000"/>
                </a:solidFill>
                <a:latin typeface="Arial Rounded MT Bold" panose="020F0704030504030204" pitchFamily="34" charset="0"/>
              </a:rPr>
              <a:t>sin contacto </a:t>
            </a:r>
            <a:r>
              <a:rPr lang="es-ES" b="1" dirty="0">
                <a:solidFill>
                  <a:srgbClr val="FF0000"/>
                </a:solidFill>
                <a:latin typeface="Arial Rounded MT Bold" panose="020F0704030504030204" pitchFamily="34" charset="0"/>
              </a:rPr>
              <a:t>galvánico.</a:t>
            </a:r>
          </a:p>
          <a:p>
            <a:pPr algn="just"/>
            <a:r>
              <a:rPr lang="es-ES" dirty="0" smtClean="0"/>
              <a:t>Operando se obtiene: </a:t>
            </a:r>
          </a:p>
          <a:p>
            <a:pPr algn="just"/>
            <a:endParaRPr lang="es-ES" dirty="0"/>
          </a:p>
          <a:p>
            <a:pPr algn="just"/>
            <a:endParaRPr lang="es-ES" dirty="0" smtClean="0"/>
          </a:p>
          <a:p>
            <a:pPr algn="just"/>
            <a:endParaRPr lang="es-ES" dirty="0"/>
          </a:p>
          <a:p>
            <a:pPr algn="just"/>
            <a:r>
              <a:rPr lang="es-ES" dirty="0" smtClean="0"/>
              <a:t>De acuerdo con esto, es posible deducir que la relación de transformación del transformador es también es igual también a la relación de espiras (</a:t>
            </a:r>
            <a:r>
              <a:rPr lang="es-ES" dirty="0"/>
              <a:t>vueltas</a:t>
            </a:r>
            <a:r>
              <a:rPr lang="es-ES" dirty="0" smtClean="0"/>
              <a:t>) entre el bobinado primario y el bobinado secundario.</a:t>
            </a:r>
            <a:endParaRPr lang="es-ES" dirty="0"/>
          </a:p>
          <a:p>
            <a:pPr algn="just"/>
            <a:endParaRPr lang="es-ES" dirty="0"/>
          </a:p>
        </p:txBody>
      </p:sp>
      <p:pic>
        <p:nvPicPr>
          <p:cNvPr id="4" name="Imagen 3"/>
          <p:cNvPicPr>
            <a:picLocks noChangeAspect="1"/>
          </p:cNvPicPr>
          <p:nvPr/>
        </p:nvPicPr>
        <p:blipFill>
          <a:blip r:embed="rId2"/>
          <a:stretch>
            <a:fillRect/>
          </a:stretch>
        </p:blipFill>
        <p:spPr>
          <a:xfrm>
            <a:off x="3823855" y="1573417"/>
            <a:ext cx="2101932" cy="777896"/>
          </a:xfrm>
          <a:prstGeom prst="rect">
            <a:avLst/>
          </a:prstGeom>
        </p:spPr>
      </p:pic>
      <p:pic>
        <p:nvPicPr>
          <p:cNvPr id="5" name="Imagen 4"/>
          <p:cNvPicPr>
            <a:picLocks noChangeAspect="1"/>
          </p:cNvPicPr>
          <p:nvPr/>
        </p:nvPicPr>
        <p:blipFill>
          <a:blip r:embed="rId3"/>
          <a:stretch>
            <a:fillRect/>
          </a:stretch>
        </p:blipFill>
        <p:spPr>
          <a:xfrm rot="294955">
            <a:off x="3236274" y="4684954"/>
            <a:ext cx="2692890" cy="799177"/>
          </a:xfrm>
          <a:prstGeom prst="rect">
            <a:avLst/>
          </a:prstGeom>
        </p:spPr>
      </p:pic>
      <p:pic>
        <p:nvPicPr>
          <p:cNvPr id="7" name="Imagen 6"/>
          <p:cNvPicPr>
            <a:picLocks noChangeAspect="1"/>
          </p:cNvPicPr>
          <p:nvPr/>
        </p:nvPicPr>
        <p:blipFill>
          <a:blip r:embed="rId4"/>
          <a:stretch>
            <a:fillRect/>
          </a:stretch>
        </p:blipFill>
        <p:spPr>
          <a:xfrm rot="198296">
            <a:off x="6780809" y="265338"/>
            <a:ext cx="5011387" cy="2893498"/>
          </a:xfrm>
          <a:prstGeom prst="rect">
            <a:avLst/>
          </a:prstGeom>
        </p:spPr>
      </p:pic>
      <p:sp>
        <p:nvSpPr>
          <p:cNvPr id="8" name="Rectángulo 7"/>
          <p:cNvSpPr/>
          <p:nvPr/>
        </p:nvSpPr>
        <p:spPr>
          <a:xfrm>
            <a:off x="6282047" y="3117865"/>
            <a:ext cx="5688280" cy="923330"/>
          </a:xfrm>
          <a:prstGeom prst="rect">
            <a:avLst/>
          </a:prstGeom>
        </p:spPr>
        <p:txBody>
          <a:bodyPr wrap="square">
            <a:spAutoFit/>
          </a:bodyPr>
          <a:lstStyle/>
          <a:p>
            <a:pPr algn="ctr"/>
            <a:r>
              <a:rPr lang="es-ES" b="1" dirty="0"/>
              <a:t>Esquema de un transformador ideal, con todos los parámetros de tensiones </a:t>
            </a:r>
            <a:r>
              <a:rPr lang="es-ES" b="1" dirty="0" smtClean="0"/>
              <a:t>y espiras </a:t>
            </a:r>
            <a:r>
              <a:rPr lang="es-ES" b="1" dirty="0"/>
              <a:t>junto </a:t>
            </a:r>
            <a:r>
              <a:rPr lang="es-ES" b="1" dirty="0" smtClean="0"/>
              <a:t>a la fórmula </a:t>
            </a:r>
            <a:r>
              <a:rPr lang="es-ES" b="1" dirty="0"/>
              <a:t>de relación de transformación.</a:t>
            </a:r>
          </a:p>
        </p:txBody>
      </p:sp>
      <p:sp>
        <p:nvSpPr>
          <p:cNvPr id="9" name="Rectángulo 8"/>
          <p:cNvSpPr/>
          <p:nvPr/>
        </p:nvSpPr>
        <p:spPr>
          <a:xfrm>
            <a:off x="6282047" y="4257741"/>
            <a:ext cx="5510149" cy="1477328"/>
          </a:xfrm>
          <a:prstGeom prst="rect">
            <a:avLst/>
          </a:prstGeom>
        </p:spPr>
        <p:txBody>
          <a:bodyPr wrap="square">
            <a:spAutoFit/>
          </a:bodyPr>
          <a:lstStyle/>
          <a:p>
            <a:pPr algn="ctr"/>
            <a:r>
              <a:rPr lang="es-ES" b="1" dirty="0">
                <a:solidFill>
                  <a:srgbClr val="FF0000"/>
                </a:solidFill>
                <a:latin typeface="Arial Rounded MT Bold" panose="020F0704030504030204" pitchFamily="34" charset="0"/>
              </a:rPr>
              <a:t>La </a:t>
            </a:r>
            <a:r>
              <a:rPr lang="es-ES" b="1" dirty="0" err="1">
                <a:solidFill>
                  <a:srgbClr val="FF0000"/>
                </a:solidFill>
                <a:latin typeface="Arial Rounded MT Bold" panose="020F0704030504030204" pitchFamily="34" charset="0"/>
              </a:rPr>
              <a:t>comiente</a:t>
            </a:r>
            <a:r>
              <a:rPr lang="es-ES" b="1" dirty="0">
                <a:solidFill>
                  <a:srgbClr val="FF0000"/>
                </a:solidFill>
                <a:latin typeface="Arial Rounded MT Bold" panose="020F0704030504030204" pitchFamily="34" charset="0"/>
              </a:rPr>
              <a:t> </a:t>
            </a:r>
            <a:r>
              <a:rPr lang="es-ES" b="1" dirty="0" err="1" smtClean="0">
                <a:solidFill>
                  <a:srgbClr val="FF0000"/>
                </a:solidFill>
                <a:latin typeface="Arial Rounded MT Bold" panose="020F0704030504030204" pitchFamily="34" charset="0"/>
              </a:rPr>
              <a:t>magnetizante</a:t>
            </a:r>
            <a:r>
              <a:rPr lang="es-ES" b="1" dirty="0" smtClean="0">
                <a:solidFill>
                  <a:srgbClr val="FF0000"/>
                </a:solidFill>
                <a:latin typeface="Arial Rounded MT Bold" panose="020F0704030504030204" pitchFamily="34" charset="0"/>
              </a:rPr>
              <a:t> es una </a:t>
            </a:r>
            <a:r>
              <a:rPr lang="es-ES" b="1" dirty="0" err="1" smtClean="0">
                <a:solidFill>
                  <a:srgbClr val="FF0000"/>
                </a:solidFill>
                <a:latin typeface="Arial Rounded MT Bold" panose="020F0704030504030204" pitchFamily="34" charset="0"/>
              </a:rPr>
              <a:t>conrriente</a:t>
            </a:r>
            <a:r>
              <a:rPr lang="es-ES" b="1" dirty="0" smtClean="0">
                <a:solidFill>
                  <a:srgbClr val="FF0000"/>
                </a:solidFill>
                <a:latin typeface="Arial Rounded MT Bold" panose="020F0704030504030204" pitchFamily="34" charset="0"/>
              </a:rPr>
              <a:t> </a:t>
            </a:r>
            <a:r>
              <a:rPr lang="es-ES" b="1" dirty="0">
                <a:solidFill>
                  <a:srgbClr val="FF0000"/>
                </a:solidFill>
                <a:latin typeface="Arial Rounded MT Bold" panose="020F0704030504030204" pitchFamily="34" charset="0"/>
              </a:rPr>
              <a:t>que estará presente siempre que el transformador está funcionando </a:t>
            </a:r>
            <a:r>
              <a:rPr lang="es-ES" b="1" dirty="0" smtClean="0">
                <a:solidFill>
                  <a:srgbClr val="FF0000"/>
                </a:solidFill>
                <a:latin typeface="Arial Rounded MT Bold" panose="020F0704030504030204" pitchFamily="34" charset="0"/>
              </a:rPr>
              <a:t>y es la </a:t>
            </a:r>
            <a:r>
              <a:rPr lang="es-ES" b="1" dirty="0">
                <a:solidFill>
                  <a:srgbClr val="FF0000"/>
                </a:solidFill>
                <a:latin typeface="Arial Rounded MT Bold" panose="020F0704030504030204" pitchFamily="34" charset="0"/>
              </a:rPr>
              <a:t>encargada de crear el campo magnético necesario </a:t>
            </a:r>
            <a:r>
              <a:rPr lang="es-ES" b="1" dirty="0" smtClean="0">
                <a:solidFill>
                  <a:srgbClr val="FF0000"/>
                </a:solidFill>
                <a:latin typeface="Arial Rounded MT Bold" panose="020F0704030504030204" pitchFamily="34" charset="0"/>
              </a:rPr>
              <a:t>para su </a:t>
            </a:r>
            <a:r>
              <a:rPr lang="es-ES" b="1" dirty="0">
                <a:solidFill>
                  <a:srgbClr val="FF0000"/>
                </a:solidFill>
                <a:latin typeface="Arial Rounded MT Bold" panose="020F0704030504030204" pitchFamily="34" charset="0"/>
              </a:rPr>
              <a:t>funcionamiento.</a:t>
            </a:r>
          </a:p>
        </p:txBody>
      </p:sp>
    </p:spTree>
    <p:extLst>
      <p:ext uri="{BB962C8B-B14F-4D97-AF65-F5344CB8AC3E}">
        <p14:creationId xmlns:p14="http://schemas.microsoft.com/office/powerpoint/2010/main" val="2190425614"/>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ángulo 3"/>
          <p:cNvSpPr/>
          <p:nvPr/>
        </p:nvSpPr>
        <p:spPr>
          <a:xfrm>
            <a:off x="130668" y="210849"/>
            <a:ext cx="7024875" cy="6463308"/>
          </a:xfrm>
          <a:prstGeom prst="rect">
            <a:avLst/>
          </a:prstGeom>
        </p:spPr>
        <p:txBody>
          <a:bodyPr wrap="square">
            <a:spAutoFit/>
          </a:bodyPr>
          <a:lstStyle/>
          <a:p>
            <a:pPr algn="just"/>
            <a:r>
              <a:rPr lang="es-ES" b="1" dirty="0">
                <a:solidFill>
                  <a:srgbClr val="0070C0"/>
                </a:solidFill>
                <a:latin typeface="Arial Rounded MT Bold" panose="020F0704030504030204" pitchFamily="34" charset="0"/>
              </a:rPr>
              <a:t>Circuito </a:t>
            </a:r>
            <a:r>
              <a:rPr lang="es-ES" b="1" dirty="0" smtClean="0">
                <a:solidFill>
                  <a:srgbClr val="0070C0"/>
                </a:solidFill>
                <a:latin typeface="Arial Rounded MT Bold" panose="020F0704030504030204" pitchFamily="34" charset="0"/>
              </a:rPr>
              <a:t>equivalente</a:t>
            </a:r>
          </a:p>
          <a:p>
            <a:pPr algn="just"/>
            <a:r>
              <a:rPr lang="es-ES" dirty="0" smtClean="0"/>
              <a:t>En el apartado </a:t>
            </a:r>
            <a:r>
              <a:rPr lang="es-ES" dirty="0"/>
              <a:t>anterior </a:t>
            </a:r>
            <a:r>
              <a:rPr lang="es-ES" dirty="0" smtClean="0"/>
              <a:t>se analizaron </a:t>
            </a:r>
            <a:r>
              <a:rPr lang="es-ES" dirty="0"/>
              <a:t>las fórmulas </a:t>
            </a:r>
            <a:r>
              <a:rPr lang="es-ES" dirty="0" smtClean="0"/>
              <a:t>elementales </a:t>
            </a:r>
            <a:r>
              <a:rPr lang="es-ES" dirty="0"/>
              <a:t>del transformador y el esquema del transformador ideal. </a:t>
            </a:r>
          </a:p>
          <a:p>
            <a:pPr algn="just"/>
            <a:r>
              <a:rPr lang="es-ES" dirty="0"/>
              <a:t>En la realidad aparecen otros componentes que son </a:t>
            </a:r>
            <a:r>
              <a:rPr lang="es-ES" dirty="0" smtClean="0"/>
              <a:t>esenciales </a:t>
            </a:r>
            <a:r>
              <a:rPr lang="es-ES" dirty="0"/>
              <a:t>para el funcionamiento de estas máquinas </a:t>
            </a:r>
            <a:r>
              <a:rPr lang="es-ES" dirty="0" smtClean="0"/>
              <a:t>y, </a:t>
            </a:r>
            <a:r>
              <a:rPr lang="es-ES" dirty="0"/>
              <a:t>por lo </a:t>
            </a:r>
            <a:r>
              <a:rPr lang="es-ES" dirty="0" smtClean="0"/>
              <a:t>tanto</a:t>
            </a:r>
            <a:r>
              <a:rPr lang="es-ES" dirty="0"/>
              <a:t>, deben ser analizados.</a:t>
            </a:r>
          </a:p>
          <a:p>
            <a:pPr algn="just"/>
            <a:r>
              <a:rPr lang="es-ES" dirty="0"/>
              <a:t>Al conectar un transformador por el lado primario, pero sin </a:t>
            </a:r>
            <a:r>
              <a:rPr lang="es-ES" dirty="0" smtClean="0"/>
              <a:t>carga</a:t>
            </a:r>
            <a:r>
              <a:rPr lang="es-ES" dirty="0"/>
              <a:t>, no aparece corriente en el bobinado secundario, </a:t>
            </a:r>
            <a:r>
              <a:rPr lang="es-ES" dirty="0" smtClean="0"/>
              <a:t>y se </a:t>
            </a:r>
            <a:r>
              <a:rPr lang="es-ES" dirty="0"/>
              <a:t>podría suponer que tampoco en el primario, aunque esto </a:t>
            </a:r>
            <a:r>
              <a:rPr lang="es-ES" dirty="0" smtClean="0"/>
              <a:t>no </a:t>
            </a:r>
            <a:r>
              <a:rPr lang="es-ES" dirty="0"/>
              <a:t>es así. Este tipo de conexión se denomina en vacío, </a:t>
            </a:r>
            <a:r>
              <a:rPr lang="es-ES" dirty="0" smtClean="0"/>
              <a:t>y en </a:t>
            </a:r>
            <a:r>
              <a:rPr lang="es-ES" dirty="0"/>
              <a:t>esta configuración aparecerá una corriente solo en </a:t>
            </a:r>
            <a:r>
              <a:rPr lang="es-ES" dirty="0" smtClean="0"/>
              <a:t>el primario</a:t>
            </a:r>
            <a:r>
              <a:rPr lang="es-ES" dirty="0"/>
              <a:t>, denominada corriente de vacío </a:t>
            </a:r>
            <a:r>
              <a:rPr lang="es-ES" dirty="0" smtClean="0"/>
              <a:t>o </a:t>
            </a:r>
            <a:r>
              <a:rPr lang="es-ES" dirty="0"/>
              <a:t>magnetización </a:t>
            </a:r>
            <a:r>
              <a:rPr lang="es-ES" dirty="0" smtClean="0"/>
              <a:t>y </a:t>
            </a:r>
            <a:r>
              <a:rPr lang="es-ES" dirty="0"/>
              <a:t>con un valor muy bajo (alrededor del 5 % de la corriente </a:t>
            </a:r>
            <a:r>
              <a:rPr lang="es-ES" dirty="0" smtClean="0"/>
              <a:t>nominal </a:t>
            </a:r>
            <a:r>
              <a:rPr lang="es-ES" dirty="0"/>
              <a:t>en el primario). Esta corriente </a:t>
            </a:r>
            <a:r>
              <a:rPr lang="es-ES" dirty="0" smtClean="0"/>
              <a:t>es </a:t>
            </a:r>
            <a:r>
              <a:rPr lang="es-ES" dirty="0"/>
              <a:t>la que necesita el </a:t>
            </a:r>
            <a:r>
              <a:rPr lang="es-ES" dirty="0" smtClean="0"/>
              <a:t>transformador </a:t>
            </a:r>
            <a:r>
              <a:rPr lang="es-ES" dirty="0"/>
              <a:t>para generar el campo magnético en el núcleo </a:t>
            </a:r>
            <a:r>
              <a:rPr lang="es-ES" dirty="0" smtClean="0"/>
              <a:t>y por </a:t>
            </a:r>
            <a:r>
              <a:rPr lang="es-ES" dirty="0"/>
              <a:t>ende las </a:t>
            </a:r>
            <a:r>
              <a:rPr lang="es-ES" dirty="0" err="1"/>
              <a:t>fem</a:t>
            </a:r>
            <a:r>
              <a:rPr lang="es-ES" dirty="0"/>
              <a:t> correspondientes</a:t>
            </a:r>
            <a:r>
              <a:rPr lang="es-ES" dirty="0" smtClean="0"/>
              <a:t>.</a:t>
            </a:r>
          </a:p>
          <a:p>
            <a:pPr algn="just"/>
            <a:r>
              <a:rPr lang="es-ES" b="1" dirty="0" smtClean="0">
                <a:solidFill>
                  <a:srgbClr val="0070C0"/>
                </a:solidFill>
                <a:latin typeface="Arial Rounded MT Bold" panose="020F0704030504030204" pitchFamily="34" charset="0"/>
              </a:rPr>
              <a:t>Análisis de la relación </a:t>
            </a:r>
            <a:r>
              <a:rPr lang="es-ES" b="1" dirty="0">
                <a:solidFill>
                  <a:srgbClr val="0070C0"/>
                </a:solidFill>
                <a:latin typeface="Arial Rounded MT Bold" panose="020F0704030504030204" pitchFamily="34" charset="0"/>
              </a:rPr>
              <a:t>de transformación</a:t>
            </a:r>
          </a:p>
          <a:p>
            <a:pPr algn="just"/>
            <a:r>
              <a:rPr lang="es-ES" dirty="0" smtClean="0"/>
              <a:t>Al analizar la relación </a:t>
            </a:r>
            <a:r>
              <a:rPr lang="es-ES" dirty="0"/>
              <a:t>de transformación, </a:t>
            </a:r>
            <a:r>
              <a:rPr lang="es-ES" dirty="0" smtClean="0"/>
              <a:t>se pueden </a:t>
            </a:r>
            <a:r>
              <a:rPr lang="es-ES" dirty="0"/>
              <a:t>sacar varias conclusiones. </a:t>
            </a:r>
            <a:r>
              <a:rPr lang="es-ES" dirty="0" smtClean="0"/>
              <a:t>En el bobinado de mayor </a:t>
            </a:r>
            <a:r>
              <a:rPr lang="es-ES" dirty="0"/>
              <a:t>tensión </a:t>
            </a:r>
            <a:r>
              <a:rPr lang="es-ES" dirty="0" smtClean="0"/>
              <a:t>(</a:t>
            </a:r>
            <a:r>
              <a:rPr lang="es-ES" dirty="0"/>
              <a:t>bobinado </a:t>
            </a:r>
            <a:r>
              <a:rPr lang="es-ES" dirty="0" smtClean="0"/>
              <a:t>de alta tensión</a:t>
            </a:r>
            <a:r>
              <a:rPr lang="es-ES" dirty="0"/>
              <a:t>), </a:t>
            </a:r>
            <a:r>
              <a:rPr lang="es-ES" dirty="0" smtClean="0"/>
              <a:t>la corriente será menor </a:t>
            </a:r>
            <a:r>
              <a:rPr lang="es-ES" dirty="0"/>
              <a:t>que </a:t>
            </a:r>
            <a:r>
              <a:rPr lang="es-ES" dirty="0" smtClean="0"/>
              <a:t>en el bobinado de menor </a:t>
            </a:r>
            <a:r>
              <a:rPr lang="es-ES" dirty="0"/>
              <a:t>tensión (baja tensión), dado que </a:t>
            </a:r>
            <a:r>
              <a:rPr lang="es-ES" dirty="0" smtClean="0"/>
              <a:t>se debe </a:t>
            </a:r>
            <a:r>
              <a:rPr lang="es-ES" dirty="0"/>
              <a:t>mantener </a:t>
            </a:r>
            <a:r>
              <a:rPr lang="es-ES" dirty="0" smtClean="0"/>
              <a:t>la potencia </a:t>
            </a:r>
            <a:r>
              <a:rPr lang="es-ES" dirty="0"/>
              <a:t>constante. </a:t>
            </a:r>
            <a:r>
              <a:rPr lang="es-ES" dirty="0" smtClean="0"/>
              <a:t>La cantidad </a:t>
            </a:r>
            <a:r>
              <a:rPr lang="es-ES" dirty="0"/>
              <a:t>de vueltas </a:t>
            </a:r>
            <a:r>
              <a:rPr lang="es-ES" dirty="0" smtClean="0"/>
              <a:t>es proporcional a la tensión </a:t>
            </a:r>
            <a:r>
              <a:rPr lang="es-ES" dirty="0"/>
              <a:t>de trabajo de cada </a:t>
            </a:r>
            <a:r>
              <a:rPr lang="es-ES" dirty="0" smtClean="0"/>
              <a:t>lado del transformador</a:t>
            </a:r>
            <a:r>
              <a:rPr lang="es-ES" dirty="0"/>
              <a:t>. Debido </a:t>
            </a:r>
            <a:r>
              <a:rPr lang="es-ES" dirty="0" smtClean="0"/>
              <a:t>a que la corriente en el lado de menor </a:t>
            </a:r>
            <a:r>
              <a:rPr lang="es-ES" dirty="0"/>
              <a:t>tensión </a:t>
            </a:r>
            <a:r>
              <a:rPr lang="es-ES" dirty="0" smtClean="0"/>
              <a:t>es mayor, el alambre o conductor de este </a:t>
            </a:r>
            <a:r>
              <a:rPr lang="es-ES" dirty="0"/>
              <a:t>bobinado tendrá menor sección </a:t>
            </a:r>
            <a:r>
              <a:rPr lang="es-ES" dirty="0" smtClean="0"/>
              <a:t>y menos </a:t>
            </a:r>
            <a:r>
              <a:rPr lang="es-ES" dirty="0"/>
              <a:t>resistencia que </a:t>
            </a:r>
            <a:r>
              <a:rPr lang="es-ES" dirty="0" smtClean="0"/>
              <a:t>el de mayor </a:t>
            </a:r>
            <a:r>
              <a:rPr lang="es-ES" dirty="0"/>
              <a:t>tensión.</a:t>
            </a:r>
          </a:p>
          <a:p>
            <a:pPr algn="just"/>
            <a:endParaRPr lang="es-ES" dirty="0"/>
          </a:p>
        </p:txBody>
      </p:sp>
      <p:pic>
        <p:nvPicPr>
          <p:cNvPr id="5" name="Imagen 4"/>
          <p:cNvPicPr>
            <a:picLocks noChangeAspect="1"/>
          </p:cNvPicPr>
          <p:nvPr/>
        </p:nvPicPr>
        <p:blipFill>
          <a:blip r:embed="rId2"/>
          <a:stretch>
            <a:fillRect/>
          </a:stretch>
        </p:blipFill>
        <p:spPr>
          <a:xfrm rot="206808">
            <a:off x="7141563" y="2518964"/>
            <a:ext cx="4991100" cy="2124075"/>
          </a:xfrm>
          <a:prstGeom prst="rect">
            <a:avLst/>
          </a:prstGeom>
        </p:spPr>
      </p:pic>
    </p:spTree>
    <p:extLst>
      <p:ext uri="{BB962C8B-B14F-4D97-AF65-F5344CB8AC3E}">
        <p14:creationId xmlns:p14="http://schemas.microsoft.com/office/powerpoint/2010/main" val="1124745965"/>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162296" y="208393"/>
            <a:ext cx="11867408" cy="7294305"/>
          </a:xfrm>
          <a:prstGeom prst="rect">
            <a:avLst/>
          </a:prstGeom>
        </p:spPr>
        <p:txBody>
          <a:bodyPr wrap="square">
            <a:spAutoFit/>
          </a:bodyPr>
          <a:lstStyle/>
          <a:p>
            <a:pPr algn="just"/>
            <a:r>
              <a:rPr lang="es-ES" dirty="0" smtClean="0"/>
              <a:t>Esta corriente podría considerarse como inductiva pura, es decir, atrasada 90° con respecto a la tensión, pero esto no es así ya que, en el núcleo magnético, hay pérdidas (que serán analizadas más adelante) y, por lo tanto, aparecerá una corriente resistiva en fase con la tensión.</a:t>
            </a:r>
          </a:p>
          <a:p>
            <a:pPr algn="just"/>
            <a:r>
              <a:rPr lang="es-ES" dirty="0" smtClean="0"/>
              <a:t>Al conectar una carga en el secundario, aparecerá la corriente I2 y la corriente I1 junto a la corriente de vacío. En el comportamiento real del transformador, dado que las bobinas están hechas de cobre u otro material conductor, este indefectiblemente tendrá una resistencia como cualquier conductor y, por lo tanto, una caída resistiva por las pérdidas por efecto Joule, tanto en el bobinado primario como en el bobinado secundario.</a:t>
            </a:r>
          </a:p>
          <a:p>
            <a:pPr algn="just"/>
            <a:r>
              <a:rPr lang="es-ES" dirty="0" smtClean="0"/>
              <a:t>En el establecimiento del campo magnético y tal como se determina en el desarrollo de la ley de Faraday-Lenz, todas las líneas de flujo que son cortadas por el conductor en el que se inducirá la </a:t>
            </a:r>
            <a:r>
              <a:rPr lang="es-ES" dirty="0" err="1" smtClean="0"/>
              <a:t>fem</a:t>
            </a:r>
            <a:r>
              <a:rPr lang="es-ES" dirty="0" smtClean="0"/>
              <a:t> se llaman flujo concatenado. En el caso del transformador ideal, se puede suponer que todo el flujo que circula por el núcleo magnético se concatena totalmente en cada una de las bobinas. En la realidad, se puede observar que hay flujo que se queda encerrado en cada una de las bobinas y, también, flujo que queda disperso en el interior del transformador, convirtiéndose en potencia reactiva de pérdida o reactancia de dispersión. Estas reactancias, primaria y secundaria, se determinan por las siguientes fórmulas:</a:t>
            </a:r>
          </a:p>
          <a:p>
            <a:pPr algn="just"/>
            <a:endParaRPr lang="es-ES" dirty="0" smtClean="0"/>
          </a:p>
          <a:p>
            <a:pPr algn="just"/>
            <a:endParaRPr lang="es-ES" dirty="0"/>
          </a:p>
          <a:p>
            <a:pPr algn="just"/>
            <a:endParaRPr lang="es-ES" dirty="0" smtClean="0"/>
          </a:p>
          <a:p>
            <a:pPr algn="just"/>
            <a:endParaRPr lang="es-ES" dirty="0"/>
          </a:p>
          <a:p>
            <a:pPr algn="just"/>
            <a:r>
              <a:rPr lang="es-ES" dirty="0" smtClean="0"/>
              <a:t>Donde: Ld1 y Ld2 son los valores de inductancia de dispersión del bobinado primario y del bobinado secundario.</a:t>
            </a:r>
          </a:p>
          <a:p>
            <a:pPr algn="just"/>
            <a:r>
              <a:rPr lang="es-ES" dirty="0" smtClean="0"/>
              <a:t>ɸd1 y ɸd2 son los flujos de dispersión del bobinado primario y del bobinado secundario.</a:t>
            </a:r>
          </a:p>
          <a:p>
            <a:pPr algn="just"/>
            <a:r>
              <a:rPr lang="es-ES" dirty="0" smtClean="0"/>
              <a:t>A partir de los valores de inductancia de dispersión, se calculan los valores de las reactancias de dispersión.</a:t>
            </a:r>
          </a:p>
          <a:p>
            <a:pPr algn="just"/>
            <a:endParaRPr lang="es-ES" dirty="0" smtClean="0"/>
          </a:p>
          <a:p>
            <a:pPr algn="just"/>
            <a:endParaRPr lang="es-ES" dirty="0"/>
          </a:p>
          <a:p>
            <a:pPr algn="just"/>
            <a:r>
              <a:rPr lang="es-ES" dirty="0" smtClean="0"/>
              <a:t>De esta manera, se puede armar el circuito equivalente del transformador, con las resistencias del conductor con el que están construidas las bobinas y las reactancias de dispersión de cada uno de los bobinados.</a:t>
            </a:r>
          </a:p>
          <a:p>
            <a:pPr algn="just"/>
            <a:endParaRPr lang="es-ES" dirty="0"/>
          </a:p>
          <a:p>
            <a:pPr algn="just"/>
            <a:endParaRPr lang="es-ES" dirty="0"/>
          </a:p>
        </p:txBody>
      </p:sp>
      <p:pic>
        <p:nvPicPr>
          <p:cNvPr id="3" name="Imagen 2"/>
          <p:cNvPicPr>
            <a:picLocks noChangeAspect="1"/>
          </p:cNvPicPr>
          <p:nvPr/>
        </p:nvPicPr>
        <p:blipFill>
          <a:blip r:embed="rId2"/>
          <a:stretch>
            <a:fillRect/>
          </a:stretch>
        </p:blipFill>
        <p:spPr>
          <a:xfrm>
            <a:off x="5379522" y="3815133"/>
            <a:ext cx="1436913" cy="1065625"/>
          </a:xfrm>
          <a:prstGeom prst="rect">
            <a:avLst/>
          </a:prstGeom>
        </p:spPr>
      </p:pic>
      <p:pic>
        <p:nvPicPr>
          <p:cNvPr id="4" name="Imagen 3"/>
          <p:cNvPicPr>
            <a:picLocks noChangeAspect="1"/>
          </p:cNvPicPr>
          <p:nvPr/>
        </p:nvPicPr>
        <p:blipFill>
          <a:blip r:embed="rId3"/>
          <a:stretch>
            <a:fillRect/>
          </a:stretch>
        </p:blipFill>
        <p:spPr>
          <a:xfrm>
            <a:off x="5379522" y="5736957"/>
            <a:ext cx="1436913" cy="568840"/>
          </a:xfrm>
          <a:prstGeom prst="rect">
            <a:avLst/>
          </a:prstGeom>
        </p:spPr>
      </p:pic>
    </p:spTree>
    <p:extLst>
      <p:ext uri="{BB962C8B-B14F-4D97-AF65-F5344CB8AC3E}">
        <p14:creationId xmlns:p14="http://schemas.microsoft.com/office/powerpoint/2010/main" val="2392431542"/>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162296" y="208393"/>
            <a:ext cx="11867408" cy="6740307"/>
          </a:xfrm>
          <a:prstGeom prst="rect">
            <a:avLst/>
          </a:prstGeom>
        </p:spPr>
        <p:txBody>
          <a:bodyPr wrap="square">
            <a:spAutoFit/>
          </a:bodyPr>
          <a:lstStyle/>
          <a:p>
            <a:pPr algn="just"/>
            <a:r>
              <a:rPr lang="es-ES" dirty="0" smtClean="0"/>
              <a:t>A partir de la imagen que vemos en la parte inferior de la página, se pueden establecer las ecuaciones de tensiones para ambos lados del transformador.</a:t>
            </a:r>
          </a:p>
          <a:p>
            <a:pPr algn="just"/>
            <a:endParaRPr lang="es-ES" dirty="0"/>
          </a:p>
          <a:p>
            <a:pPr algn="just"/>
            <a:endParaRPr lang="es-ES" dirty="0" smtClean="0"/>
          </a:p>
          <a:p>
            <a:pPr lvl="1" algn="just"/>
            <a:r>
              <a:rPr lang="es-ES" b="1" dirty="0" smtClean="0"/>
              <a:t>Circuito de un transformador </a:t>
            </a:r>
          </a:p>
          <a:p>
            <a:pPr lvl="1" algn="just"/>
            <a:r>
              <a:rPr lang="es-ES" b="1" dirty="0" smtClean="0"/>
              <a:t>en vacío y su corriente de va- </a:t>
            </a:r>
          </a:p>
          <a:p>
            <a:pPr lvl="1" algn="just"/>
            <a:r>
              <a:rPr lang="es-ES" b="1" dirty="0" err="1" smtClean="0"/>
              <a:t>cío</a:t>
            </a:r>
            <a:r>
              <a:rPr lang="es-ES" b="1" dirty="0" smtClean="0"/>
              <a:t>. También se ve el esquema </a:t>
            </a:r>
          </a:p>
          <a:p>
            <a:pPr lvl="1" algn="just"/>
            <a:r>
              <a:rPr lang="es-ES" b="1" dirty="0" smtClean="0"/>
              <a:t>vectorial con las componen-</a:t>
            </a:r>
          </a:p>
          <a:p>
            <a:pPr lvl="1" algn="just"/>
            <a:r>
              <a:rPr lang="es-ES" b="1" dirty="0" err="1" smtClean="0"/>
              <a:t>tes</a:t>
            </a:r>
            <a:r>
              <a:rPr lang="es-ES" b="1" dirty="0" smtClean="0"/>
              <a:t> de la corriente de vacío</a:t>
            </a:r>
          </a:p>
          <a:p>
            <a:pPr lvl="1" algn="just"/>
            <a:r>
              <a:rPr lang="es-ES" b="1" dirty="0" smtClean="0"/>
              <a:t>(l </a:t>
            </a:r>
            <a:r>
              <a:rPr lang="es-ES" b="1" dirty="0" err="1" smtClean="0"/>
              <a:t>magnetizante</a:t>
            </a:r>
            <a:r>
              <a:rPr lang="es-ES" b="1" dirty="0" smtClean="0"/>
              <a:t> e l pérdidas)</a:t>
            </a:r>
          </a:p>
          <a:p>
            <a:pPr algn="just"/>
            <a:endParaRPr lang="es-ES" dirty="0" smtClean="0"/>
          </a:p>
          <a:p>
            <a:pPr algn="just"/>
            <a:endParaRPr lang="es-ES" dirty="0" smtClean="0"/>
          </a:p>
          <a:p>
            <a:pPr lvl="1" algn="just"/>
            <a:r>
              <a:rPr lang="es-ES" b="1" dirty="0" smtClean="0"/>
              <a:t>Circuito equivalente real del </a:t>
            </a:r>
          </a:p>
          <a:p>
            <a:pPr lvl="1" algn="just"/>
            <a:r>
              <a:rPr lang="es-ES" b="1" dirty="0" smtClean="0"/>
              <a:t>transformador, con sus </a:t>
            </a:r>
            <a:r>
              <a:rPr lang="es-ES" b="1" dirty="0" err="1" smtClean="0"/>
              <a:t>elemen</a:t>
            </a:r>
            <a:r>
              <a:rPr lang="es-ES" b="1" dirty="0" smtClean="0"/>
              <a:t>- </a:t>
            </a:r>
          </a:p>
          <a:p>
            <a:pPr lvl="1" algn="just"/>
            <a:r>
              <a:rPr lang="es-ES" b="1" dirty="0" smtClean="0"/>
              <a:t>tos de pérdidas y la corriente</a:t>
            </a:r>
          </a:p>
          <a:p>
            <a:pPr lvl="1" algn="just"/>
            <a:r>
              <a:rPr lang="es-ES" b="1" dirty="0" err="1" smtClean="0"/>
              <a:t>magnetizante</a:t>
            </a:r>
            <a:r>
              <a:rPr lang="es-ES" b="1" dirty="0" smtClean="0"/>
              <a:t> con sus </a:t>
            </a:r>
            <a:r>
              <a:rPr lang="es-ES" b="1" dirty="0" err="1" smtClean="0"/>
              <a:t>compo</a:t>
            </a:r>
            <a:r>
              <a:rPr lang="es-ES" b="1" dirty="0" smtClean="0"/>
              <a:t>- </a:t>
            </a:r>
          </a:p>
          <a:p>
            <a:pPr lvl="1" algn="just"/>
            <a:r>
              <a:rPr lang="es-ES" b="1" dirty="0" err="1" smtClean="0"/>
              <a:t>nentes</a:t>
            </a:r>
            <a:r>
              <a:rPr lang="es-ES" b="1" dirty="0" smtClean="0"/>
              <a:t>.</a:t>
            </a:r>
          </a:p>
          <a:p>
            <a:pPr algn="just"/>
            <a:endParaRPr lang="es-ES" dirty="0" smtClean="0"/>
          </a:p>
          <a:p>
            <a:pPr algn="just"/>
            <a:r>
              <a:rPr lang="es-ES" dirty="0" smtClean="0"/>
              <a:t>En </a:t>
            </a:r>
            <a:r>
              <a:rPr lang="es-ES" dirty="0"/>
              <a:t>las expresiones anteriores, se puede observar que en el </a:t>
            </a:r>
            <a:r>
              <a:rPr lang="es-ES" dirty="0" smtClean="0"/>
              <a:t>secundario </a:t>
            </a:r>
            <a:r>
              <a:rPr lang="es-ES" dirty="0"/>
              <a:t>tendremos una tensión de vacío E2, pero que el </a:t>
            </a:r>
            <a:r>
              <a:rPr lang="es-ES" dirty="0" smtClean="0"/>
              <a:t>transformador</a:t>
            </a:r>
            <a:r>
              <a:rPr lang="es-ES" dirty="0"/>
              <a:t>, al tomar carga y circular corriente por el </a:t>
            </a:r>
            <a:r>
              <a:rPr lang="es-ES" dirty="0" smtClean="0"/>
              <a:t>secundario</a:t>
            </a:r>
            <a:r>
              <a:rPr lang="es-ES" dirty="0"/>
              <a:t>, presentará una tensión V2 de menor valor por la </a:t>
            </a:r>
            <a:r>
              <a:rPr lang="es-ES" dirty="0" smtClean="0"/>
              <a:t>caída </a:t>
            </a:r>
            <a:r>
              <a:rPr lang="es-ES" dirty="0"/>
              <a:t>de tensión interna en el transformador.</a:t>
            </a:r>
          </a:p>
          <a:p>
            <a:pPr algn="just"/>
            <a:r>
              <a:rPr lang="es-ES" dirty="0"/>
              <a:t>La ventaja de poder generar un circuito equivalente </a:t>
            </a:r>
            <a:r>
              <a:rPr lang="es-ES" dirty="0" smtClean="0"/>
              <a:t>reside </a:t>
            </a:r>
            <a:r>
              <a:rPr lang="es-ES" dirty="0"/>
              <a:t>en la posibilidad de usar las fórmulas y leyes de la </a:t>
            </a:r>
            <a:r>
              <a:rPr lang="es-ES" dirty="0" smtClean="0"/>
              <a:t>electrotecnia</a:t>
            </a:r>
            <a:r>
              <a:rPr lang="es-ES" dirty="0"/>
              <a:t>, que se han expuesto en las clases </a:t>
            </a:r>
            <a:r>
              <a:rPr lang="es-ES" dirty="0" smtClean="0"/>
              <a:t>anteriores</a:t>
            </a:r>
            <a:r>
              <a:rPr lang="es-ES" dirty="0"/>
              <a:t>, al servicio del conocimiento de cómo se </a:t>
            </a:r>
            <a:r>
              <a:rPr lang="es-ES" dirty="0" smtClean="0"/>
              <a:t>comporta </a:t>
            </a:r>
            <a:r>
              <a:rPr lang="es-ES" dirty="0"/>
              <a:t>un transformador (también se aplica a las otras </a:t>
            </a:r>
            <a:r>
              <a:rPr lang="es-ES" dirty="0" smtClean="0"/>
              <a:t>máquinas </a:t>
            </a:r>
            <a:r>
              <a:rPr lang="es-ES" dirty="0"/>
              <a:t>eléctricas</a:t>
            </a:r>
            <a:r>
              <a:rPr lang="es-ES" dirty="0" smtClean="0"/>
              <a:t>).</a:t>
            </a:r>
            <a:endParaRPr lang="es-ES" dirty="0"/>
          </a:p>
        </p:txBody>
      </p:sp>
      <p:pic>
        <p:nvPicPr>
          <p:cNvPr id="5" name="Imagen 4"/>
          <p:cNvPicPr>
            <a:picLocks noChangeAspect="1"/>
          </p:cNvPicPr>
          <p:nvPr/>
        </p:nvPicPr>
        <p:blipFill>
          <a:blip r:embed="rId2"/>
          <a:stretch>
            <a:fillRect/>
          </a:stretch>
        </p:blipFill>
        <p:spPr>
          <a:xfrm>
            <a:off x="4821382" y="573603"/>
            <a:ext cx="2565070" cy="673306"/>
          </a:xfrm>
          <a:prstGeom prst="rect">
            <a:avLst/>
          </a:prstGeom>
        </p:spPr>
      </p:pic>
      <p:pic>
        <p:nvPicPr>
          <p:cNvPr id="6" name="Imagen 5"/>
          <p:cNvPicPr>
            <a:picLocks noChangeAspect="1"/>
          </p:cNvPicPr>
          <p:nvPr/>
        </p:nvPicPr>
        <p:blipFill>
          <a:blip r:embed="rId3"/>
          <a:stretch>
            <a:fillRect/>
          </a:stretch>
        </p:blipFill>
        <p:spPr>
          <a:xfrm>
            <a:off x="3859109" y="1246908"/>
            <a:ext cx="5724277" cy="1947553"/>
          </a:xfrm>
          <a:prstGeom prst="rect">
            <a:avLst/>
          </a:prstGeom>
        </p:spPr>
      </p:pic>
      <p:pic>
        <p:nvPicPr>
          <p:cNvPr id="7" name="Imagen 6"/>
          <p:cNvPicPr>
            <a:picLocks noChangeAspect="1"/>
          </p:cNvPicPr>
          <p:nvPr/>
        </p:nvPicPr>
        <p:blipFill>
          <a:blip r:embed="rId4"/>
          <a:stretch>
            <a:fillRect/>
          </a:stretch>
        </p:blipFill>
        <p:spPr>
          <a:xfrm>
            <a:off x="3859109" y="3194462"/>
            <a:ext cx="5427395" cy="2018806"/>
          </a:xfrm>
          <a:prstGeom prst="rect">
            <a:avLst/>
          </a:prstGeom>
        </p:spPr>
      </p:pic>
    </p:spTree>
    <p:extLst>
      <p:ext uri="{BB962C8B-B14F-4D97-AF65-F5344CB8AC3E}">
        <p14:creationId xmlns:p14="http://schemas.microsoft.com/office/powerpoint/2010/main" val="654000911"/>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162296" y="208393"/>
            <a:ext cx="11867408" cy="6463308"/>
          </a:xfrm>
          <a:prstGeom prst="rect">
            <a:avLst/>
          </a:prstGeom>
        </p:spPr>
        <p:txBody>
          <a:bodyPr wrap="square">
            <a:spAutoFit/>
          </a:bodyPr>
          <a:lstStyle/>
          <a:p>
            <a:pPr algn="just"/>
            <a:r>
              <a:rPr lang="es-ES" dirty="0"/>
              <a:t>Siguiendo con la imagen inferior de la página anterior, se </a:t>
            </a:r>
            <a:r>
              <a:rPr lang="es-ES" dirty="0" smtClean="0"/>
              <a:t>observa </a:t>
            </a:r>
            <a:r>
              <a:rPr lang="es-ES" dirty="0"/>
              <a:t>que los valores secundarios se presentan </a:t>
            </a:r>
            <a:r>
              <a:rPr lang="es-ES" dirty="0" smtClean="0"/>
              <a:t>como E2</a:t>
            </a:r>
            <a:r>
              <a:rPr lang="es-ES" dirty="0"/>
              <a:t>'; </a:t>
            </a:r>
            <a:r>
              <a:rPr lang="es-ES" dirty="0" smtClean="0"/>
              <a:t>I2’, R2‘ y X2’. </a:t>
            </a:r>
            <a:r>
              <a:rPr lang="es-ES" dirty="0"/>
              <a:t>Esta notación corresponde a que todos </a:t>
            </a:r>
            <a:r>
              <a:rPr lang="es-ES" dirty="0" smtClean="0"/>
              <a:t>los valores </a:t>
            </a:r>
            <a:r>
              <a:rPr lang="es-ES" dirty="0"/>
              <a:t>secundarios son trasladados en forma matemática </a:t>
            </a:r>
            <a:r>
              <a:rPr lang="es-ES" dirty="0" smtClean="0"/>
              <a:t>al </a:t>
            </a:r>
            <a:r>
              <a:rPr lang="es-ES" dirty="0"/>
              <a:t>primario, y los dos circuitos (primario y secundario), que </a:t>
            </a:r>
            <a:r>
              <a:rPr lang="es-ES" dirty="0" smtClean="0"/>
              <a:t>se </a:t>
            </a:r>
            <a:r>
              <a:rPr lang="es-ES" dirty="0"/>
              <a:t>encuentran acoplados electromagnéticamente, se </a:t>
            </a:r>
            <a:r>
              <a:rPr lang="es-ES" dirty="0" smtClean="0"/>
              <a:t>pueden </a:t>
            </a:r>
            <a:r>
              <a:rPr lang="es-ES" dirty="0"/>
              <a:t>resolver como un circuito eléctrico puro. Para realizar </a:t>
            </a:r>
            <a:r>
              <a:rPr lang="es-ES" dirty="0" smtClean="0"/>
              <a:t>esto</a:t>
            </a:r>
            <a:r>
              <a:rPr lang="es-ES" dirty="0"/>
              <a:t>, lógicamente, se afecta cada uno de los valores </a:t>
            </a:r>
            <a:r>
              <a:rPr lang="es-ES" dirty="0" smtClean="0"/>
              <a:t>secundarios </a:t>
            </a:r>
            <a:r>
              <a:rPr lang="es-ES" dirty="0"/>
              <a:t>por la relación de transformación.</a:t>
            </a:r>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smtClean="0"/>
          </a:p>
          <a:p>
            <a:pPr algn="just"/>
            <a:endParaRPr lang="es-ES" dirty="0" smtClean="0"/>
          </a:p>
          <a:p>
            <a:pPr lvl="6" algn="just"/>
            <a:r>
              <a:rPr lang="es-ES" b="1" dirty="0" smtClean="0"/>
              <a:t>Diagrama faso- </a:t>
            </a:r>
          </a:p>
          <a:p>
            <a:pPr lvl="6" algn="just"/>
            <a:r>
              <a:rPr lang="es-ES" b="1" dirty="0" smtClean="0"/>
              <a:t>rial en el que </a:t>
            </a:r>
          </a:p>
          <a:p>
            <a:pPr lvl="6" algn="just"/>
            <a:r>
              <a:rPr lang="es-ES" b="1" dirty="0" smtClean="0"/>
              <a:t>se aplican las</a:t>
            </a:r>
          </a:p>
          <a:p>
            <a:pPr lvl="6" algn="just"/>
            <a:r>
              <a:rPr lang="es-ES" b="1" dirty="0" smtClean="0"/>
              <a:t>ecuaciones de </a:t>
            </a:r>
          </a:p>
          <a:p>
            <a:pPr lvl="6" algn="just"/>
            <a:r>
              <a:rPr lang="es-ES" b="1" dirty="0" smtClean="0"/>
              <a:t>corrientes y las </a:t>
            </a:r>
          </a:p>
          <a:p>
            <a:pPr lvl="6" algn="just"/>
            <a:r>
              <a:rPr lang="es-ES" b="1" dirty="0" smtClean="0"/>
              <a:t>caídas de ten- </a:t>
            </a:r>
          </a:p>
          <a:p>
            <a:pPr lvl="6" algn="just"/>
            <a:r>
              <a:rPr lang="es-ES" b="1" dirty="0" err="1" smtClean="0"/>
              <a:t>sión</a:t>
            </a:r>
            <a:r>
              <a:rPr lang="es-ES" b="1" dirty="0" smtClean="0"/>
              <a:t> en cada uno </a:t>
            </a:r>
          </a:p>
          <a:p>
            <a:pPr lvl="6" algn="just"/>
            <a:r>
              <a:rPr lang="es-ES" b="1" dirty="0" smtClean="0"/>
              <a:t>de los elementos </a:t>
            </a:r>
          </a:p>
          <a:p>
            <a:pPr lvl="6" algn="just"/>
            <a:r>
              <a:rPr lang="es-ES" b="1" dirty="0" smtClean="0"/>
              <a:t>internos del </a:t>
            </a:r>
          </a:p>
          <a:p>
            <a:pPr lvl="6" algn="just"/>
            <a:r>
              <a:rPr lang="es-ES" b="1" dirty="0" smtClean="0"/>
              <a:t>transformador.</a:t>
            </a:r>
          </a:p>
          <a:p>
            <a:pPr algn="just"/>
            <a:endParaRPr lang="es-ES" dirty="0" smtClean="0"/>
          </a:p>
        </p:txBody>
      </p:sp>
      <p:pic>
        <p:nvPicPr>
          <p:cNvPr id="3" name="Imagen 2"/>
          <p:cNvPicPr>
            <a:picLocks noChangeAspect="1"/>
          </p:cNvPicPr>
          <p:nvPr/>
        </p:nvPicPr>
        <p:blipFill>
          <a:blip r:embed="rId2"/>
          <a:stretch>
            <a:fillRect/>
          </a:stretch>
        </p:blipFill>
        <p:spPr>
          <a:xfrm>
            <a:off x="5332021" y="1316058"/>
            <a:ext cx="1448789" cy="1534020"/>
          </a:xfrm>
          <a:prstGeom prst="rect">
            <a:avLst/>
          </a:prstGeom>
        </p:spPr>
      </p:pic>
      <p:pic>
        <p:nvPicPr>
          <p:cNvPr id="4" name="Imagen 3"/>
          <p:cNvPicPr>
            <a:picLocks noChangeAspect="1"/>
          </p:cNvPicPr>
          <p:nvPr/>
        </p:nvPicPr>
        <p:blipFill>
          <a:blip r:embed="rId3"/>
          <a:stretch>
            <a:fillRect/>
          </a:stretch>
        </p:blipFill>
        <p:spPr>
          <a:xfrm>
            <a:off x="4953000" y="2975325"/>
            <a:ext cx="2286000" cy="3686175"/>
          </a:xfrm>
          <a:prstGeom prst="rect">
            <a:avLst/>
          </a:prstGeom>
        </p:spPr>
      </p:pic>
    </p:spTree>
    <p:extLst>
      <p:ext uri="{BB962C8B-B14F-4D97-AF65-F5344CB8AC3E}">
        <p14:creationId xmlns:p14="http://schemas.microsoft.com/office/powerpoint/2010/main" val="2884411178"/>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162296" y="208393"/>
            <a:ext cx="6962899" cy="7017306"/>
          </a:xfrm>
          <a:prstGeom prst="rect">
            <a:avLst/>
          </a:prstGeom>
        </p:spPr>
        <p:txBody>
          <a:bodyPr wrap="square">
            <a:spAutoFit/>
          </a:bodyPr>
          <a:lstStyle/>
          <a:p>
            <a:pPr algn="ctr"/>
            <a:r>
              <a:rPr lang="es-ES" b="1" dirty="0" smtClean="0">
                <a:solidFill>
                  <a:srgbClr val="FF0000"/>
                </a:solidFill>
                <a:latin typeface="Arial Rounded MT Bold" panose="020F0704030504030204" pitchFamily="34" charset="0"/>
              </a:rPr>
              <a:t>El diagrama </a:t>
            </a:r>
            <a:r>
              <a:rPr lang="es-ES" b="1" dirty="0" err="1" smtClean="0">
                <a:solidFill>
                  <a:srgbClr val="FF0000"/>
                </a:solidFill>
                <a:latin typeface="Arial Rounded MT Bold" panose="020F0704030504030204" pitchFamily="34" charset="0"/>
              </a:rPr>
              <a:t>fasorial</a:t>
            </a:r>
            <a:r>
              <a:rPr lang="es-ES" b="1" dirty="0" smtClean="0">
                <a:solidFill>
                  <a:srgbClr val="FF0000"/>
                </a:solidFill>
                <a:latin typeface="Arial Rounded MT Bold" panose="020F0704030504030204" pitchFamily="34" charset="0"/>
              </a:rPr>
              <a:t> posibilita resolver de modo gráfico el circuito equivalente del transformador.</a:t>
            </a:r>
          </a:p>
          <a:p>
            <a:pPr algn="just"/>
            <a:r>
              <a:rPr lang="es-ES" dirty="0" smtClean="0"/>
              <a:t>En el diagrama de la columna anterior, se puede comprender lo expresado hasta aquí en consonancia con el gráfico </a:t>
            </a:r>
            <a:r>
              <a:rPr lang="es-ES" dirty="0" err="1" smtClean="0"/>
              <a:t>fasorial</a:t>
            </a:r>
            <a:r>
              <a:rPr lang="es-ES" dirty="0" smtClean="0"/>
              <a:t> de las ecuaciones de Kirchhoff.</a:t>
            </a:r>
          </a:p>
          <a:p>
            <a:pPr algn="just"/>
            <a:r>
              <a:rPr lang="es-ES" dirty="0" smtClean="0"/>
              <a:t>De acuerdo con lo analizado hasta acá, ¿cómo se conocen estos valores de impedancia? Existen dos posibilidades: el fabricante del transformador puede brindarnos este dato por medio de la placa de características del transformador, o lo calculamos por medio de ensayos.</a:t>
            </a:r>
          </a:p>
          <a:p>
            <a:pPr algn="just"/>
            <a:r>
              <a:rPr lang="es-ES" dirty="0" smtClean="0"/>
              <a:t>Son dos los distintos ensayos para determinar estas impedancias. El primero es el ensayo en vacío. En este ensayo se deja el transformador sin carga y alimentado con la tensión nominal, por lo que únicamente circulará la corriente de vacío. A partir de esto se determina la potencia de pérdidas en la rama </a:t>
            </a:r>
            <a:r>
              <a:rPr lang="es-ES" dirty="0" err="1" smtClean="0"/>
              <a:t>magnetizante</a:t>
            </a:r>
            <a:r>
              <a:rPr lang="es-ES" dirty="0" smtClean="0"/>
              <a:t> y, es posible obtener la impedancia de magnetización (X0 y RO en la imagen de la página anterior).</a:t>
            </a:r>
          </a:p>
          <a:p>
            <a:pPr algn="just"/>
            <a:r>
              <a:rPr lang="es-ES" dirty="0" smtClean="0"/>
              <a:t>El segundo ensayo posible es el ensayo de cortocircuito, en el que se alimenta la menor tensión y se cortocircuita la mayor tensión. Se aumenta la tensión hasta que circule la corriente nominal. Con este ensayo, se determina la resistencia del cobre y la impedancia de dispersión.</a:t>
            </a:r>
          </a:p>
          <a:p>
            <a:pPr algn="ctr"/>
            <a:r>
              <a:rPr lang="es-ES" b="1" dirty="0" smtClean="0">
                <a:solidFill>
                  <a:srgbClr val="FF0000"/>
                </a:solidFill>
                <a:latin typeface="Arial Rounded MT Bold" panose="020F0704030504030204" pitchFamily="34" charset="0"/>
              </a:rPr>
              <a:t>La relación de transformación permite conocer la relación de vueltas entre el bobinado primario y el secundario, por lo que nos ayuda en el momento de construir un transformador.</a:t>
            </a:r>
          </a:p>
          <a:p>
            <a:pPr algn="just"/>
            <a:endParaRPr lang="es-ES" dirty="0" smtClean="0"/>
          </a:p>
          <a:p>
            <a:pPr algn="just"/>
            <a:endParaRPr lang="es-ES" dirty="0" smtClean="0"/>
          </a:p>
        </p:txBody>
      </p:sp>
      <p:sp>
        <p:nvSpPr>
          <p:cNvPr id="5" name="Rectángulo 4"/>
          <p:cNvSpPr/>
          <p:nvPr/>
        </p:nvSpPr>
        <p:spPr>
          <a:xfrm>
            <a:off x="7362701" y="4879263"/>
            <a:ext cx="4405745" cy="1477328"/>
          </a:xfrm>
          <a:prstGeom prst="rect">
            <a:avLst/>
          </a:prstGeom>
        </p:spPr>
        <p:txBody>
          <a:bodyPr wrap="square">
            <a:spAutoFit/>
          </a:bodyPr>
          <a:lstStyle/>
          <a:p>
            <a:pPr algn="ctr"/>
            <a:r>
              <a:rPr lang="es-ES" b="1" dirty="0"/>
              <a:t>Circuito de prueba de ensayo en cortocircuito y fórmulas utilizadas para el cálculo de los parámetros internos del transformador a partir de los valores medidos.</a:t>
            </a:r>
          </a:p>
        </p:txBody>
      </p:sp>
      <p:pic>
        <p:nvPicPr>
          <p:cNvPr id="6" name="Imagen 5"/>
          <p:cNvPicPr>
            <a:picLocks noChangeAspect="1"/>
          </p:cNvPicPr>
          <p:nvPr/>
        </p:nvPicPr>
        <p:blipFill>
          <a:blip r:embed="rId2"/>
          <a:stretch>
            <a:fillRect/>
          </a:stretch>
        </p:blipFill>
        <p:spPr>
          <a:xfrm>
            <a:off x="7125195" y="1619992"/>
            <a:ext cx="4781550" cy="3048000"/>
          </a:xfrm>
          <a:prstGeom prst="rect">
            <a:avLst/>
          </a:prstGeom>
        </p:spPr>
      </p:pic>
    </p:spTree>
    <p:extLst>
      <p:ext uri="{BB962C8B-B14F-4D97-AF65-F5344CB8AC3E}">
        <p14:creationId xmlns:p14="http://schemas.microsoft.com/office/powerpoint/2010/main" val="776640333"/>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162296" y="208393"/>
            <a:ext cx="11867408" cy="5909310"/>
          </a:xfrm>
          <a:prstGeom prst="rect">
            <a:avLst/>
          </a:prstGeom>
        </p:spPr>
        <p:txBody>
          <a:bodyPr wrap="square">
            <a:spAutoFit/>
          </a:bodyPr>
          <a:lstStyle/>
          <a:p>
            <a:pPr algn="just"/>
            <a:r>
              <a:rPr lang="es-ES" b="1" dirty="0" smtClean="0">
                <a:solidFill>
                  <a:srgbClr val="0070C0"/>
                </a:solidFill>
                <a:latin typeface="Arial Rounded MT Bold" panose="020F0704030504030204" pitchFamily="34" charset="0"/>
              </a:rPr>
              <a:t>Regulación de tensión</a:t>
            </a:r>
          </a:p>
          <a:p>
            <a:pPr algn="just"/>
            <a:r>
              <a:rPr lang="es-ES" dirty="0" smtClean="0"/>
              <a:t>Como ya se explicó en esta clase, el </a:t>
            </a:r>
            <a:r>
              <a:rPr lang="es-ES" dirty="0"/>
              <a:t>transformador tiene una tensión para el </a:t>
            </a:r>
            <a:r>
              <a:rPr lang="es-ES" dirty="0" smtClean="0"/>
              <a:t>estado </a:t>
            </a:r>
            <a:r>
              <a:rPr lang="es-ES" dirty="0"/>
              <a:t>de vacío, que al </a:t>
            </a:r>
            <a:r>
              <a:rPr lang="es-ES" dirty="0" smtClean="0"/>
              <a:t>tomar </a:t>
            </a:r>
            <a:r>
              <a:rPr lang="es-ES" dirty="0"/>
              <a:t>carga, disminuye </a:t>
            </a:r>
            <a:r>
              <a:rPr lang="es-ES" dirty="0" smtClean="0"/>
              <a:t>en sus bornes debido a la de tensión en la impedancia interna </a:t>
            </a:r>
            <a:r>
              <a:rPr lang="es-ES" dirty="0"/>
              <a:t>del transformador.</a:t>
            </a:r>
          </a:p>
          <a:p>
            <a:pPr algn="just"/>
            <a:r>
              <a:rPr lang="es-ES" dirty="0" smtClean="0"/>
              <a:t>La regulación </a:t>
            </a:r>
            <a:r>
              <a:rPr lang="es-ES" dirty="0"/>
              <a:t>se expresa </a:t>
            </a:r>
            <a:r>
              <a:rPr lang="es-ES" dirty="0" smtClean="0"/>
              <a:t>en % </a:t>
            </a:r>
            <a:r>
              <a:rPr lang="es-ES" dirty="0"/>
              <a:t>de </a:t>
            </a:r>
            <a:r>
              <a:rPr lang="es-ES" dirty="0" smtClean="0"/>
              <a:t>la tensión secundaria nominal</a:t>
            </a:r>
            <a:r>
              <a:rPr lang="es-ES" dirty="0"/>
              <a:t>. </a:t>
            </a:r>
            <a:r>
              <a:rPr lang="es-ES" dirty="0" smtClean="0"/>
              <a:t>El comportamiento de la regulación </a:t>
            </a:r>
            <a:r>
              <a:rPr lang="es-ES" dirty="0"/>
              <a:t>depende de </a:t>
            </a:r>
            <a:r>
              <a:rPr lang="es-ES" dirty="0" smtClean="0"/>
              <a:t>la carga </a:t>
            </a:r>
            <a:r>
              <a:rPr lang="es-ES" dirty="0"/>
              <a:t>del transformador, </a:t>
            </a:r>
            <a:r>
              <a:rPr lang="es-ES" dirty="0" smtClean="0"/>
              <a:t>dado </a:t>
            </a:r>
            <a:r>
              <a:rPr lang="es-ES" dirty="0"/>
              <a:t>que, con carga inductiva, </a:t>
            </a:r>
            <a:r>
              <a:rPr lang="es-ES" dirty="0" smtClean="0"/>
              <a:t>el comportamiento hace </a:t>
            </a:r>
            <a:r>
              <a:rPr lang="es-ES" dirty="0"/>
              <a:t>que </a:t>
            </a:r>
            <a:r>
              <a:rPr lang="es-ES" dirty="0" smtClean="0"/>
              <a:t>la tensión disminuya con respecto a la de </a:t>
            </a:r>
            <a:r>
              <a:rPr lang="es-ES" dirty="0"/>
              <a:t>vacío, mientras que, si </a:t>
            </a:r>
            <a:r>
              <a:rPr lang="es-ES" dirty="0" smtClean="0"/>
              <a:t>es </a:t>
            </a:r>
            <a:r>
              <a:rPr lang="es-ES" dirty="0"/>
              <a:t>capacitiva, </a:t>
            </a:r>
            <a:r>
              <a:rPr lang="es-ES" dirty="0" smtClean="0"/>
              <a:t>la tensión en bornes </a:t>
            </a:r>
            <a:r>
              <a:rPr lang="es-ES" dirty="0"/>
              <a:t>aumenta con </a:t>
            </a:r>
            <a:r>
              <a:rPr lang="es-ES" dirty="0" smtClean="0"/>
              <a:t>respecto a la de </a:t>
            </a:r>
            <a:r>
              <a:rPr lang="es-ES" dirty="0"/>
              <a:t>vacío.</a:t>
            </a:r>
            <a:endParaRPr lang="es-ES" dirty="0" smtClean="0"/>
          </a:p>
          <a:p>
            <a:pPr algn="just"/>
            <a:endParaRPr lang="es-ES" dirty="0"/>
          </a:p>
          <a:p>
            <a:pPr algn="just"/>
            <a:endParaRPr lang="es-ES" dirty="0" smtClean="0"/>
          </a:p>
          <a:p>
            <a:pPr algn="just"/>
            <a:endParaRPr lang="es-ES" dirty="0"/>
          </a:p>
          <a:p>
            <a:pPr algn="just"/>
            <a:endParaRPr lang="es-ES" dirty="0" smtClean="0"/>
          </a:p>
          <a:p>
            <a:pPr algn="ctr"/>
            <a:endParaRPr lang="es-ES" b="1" dirty="0" smtClean="0"/>
          </a:p>
          <a:p>
            <a:pPr algn="ctr"/>
            <a:endParaRPr lang="es-ES" b="1" dirty="0"/>
          </a:p>
          <a:p>
            <a:pPr algn="ctr"/>
            <a:endParaRPr lang="es-ES" b="1" dirty="0" smtClean="0"/>
          </a:p>
          <a:p>
            <a:pPr algn="ctr"/>
            <a:endParaRPr lang="es-ES" b="1" dirty="0"/>
          </a:p>
          <a:p>
            <a:pPr algn="ctr"/>
            <a:endParaRPr lang="es-ES" b="1" dirty="0" smtClean="0"/>
          </a:p>
          <a:p>
            <a:pPr algn="ctr"/>
            <a:endParaRPr lang="es-ES" b="1" dirty="0"/>
          </a:p>
          <a:p>
            <a:pPr algn="ctr"/>
            <a:endParaRPr lang="es-ES" b="1" dirty="0"/>
          </a:p>
          <a:p>
            <a:pPr algn="ctr"/>
            <a:r>
              <a:rPr lang="es-ES" b="1" dirty="0" smtClean="0"/>
              <a:t>Diagramas </a:t>
            </a:r>
            <a:r>
              <a:rPr lang="es-ES" b="1" dirty="0" err="1" smtClean="0"/>
              <a:t>fasoriales</a:t>
            </a:r>
            <a:r>
              <a:rPr lang="es-ES" b="1" dirty="0" smtClean="0"/>
              <a:t> que demuestran la variación del comportamiento de la tensión en bornes del transformador V2, de acuerdo con la carga por conectar.</a:t>
            </a:r>
          </a:p>
          <a:p>
            <a:pPr algn="just"/>
            <a:endParaRPr lang="es-ES" dirty="0" smtClean="0"/>
          </a:p>
          <a:p>
            <a:pPr algn="just"/>
            <a:endParaRPr lang="es-ES" dirty="0"/>
          </a:p>
        </p:txBody>
      </p:sp>
      <p:pic>
        <p:nvPicPr>
          <p:cNvPr id="3" name="Imagen 2"/>
          <p:cNvPicPr>
            <a:picLocks noChangeAspect="1"/>
          </p:cNvPicPr>
          <p:nvPr/>
        </p:nvPicPr>
        <p:blipFill>
          <a:blip r:embed="rId2"/>
          <a:stretch>
            <a:fillRect/>
          </a:stretch>
        </p:blipFill>
        <p:spPr>
          <a:xfrm>
            <a:off x="2826327" y="1971304"/>
            <a:ext cx="6507678" cy="2885704"/>
          </a:xfrm>
          <a:prstGeom prst="rect">
            <a:avLst/>
          </a:prstGeom>
        </p:spPr>
      </p:pic>
    </p:spTree>
    <p:extLst>
      <p:ext uri="{BB962C8B-B14F-4D97-AF65-F5344CB8AC3E}">
        <p14:creationId xmlns:p14="http://schemas.microsoft.com/office/powerpoint/2010/main" val="3915370178"/>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162296" y="208393"/>
            <a:ext cx="11867408" cy="6001643"/>
          </a:xfrm>
          <a:prstGeom prst="rect">
            <a:avLst/>
          </a:prstGeom>
        </p:spPr>
        <p:txBody>
          <a:bodyPr wrap="square">
            <a:spAutoFit/>
          </a:bodyPr>
          <a:lstStyle/>
          <a:p>
            <a:pPr algn="just"/>
            <a:r>
              <a:rPr lang="es-ES" sz="2400" b="1" dirty="0" smtClean="0"/>
              <a:t>MATERIALES Y COMPORTAMIENTO</a:t>
            </a:r>
          </a:p>
          <a:p>
            <a:pPr algn="just"/>
            <a:r>
              <a:rPr lang="es-ES" sz="2400" b="1" dirty="0" smtClean="0"/>
              <a:t>Se explicara a continuación, los distintos componentes del transformador: núcleo magnético, bobinas, aceite aislante, cuba</a:t>
            </a:r>
          </a:p>
          <a:p>
            <a:pPr algn="just"/>
            <a:r>
              <a:rPr lang="es-ES" sz="2400" b="1" dirty="0" smtClean="0"/>
              <a:t>y sus accesorios (aislador, tanque de expansión, medidores de nivel).</a:t>
            </a:r>
          </a:p>
          <a:p>
            <a:pPr algn="just"/>
            <a:endParaRPr lang="es-ES" dirty="0" smtClean="0"/>
          </a:p>
          <a:p>
            <a:pPr algn="just"/>
            <a:r>
              <a:rPr lang="es-ES" dirty="0" smtClean="0"/>
              <a:t>En esta parte de la clase desarrollaremos lo referente a los componentes del transformador. Comenzaremos por su parte activa (núcleo y bobinas), para continuar luego con el medio aislante y refrigerante, como el aceite y la resina en el caso del transformador seco. Además, estudiaremos los detalles constructivos de la cuba y los accesorios más importantes. Analizaremos las causas y los elementos que provocan las pérdidas internas en el transformador, para saber cómo impactan y cómo se pueden mejorar. Por último, conoceremos la expresión para determinar el rendimiento del transformador y algunos </a:t>
            </a:r>
          </a:p>
          <a:p>
            <a:pPr algn="just"/>
            <a:r>
              <a:rPr lang="es-ES" dirty="0" smtClean="0"/>
              <a:t>valores característicos.</a:t>
            </a:r>
          </a:p>
          <a:p>
            <a:pPr algn="just"/>
            <a:r>
              <a:rPr lang="es-ES" b="1" dirty="0" smtClean="0">
                <a:solidFill>
                  <a:srgbClr val="0070C0"/>
                </a:solidFill>
                <a:latin typeface="Arial Rounded MT Bold" panose="020F0704030504030204" pitchFamily="34" charset="0"/>
              </a:rPr>
              <a:t>Componentes</a:t>
            </a:r>
          </a:p>
          <a:p>
            <a:pPr algn="just"/>
            <a:r>
              <a:rPr lang="es-ES" dirty="0" smtClean="0"/>
              <a:t>Como sabemos, el transformador es una máquina estática, pero no por eso poco compleja. Dentro de él sufrirá solicitaciones mecánicas (esfuerzos, vibraciones, etcétera), solicitaciones térmicas y solicitaciones electromagnéticas. </a:t>
            </a:r>
          </a:p>
          <a:p>
            <a:pPr algn="just"/>
            <a:r>
              <a:rPr lang="es-ES" dirty="0" smtClean="0"/>
              <a:t>A raíz de esto, se eligen y dimensionan con cuidado los materiales que lo compondrán.</a:t>
            </a:r>
          </a:p>
          <a:p>
            <a:pPr algn="just"/>
            <a:r>
              <a:rPr lang="es-ES" dirty="0" smtClean="0"/>
              <a:t>El núcleo magnético es el encargado de dar un camino de circulación y baja reluctancia al paso del flujo magnético que se genera en el primario. Además, contiene físicamente los bobinados, para la generación del campo magnético y para la inducción de la tensión en el secundario o terciario.</a:t>
            </a:r>
          </a:p>
          <a:p>
            <a:pPr algn="just"/>
            <a:r>
              <a:rPr lang="es-ES" dirty="0" smtClean="0"/>
              <a:t>Esquema de un transformador, donde se aprecia el camino de circulación del flujo magnético. La sección del núcleo es la sección transversal a la figura que se muestra.</a:t>
            </a:r>
          </a:p>
        </p:txBody>
      </p:sp>
    </p:spTree>
    <p:extLst>
      <p:ext uri="{BB962C8B-B14F-4D97-AF65-F5344CB8AC3E}">
        <p14:creationId xmlns:p14="http://schemas.microsoft.com/office/powerpoint/2010/main" val="1649969200"/>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162296" y="208393"/>
            <a:ext cx="11867408" cy="6740307"/>
          </a:xfrm>
          <a:prstGeom prst="rect">
            <a:avLst/>
          </a:prstGeom>
        </p:spPr>
        <p:txBody>
          <a:bodyPr wrap="square">
            <a:spAutoFit/>
          </a:bodyPr>
          <a:lstStyle/>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smtClean="0"/>
          </a:p>
          <a:p>
            <a:pPr algn="just"/>
            <a:endParaRPr lang="es-ES" dirty="0" smtClean="0"/>
          </a:p>
          <a:p>
            <a:pPr algn="ctr"/>
            <a:r>
              <a:rPr lang="es-ES" b="1" dirty="0" smtClean="0"/>
              <a:t>Ejemplos de núcleos con chapas apiladas de dos columnas (para transformadores monofásicos) y de tres columnas (para transformadores trifásicos).</a:t>
            </a:r>
          </a:p>
          <a:p>
            <a:pPr algn="just"/>
            <a:endParaRPr lang="es-ES" dirty="0"/>
          </a:p>
          <a:p>
            <a:pPr algn="just"/>
            <a:r>
              <a:rPr lang="es-ES" dirty="0" smtClean="0"/>
              <a:t>Este núcleo está fabricado de hierro al silicio, en láminas muy delgadas que se apilan de manera de poder formar una sección cuadrada, o aproximarse a una sección circular, de acuerdo con las necesidades y su diseño. Las láminas están aisladas entre sí por medio de un tratamiento químico llamado </a:t>
            </a:r>
            <a:r>
              <a:rPr lang="es-ES" dirty="0" err="1" smtClean="0"/>
              <a:t>carlite</a:t>
            </a:r>
            <a:r>
              <a:rPr lang="es-ES" dirty="0" smtClean="0"/>
              <a:t>, que forma una capa aislante muy fina entre chapa y chapa del núcleo.</a:t>
            </a:r>
          </a:p>
          <a:p>
            <a:pPr algn="just"/>
            <a:r>
              <a:rPr lang="es-ES" dirty="0" smtClean="0"/>
              <a:t>Respecto de su construcción, podemos decir que sus partes son las columnas donde se alojan las bobinas, y las culatas o yugos, donde se unen las columnas de modo de formar un circuito magnético cerrado.</a:t>
            </a:r>
          </a:p>
          <a:p>
            <a:pPr algn="just"/>
            <a:r>
              <a:rPr lang="es-ES" dirty="0" smtClean="0"/>
              <a:t>Según sea su disposición, los núcleos pueden ser acorazados o de columnas. Los primeros ofrecen un camino de retorno al flujo magnético de cada columna, mientras que los de columnas, en el caso de transformadores trifásicos, tienen su retorno dispersándose por el entorno del transformador. Obviamente, en la elección de uno u otro, entran en juego el tamaño de la máquina y el mayor o menor costo de la chapa magnética.</a:t>
            </a:r>
          </a:p>
        </p:txBody>
      </p:sp>
      <p:pic>
        <p:nvPicPr>
          <p:cNvPr id="3" name="Imagen 2"/>
          <p:cNvPicPr>
            <a:picLocks noChangeAspect="1"/>
          </p:cNvPicPr>
          <p:nvPr/>
        </p:nvPicPr>
        <p:blipFill>
          <a:blip r:embed="rId2"/>
          <a:stretch>
            <a:fillRect/>
          </a:stretch>
        </p:blipFill>
        <p:spPr>
          <a:xfrm>
            <a:off x="4662487" y="208393"/>
            <a:ext cx="2867025" cy="3076575"/>
          </a:xfrm>
          <a:prstGeom prst="rect">
            <a:avLst/>
          </a:prstGeom>
        </p:spPr>
      </p:pic>
    </p:spTree>
    <p:extLst>
      <p:ext uri="{BB962C8B-B14F-4D97-AF65-F5344CB8AC3E}">
        <p14:creationId xmlns:p14="http://schemas.microsoft.com/office/powerpoint/2010/main" val="1264986212"/>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162296" y="208393"/>
            <a:ext cx="11867408" cy="6740307"/>
          </a:xfrm>
          <a:prstGeom prst="rect">
            <a:avLst/>
          </a:prstGeom>
        </p:spPr>
        <p:txBody>
          <a:bodyPr wrap="square">
            <a:spAutoFit/>
          </a:bodyPr>
          <a:lstStyle/>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smtClean="0"/>
          </a:p>
          <a:p>
            <a:pPr algn="just"/>
            <a:endParaRPr lang="es-ES" dirty="0"/>
          </a:p>
          <a:p>
            <a:pPr algn="just"/>
            <a:endParaRPr lang="es-ES" dirty="0"/>
          </a:p>
          <a:p>
            <a:pPr algn="ctr"/>
            <a:r>
              <a:rPr lang="es-ES" b="1" dirty="0" smtClean="0"/>
              <a:t>Diferentes disposiciones de chapas apiladas en núcleos magnéticos para distintos tamaños de transformadores según su potencia.</a:t>
            </a:r>
          </a:p>
        </p:txBody>
      </p:sp>
      <p:pic>
        <p:nvPicPr>
          <p:cNvPr id="4" name="Imagen 3"/>
          <p:cNvPicPr>
            <a:picLocks noChangeAspect="1"/>
          </p:cNvPicPr>
          <p:nvPr/>
        </p:nvPicPr>
        <p:blipFill>
          <a:blip r:embed="rId2"/>
          <a:stretch>
            <a:fillRect/>
          </a:stretch>
        </p:blipFill>
        <p:spPr>
          <a:xfrm>
            <a:off x="162295" y="97228"/>
            <a:ext cx="4991596" cy="2289712"/>
          </a:xfrm>
          <a:prstGeom prst="rect">
            <a:avLst/>
          </a:prstGeom>
        </p:spPr>
      </p:pic>
      <p:sp>
        <p:nvSpPr>
          <p:cNvPr id="5" name="Rectángulo 4"/>
          <p:cNvSpPr/>
          <p:nvPr/>
        </p:nvSpPr>
        <p:spPr>
          <a:xfrm>
            <a:off x="5482442" y="620101"/>
            <a:ext cx="6096000" cy="923330"/>
          </a:xfrm>
          <a:prstGeom prst="rect">
            <a:avLst/>
          </a:prstGeom>
        </p:spPr>
        <p:txBody>
          <a:bodyPr>
            <a:spAutoFit/>
          </a:bodyPr>
          <a:lstStyle/>
          <a:p>
            <a:r>
              <a:rPr lang="es-ES" b="1" dirty="0"/>
              <a:t>Esquema de un transformador, donde se aprecia </a:t>
            </a:r>
            <a:r>
              <a:rPr lang="es-ES" b="1" dirty="0" smtClean="0"/>
              <a:t>el camino </a:t>
            </a:r>
            <a:r>
              <a:rPr lang="es-ES" b="1" dirty="0"/>
              <a:t>de circulación </a:t>
            </a:r>
            <a:r>
              <a:rPr lang="es-ES" b="1" dirty="0" smtClean="0"/>
              <a:t>del </a:t>
            </a:r>
            <a:r>
              <a:rPr lang="es-ES" b="1" dirty="0"/>
              <a:t>flujo magnético. La sección del núcleo es </a:t>
            </a:r>
            <a:r>
              <a:rPr lang="es-ES" b="1" dirty="0" smtClean="0"/>
              <a:t>la sección transversal a la figura </a:t>
            </a:r>
            <a:r>
              <a:rPr lang="es-ES" b="1" dirty="0"/>
              <a:t>que se muestra.</a:t>
            </a:r>
          </a:p>
        </p:txBody>
      </p:sp>
      <p:pic>
        <p:nvPicPr>
          <p:cNvPr id="6" name="Imagen 5"/>
          <p:cNvPicPr>
            <a:picLocks noChangeAspect="1"/>
          </p:cNvPicPr>
          <p:nvPr/>
        </p:nvPicPr>
        <p:blipFill>
          <a:blip r:embed="rId3"/>
          <a:stretch>
            <a:fillRect/>
          </a:stretch>
        </p:blipFill>
        <p:spPr>
          <a:xfrm>
            <a:off x="2141517" y="2798648"/>
            <a:ext cx="7908966" cy="3404879"/>
          </a:xfrm>
          <a:prstGeom prst="rect">
            <a:avLst/>
          </a:prstGeom>
        </p:spPr>
      </p:pic>
    </p:spTree>
    <p:extLst>
      <p:ext uri="{BB962C8B-B14F-4D97-AF65-F5344CB8AC3E}">
        <p14:creationId xmlns:p14="http://schemas.microsoft.com/office/powerpoint/2010/main" val="708333692"/>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162296" y="208393"/>
            <a:ext cx="8411688" cy="6740307"/>
          </a:xfrm>
          <a:prstGeom prst="rect">
            <a:avLst/>
          </a:prstGeom>
        </p:spPr>
        <p:txBody>
          <a:bodyPr wrap="square">
            <a:spAutoFit/>
          </a:bodyPr>
          <a:lstStyle/>
          <a:p>
            <a:pPr algn="just"/>
            <a:r>
              <a:rPr lang="es-ES" dirty="0" smtClean="0"/>
              <a:t>Si </a:t>
            </a:r>
            <a:r>
              <a:rPr lang="es-ES" dirty="0"/>
              <a:t>bien son necesarias ciertas maquinarias para la </a:t>
            </a:r>
            <a:r>
              <a:rPr lang="es-ES" dirty="0" smtClean="0"/>
              <a:t>fabricación </a:t>
            </a:r>
            <a:r>
              <a:rPr lang="es-ES" dirty="0"/>
              <a:t>del transformador, casi todo se realiza por </a:t>
            </a:r>
            <a:r>
              <a:rPr lang="es-ES" dirty="0" smtClean="0"/>
              <a:t>medio de </a:t>
            </a:r>
            <a:r>
              <a:rPr lang="es-ES" dirty="0"/>
              <a:t>un proceso manual. El núcleo es prácticamente el </a:t>
            </a:r>
            <a:r>
              <a:rPr lang="es-ES" dirty="0" smtClean="0"/>
              <a:t>proceso </a:t>
            </a:r>
            <a:r>
              <a:rPr lang="es-ES" dirty="0"/>
              <a:t>más manual de todos, dado que en grandes </a:t>
            </a:r>
            <a:r>
              <a:rPr lang="es-ES" dirty="0" smtClean="0"/>
              <a:t>transformadores </a:t>
            </a:r>
            <a:r>
              <a:rPr lang="es-ES" dirty="0"/>
              <a:t>se apila chapa por chapa.</a:t>
            </a:r>
          </a:p>
          <a:p>
            <a:pPr algn="just"/>
            <a:r>
              <a:rPr lang="es-ES" dirty="0"/>
              <a:t>Esta explicación se da por un aspecto muy </a:t>
            </a:r>
            <a:r>
              <a:rPr lang="es-ES" dirty="0" smtClean="0"/>
              <a:t>importante en </a:t>
            </a:r>
            <a:r>
              <a:rPr lang="es-ES" dirty="0"/>
              <a:t>la fabricación del núcleo que es la juntura entre las </a:t>
            </a:r>
            <a:r>
              <a:rPr lang="es-ES" dirty="0" smtClean="0"/>
              <a:t>columnas </a:t>
            </a:r>
            <a:r>
              <a:rPr lang="es-ES" dirty="0"/>
              <a:t>y el yugo. Una unión mal realizada en un </a:t>
            </a:r>
            <a:r>
              <a:rPr lang="es-ES" dirty="0" smtClean="0"/>
              <a:t>núcleo </a:t>
            </a:r>
            <a:r>
              <a:rPr lang="es-ES" dirty="0"/>
              <a:t>hará que, para generar el campo magnético </a:t>
            </a:r>
            <a:r>
              <a:rPr lang="es-ES" dirty="0" smtClean="0"/>
              <a:t>necesario</a:t>
            </a:r>
            <a:r>
              <a:rPr lang="es-ES" dirty="0"/>
              <a:t>, la corriente de magnetismo aumente, con el </a:t>
            </a:r>
            <a:r>
              <a:rPr lang="es-ES" dirty="0" smtClean="0"/>
              <a:t>consecuente acrecentamiento de pérdidas en el núcleo y baja de rendimiento</a:t>
            </a:r>
            <a:r>
              <a:rPr lang="es-ES" dirty="0"/>
              <a:t>.</a:t>
            </a:r>
          </a:p>
          <a:p>
            <a:pPr algn="just"/>
            <a:r>
              <a:rPr lang="es-ES" dirty="0"/>
              <a:t>De acuerdo a la exigencia que tenga el núcleo en </a:t>
            </a:r>
            <a:r>
              <a:rPr lang="es-ES" dirty="0" smtClean="0"/>
              <a:t>cuanto </a:t>
            </a:r>
            <a:r>
              <a:rPr lang="es-ES" dirty="0"/>
              <a:t>a corriente </a:t>
            </a:r>
            <a:r>
              <a:rPr lang="es-ES" dirty="0" err="1"/>
              <a:t>magnetizante</a:t>
            </a:r>
            <a:r>
              <a:rPr lang="es-ES" dirty="0"/>
              <a:t>, ruido, etcétera, se realizan </a:t>
            </a:r>
            <a:r>
              <a:rPr lang="es-ES" dirty="0" smtClean="0"/>
              <a:t>distintos </a:t>
            </a:r>
            <a:r>
              <a:rPr lang="es-ES" dirty="0"/>
              <a:t>tipos de solapamiento en la juntura de las </a:t>
            </a:r>
            <a:r>
              <a:rPr lang="es-ES" dirty="0" smtClean="0"/>
              <a:t>columnas </a:t>
            </a:r>
            <a:r>
              <a:rPr lang="es-ES" dirty="0"/>
              <a:t>con el yugo, y se le da mayor o menor </a:t>
            </a:r>
            <a:r>
              <a:rPr lang="es-ES" dirty="0" smtClean="0"/>
              <a:t>complejidad </a:t>
            </a:r>
            <a:r>
              <a:rPr lang="es-ES" dirty="0"/>
              <a:t>en la construcción.</a:t>
            </a:r>
          </a:p>
          <a:p>
            <a:pPr algn="just"/>
            <a:r>
              <a:rPr lang="es-ES" dirty="0"/>
              <a:t>Lugar de juntura de los núcleos magnéticos entre las columnas y el yugo. </a:t>
            </a:r>
          </a:p>
          <a:p>
            <a:pPr algn="just"/>
            <a:r>
              <a:rPr lang="es-ES" dirty="0"/>
              <a:t>Se puede observar </a:t>
            </a:r>
            <a:r>
              <a:rPr lang="es-ES" dirty="0" smtClean="0"/>
              <a:t>el apilado </a:t>
            </a:r>
            <a:r>
              <a:rPr lang="es-ES" dirty="0"/>
              <a:t>del núcleo en forma de escalones, </a:t>
            </a:r>
            <a:r>
              <a:rPr lang="es-ES" dirty="0" smtClean="0"/>
              <a:t>y la forma en </a:t>
            </a:r>
            <a:r>
              <a:rPr lang="es-ES" dirty="0"/>
              <a:t>que </a:t>
            </a:r>
            <a:r>
              <a:rPr lang="es-ES" dirty="0" smtClean="0"/>
              <a:t>se presenta </a:t>
            </a:r>
            <a:r>
              <a:rPr lang="es-ES" dirty="0"/>
              <a:t>un solapamiento.</a:t>
            </a:r>
          </a:p>
          <a:p>
            <a:pPr algn="just"/>
            <a:r>
              <a:rPr lang="es-ES" b="1" dirty="0">
                <a:solidFill>
                  <a:srgbClr val="0070C0"/>
                </a:solidFill>
                <a:latin typeface="Arial Rounded MT Bold" panose="020F0704030504030204" pitchFamily="34" charset="0"/>
              </a:rPr>
              <a:t>Aislación </a:t>
            </a:r>
            <a:r>
              <a:rPr lang="es-ES" b="1" dirty="0" smtClean="0">
                <a:solidFill>
                  <a:srgbClr val="0070C0"/>
                </a:solidFill>
                <a:latin typeface="Arial Rounded MT Bold" panose="020F0704030504030204" pitchFamily="34" charset="0"/>
              </a:rPr>
              <a:t>del núcleo</a:t>
            </a:r>
            <a:endParaRPr lang="es-ES" b="1" dirty="0">
              <a:solidFill>
                <a:srgbClr val="0070C0"/>
              </a:solidFill>
              <a:latin typeface="Arial Rounded MT Bold" panose="020F0704030504030204" pitchFamily="34" charset="0"/>
            </a:endParaRPr>
          </a:p>
          <a:p>
            <a:pPr algn="just"/>
            <a:r>
              <a:rPr lang="es-ES" dirty="0"/>
              <a:t>Al igual que todo el transformador, el núcleo </a:t>
            </a:r>
            <a:r>
              <a:rPr lang="es-ES" dirty="0" smtClean="0"/>
              <a:t>magnético </a:t>
            </a:r>
            <a:r>
              <a:rPr lang="es-ES" dirty="0"/>
              <a:t>lleva en su construcción distintas </a:t>
            </a:r>
            <a:r>
              <a:rPr lang="es-ES" dirty="0" smtClean="0"/>
              <a:t>piezas </a:t>
            </a:r>
            <a:r>
              <a:rPr lang="es-ES" dirty="0"/>
              <a:t>aislantes. Como ya se comentó</a:t>
            </a:r>
            <a:r>
              <a:rPr lang="es-ES" dirty="0" smtClean="0"/>
              <a:t>, cada </a:t>
            </a:r>
            <a:r>
              <a:rPr lang="es-ES" dirty="0"/>
              <a:t>lámina </a:t>
            </a:r>
            <a:r>
              <a:rPr lang="es-ES" dirty="0" smtClean="0"/>
              <a:t>de hierro silicio está aislada </a:t>
            </a:r>
            <a:r>
              <a:rPr lang="es-ES" dirty="0"/>
              <a:t>de </a:t>
            </a:r>
            <a:r>
              <a:rPr lang="es-ES" dirty="0" smtClean="0"/>
              <a:t>las otras </a:t>
            </a:r>
            <a:r>
              <a:rPr lang="es-ES" dirty="0"/>
              <a:t>por un tratamiento químico. Sin </a:t>
            </a:r>
            <a:r>
              <a:rPr lang="es-ES" dirty="0" smtClean="0"/>
              <a:t>embargo</a:t>
            </a:r>
            <a:r>
              <a:rPr lang="es-ES" dirty="0"/>
              <a:t>, </a:t>
            </a:r>
            <a:r>
              <a:rPr lang="es-ES" dirty="0" smtClean="0"/>
              <a:t>el núcleo llevará piezas de hierro que </a:t>
            </a:r>
            <a:r>
              <a:rPr lang="es-ES" dirty="0"/>
              <a:t>actuarán como prensas para que </a:t>
            </a:r>
            <a:r>
              <a:rPr lang="es-ES" dirty="0" smtClean="0"/>
              <a:t>no se deforme con los esfuerzos </a:t>
            </a:r>
            <a:r>
              <a:rPr lang="es-ES" dirty="0"/>
              <a:t>mecánicos</a:t>
            </a:r>
          </a:p>
          <a:p>
            <a:pPr algn="just"/>
            <a:r>
              <a:rPr lang="es-ES" dirty="0"/>
              <a:t>propios </a:t>
            </a:r>
            <a:r>
              <a:rPr lang="es-ES" dirty="0" smtClean="0"/>
              <a:t>del trabajo, lo que se logra </a:t>
            </a:r>
            <a:r>
              <a:rPr lang="es-ES" dirty="0"/>
              <a:t>aislando </a:t>
            </a:r>
            <a:r>
              <a:rPr lang="es-ES" dirty="0" smtClean="0"/>
              <a:t>eléctricamente la chapa </a:t>
            </a:r>
            <a:r>
              <a:rPr lang="es-ES" dirty="0"/>
              <a:t>magnética </a:t>
            </a:r>
            <a:r>
              <a:rPr lang="es-ES" dirty="0" smtClean="0"/>
              <a:t>de las piezas </a:t>
            </a:r>
            <a:r>
              <a:rPr lang="es-ES" dirty="0"/>
              <a:t>de prensado. También </a:t>
            </a:r>
            <a:r>
              <a:rPr lang="es-ES" dirty="0" smtClean="0"/>
              <a:t>se deben </a:t>
            </a:r>
            <a:r>
              <a:rPr lang="es-ES" dirty="0"/>
              <a:t>aislar, </a:t>
            </a:r>
            <a:r>
              <a:rPr lang="es-ES" dirty="0" smtClean="0"/>
              <a:t>a través de bujes de material </a:t>
            </a:r>
            <a:r>
              <a:rPr lang="es-ES" dirty="0"/>
              <a:t>aislante</a:t>
            </a:r>
            <a:r>
              <a:rPr lang="es-ES" dirty="0" smtClean="0"/>
              <a:t>, las chapas del núcleo </a:t>
            </a:r>
            <a:r>
              <a:rPr lang="es-ES" dirty="0"/>
              <a:t>de cualquier perno que </a:t>
            </a:r>
            <a:r>
              <a:rPr lang="es-ES" dirty="0" smtClean="0"/>
              <a:t>pase </a:t>
            </a:r>
            <a:r>
              <a:rPr lang="es-ES" dirty="0"/>
              <a:t>dentro </a:t>
            </a:r>
            <a:r>
              <a:rPr lang="es-ES" dirty="0" smtClean="0"/>
              <a:t>de las columnas</a:t>
            </a:r>
            <a:r>
              <a:rPr lang="es-ES" dirty="0"/>
              <a:t>. Por último se </a:t>
            </a:r>
            <a:r>
              <a:rPr lang="es-ES" dirty="0" smtClean="0"/>
              <a:t>colocan </a:t>
            </a:r>
            <a:r>
              <a:rPr lang="es-ES" dirty="0"/>
              <a:t>piezas aislantes entre </a:t>
            </a:r>
            <a:r>
              <a:rPr lang="es-ES" dirty="0" smtClean="0"/>
              <a:t>las chapas para </a:t>
            </a:r>
            <a:r>
              <a:rPr lang="es-ES" dirty="0"/>
              <a:t>formar canales de aceite dentro del </a:t>
            </a:r>
            <a:r>
              <a:rPr lang="es-ES" dirty="0" smtClean="0"/>
              <a:t>núcleo </a:t>
            </a:r>
            <a:r>
              <a:rPr lang="es-ES" dirty="0"/>
              <a:t>por motivos </a:t>
            </a:r>
            <a:r>
              <a:rPr lang="es-ES" dirty="0" smtClean="0"/>
              <a:t>de refrigeración</a:t>
            </a:r>
            <a:r>
              <a:rPr lang="es-ES" dirty="0"/>
              <a:t>.</a:t>
            </a:r>
          </a:p>
          <a:p>
            <a:pPr algn="just"/>
            <a:endParaRPr lang="es-ES" dirty="0"/>
          </a:p>
        </p:txBody>
      </p:sp>
      <p:sp>
        <p:nvSpPr>
          <p:cNvPr id="3" name="Rectángulo 2"/>
          <p:cNvSpPr/>
          <p:nvPr/>
        </p:nvSpPr>
        <p:spPr>
          <a:xfrm>
            <a:off x="8554029" y="4450073"/>
            <a:ext cx="3255739" cy="2308324"/>
          </a:xfrm>
          <a:prstGeom prst="rect">
            <a:avLst/>
          </a:prstGeom>
        </p:spPr>
        <p:txBody>
          <a:bodyPr wrap="square">
            <a:spAutoFit/>
          </a:bodyPr>
          <a:lstStyle/>
          <a:p>
            <a:pPr algn="ctr"/>
            <a:r>
              <a:rPr lang="es-ES" b="1" dirty="0" smtClean="0"/>
              <a:t>El núcleo </a:t>
            </a:r>
            <a:r>
              <a:rPr lang="es-ES" b="1" dirty="0"/>
              <a:t>armado lleva distintas piezas aislantes, de manera de formar </a:t>
            </a:r>
            <a:r>
              <a:rPr lang="es-ES" b="1" dirty="0" smtClean="0"/>
              <a:t>un </a:t>
            </a:r>
            <a:r>
              <a:rPr lang="es-ES" b="1" dirty="0"/>
              <a:t>componente aislado con respecto </a:t>
            </a:r>
            <a:r>
              <a:rPr lang="es-ES" b="1" dirty="0" smtClean="0"/>
              <a:t>a las </a:t>
            </a:r>
            <a:r>
              <a:rPr lang="es-ES" b="1" dirty="0"/>
              <a:t>piezas </a:t>
            </a:r>
            <a:r>
              <a:rPr lang="es-ES" b="1" dirty="0" smtClean="0"/>
              <a:t>metálicas </a:t>
            </a:r>
            <a:r>
              <a:rPr lang="es-ES" b="1" dirty="0"/>
              <a:t>para fijación </a:t>
            </a:r>
            <a:r>
              <a:rPr lang="es-ES" b="1" dirty="0" smtClean="0"/>
              <a:t>y prensado</a:t>
            </a:r>
            <a:r>
              <a:rPr lang="es-ES" b="1" dirty="0"/>
              <a:t>, </a:t>
            </a:r>
            <a:r>
              <a:rPr lang="es-ES" b="1" dirty="0" smtClean="0"/>
              <a:t>y con </a:t>
            </a:r>
            <a:r>
              <a:rPr lang="es-ES" b="1" dirty="0"/>
              <a:t>canales para que </a:t>
            </a:r>
            <a:r>
              <a:rPr lang="es-ES" b="1" dirty="0" smtClean="0"/>
              <a:t>el aceite </a:t>
            </a:r>
            <a:r>
              <a:rPr lang="es-ES" b="1" dirty="0"/>
              <a:t>aislante </a:t>
            </a:r>
            <a:r>
              <a:rPr lang="es-ES" b="1" dirty="0" smtClean="0"/>
              <a:t>lo pueda </a:t>
            </a:r>
            <a:r>
              <a:rPr lang="es-ES" b="1" dirty="0"/>
              <a:t>refrigerar.</a:t>
            </a:r>
          </a:p>
        </p:txBody>
      </p:sp>
      <p:pic>
        <p:nvPicPr>
          <p:cNvPr id="7" name="Imagen 6"/>
          <p:cNvPicPr>
            <a:picLocks noChangeAspect="1"/>
          </p:cNvPicPr>
          <p:nvPr/>
        </p:nvPicPr>
        <p:blipFill>
          <a:blip r:embed="rId2"/>
          <a:stretch>
            <a:fillRect/>
          </a:stretch>
        </p:blipFill>
        <p:spPr>
          <a:xfrm>
            <a:off x="8554029" y="1964245"/>
            <a:ext cx="3295650" cy="2295525"/>
          </a:xfrm>
          <a:prstGeom prst="rect">
            <a:avLst/>
          </a:prstGeom>
        </p:spPr>
      </p:pic>
    </p:spTree>
    <p:extLst>
      <p:ext uri="{BB962C8B-B14F-4D97-AF65-F5344CB8AC3E}">
        <p14:creationId xmlns:p14="http://schemas.microsoft.com/office/powerpoint/2010/main" val="1896424018"/>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162296" y="208393"/>
            <a:ext cx="11867408" cy="6740307"/>
          </a:xfrm>
          <a:prstGeom prst="rect">
            <a:avLst/>
          </a:prstGeom>
        </p:spPr>
        <p:txBody>
          <a:bodyPr wrap="square">
            <a:spAutoFit/>
          </a:bodyPr>
          <a:lstStyle/>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smtClean="0"/>
          </a:p>
          <a:p>
            <a:pPr algn="just"/>
            <a:endParaRPr lang="es-ES" dirty="0"/>
          </a:p>
          <a:p>
            <a:pPr algn="just"/>
            <a:endParaRPr lang="es-ES" dirty="0"/>
          </a:p>
          <a:p>
            <a:pPr algn="just"/>
            <a:endParaRPr lang="es-ES" dirty="0" smtClean="0"/>
          </a:p>
          <a:p>
            <a:pPr algn="just"/>
            <a:endParaRPr lang="es-ES" dirty="0"/>
          </a:p>
          <a:p>
            <a:pPr algn="just"/>
            <a:endParaRPr lang="es-ES" dirty="0"/>
          </a:p>
          <a:p>
            <a:pPr lvl="6" algn="just"/>
            <a:r>
              <a:rPr lang="es-ES" b="1" dirty="0"/>
              <a:t>Bobinado de alta </a:t>
            </a:r>
          </a:p>
          <a:p>
            <a:pPr lvl="6" algn="just"/>
            <a:r>
              <a:rPr lang="es-ES" b="1" dirty="0"/>
              <a:t>tensión y de baja </a:t>
            </a:r>
          </a:p>
          <a:p>
            <a:pPr lvl="6" algn="just"/>
            <a:r>
              <a:rPr lang="es-ES" b="1" dirty="0"/>
              <a:t>tensión montados </a:t>
            </a:r>
          </a:p>
          <a:p>
            <a:pPr lvl="6" algn="just"/>
            <a:r>
              <a:rPr lang="es-ES" b="1" dirty="0"/>
              <a:t>axialmente, junto</a:t>
            </a:r>
          </a:p>
          <a:p>
            <a:pPr lvl="6" algn="just"/>
            <a:r>
              <a:rPr lang="es-ES" b="1" dirty="0"/>
              <a:t>a las aislaciones y</a:t>
            </a:r>
          </a:p>
          <a:p>
            <a:pPr lvl="6" algn="just"/>
            <a:r>
              <a:rPr lang="es-ES" b="1" dirty="0"/>
              <a:t>canales formados </a:t>
            </a:r>
          </a:p>
          <a:p>
            <a:pPr lvl="6" algn="just"/>
            <a:r>
              <a:rPr lang="es-ES" b="1" dirty="0"/>
              <a:t>para </a:t>
            </a:r>
            <a:r>
              <a:rPr lang="es-ES" b="1" dirty="0" smtClean="0"/>
              <a:t>la circulación </a:t>
            </a:r>
            <a:endParaRPr lang="es-ES" b="1" dirty="0"/>
          </a:p>
          <a:p>
            <a:pPr lvl="6" algn="just"/>
            <a:r>
              <a:rPr lang="es-ES" b="1" dirty="0"/>
              <a:t>de aceite.</a:t>
            </a:r>
          </a:p>
          <a:p>
            <a:pPr algn="just"/>
            <a:r>
              <a:rPr lang="es-ES" b="1" dirty="0" smtClean="0">
                <a:solidFill>
                  <a:srgbClr val="0070C0"/>
                </a:solidFill>
                <a:latin typeface="Arial Rounded MT Bold" panose="020F0704030504030204" pitchFamily="34" charset="0"/>
              </a:rPr>
              <a:t>Montaje de bobinas y núcleo</a:t>
            </a:r>
            <a:endParaRPr lang="es-ES" b="1" dirty="0">
              <a:solidFill>
                <a:srgbClr val="0070C0"/>
              </a:solidFill>
              <a:latin typeface="Arial Rounded MT Bold" panose="020F0704030504030204" pitchFamily="34" charset="0"/>
            </a:endParaRPr>
          </a:p>
          <a:p>
            <a:pPr algn="just"/>
            <a:r>
              <a:rPr lang="es-ES" dirty="0" smtClean="0"/>
              <a:t>Las bobinas se montan </a:t>
            </a:r>
            <a:r>
              <a:rPr lang="es-ES" dirty="0"/>
              <a:t>luego </a:t>
            </a:r>
            <a:r>
              <a:rPr lang="es-ES" dirty="0" smtClean="0"/>
              <a:t>del proceso de bobinado </a:t>
            </a:r>
            <a:r>
              <a:rPr lang="es-ES" dirty="0"/>
              <a:t>en </a:t>
            </a:r>
            <a:r>
              <a:rPr lang="es-ES" dirty="0" smtClean="0"/>
              <a:t>maquinarias </a:t>
            </a:r>
            <a:r>
              <a:rPr lang="es-ES" dirty="0"/>
              <a:t>especiales, </a:t>
            </a:r>
            <a:r>
              <a:rPr lang="es-ES" dirty="0" smtClean="0"/>
              <a:t>para luego </a:t>
            </a:r>
            <a:r>
              <a:rPr lang="es-ES" dirty="0"/>
              <a:t>montar </a:t>
            </a:r>
            <a:r>
              <a:rPr lang="es-ES" dirty="0" smtClean="0"/>
              <a:t>las bobinas correspondientes a la baja y la alta tensión </a:t>
            </a:r>
            <a:r>
              <a:rPr lang="es-ES" dirty="0"/>
              <a:t>juntas, </a:t>
            </a:r>
            <a:r>
              <a:rPr lang="es-ES" dirty="0" smtClean="0"/>
              <a:t>y colocarles </a:t>
            </a:r>
            <a:r>
              <a:rPr lang="es-ES" dirty="0"/>
              <a:t>las aislaciones y piezas aislantes necesarias, </a:t>
            </a:r>
            <a:r>
              <a:rPr lang="es-ES" dirty="0" smtClean="0"/>
              <a:t>formando </a:t>
            </a:r>
            <a:r>
              <a:rPr lang="es-ES" dirty="0"/>
              <a:t>un cilindro único. El conjunto que se genera </a:t>
            </a:r>
            <a:r>
              <a:rPr lang="es-ES" dirty="0" smtClean="0"/>
              <a:t>se </a:t>
            </a:r>
            <a:r>
              <a:rPr lang="es-ES" dirty="0"/>
              <a:t>coloca en la columna correspondiente del </a:t>
            </a:r>
            <a:r>
              <a:rPr lang="es-ES" dirty="0" smtClean="0"/>
              <a:t>núcleo magnético</a:t>
            </a:r>
            <a:r>
              <a:rPr lang="es-ES" dirty="0"/>
              <a:t>. Luego </a:t>
            </a:r>
            <a:r>
              <a:rPr lang="es-ES" dirty="0" smtClean="0"/>
              <a:t>se procede a la ubicación del yugo superior </a:t>
            </a:r>
            <a:r>
              <a:rPr lang="es-ES" dirty="0"/>
              <a:t>y</a:t>
            </a:r>
            <a:r>
              <a:rPr lang="es-ES" dirty="0" smtClean="0"/>
              <a:t>, de esa manera</a:t>
            </a:r>
            <a:r>
              <a:rPr lang="es-ES" dirty="0"/>
              <a:t>, </a:t>
            </a:r>
            <a:r>
              <a:rPr lang="es-ES" dirty="0" smtClean="0"/>
              <a:t>se cierra el circuito magnético</a:t>
            </a:r>
            <a:r>
              <a:rPr lang="es-ES" dirty="0"/>
              <a:t>. </a:t>
            </a:r>
          </a:p>
        </p:txBody>
      </p:sp>
      <p:pic>
        <p:nvPicPr>
          <p:cNvPr id="3" name="Imagen 2"/>
          <p:cNvPicPr>
            <a:picLocks noChangeAspect="1"/>
          </p:cNvPicPr>
          <p:nvPr/>
        </p:nvPicPr>
        <p:blipFill>
          <a:blip r:embed="rId2"/>
          <a:stretch>
            <a:fillRect/>
          </a:stretch>
        </p:blipFill>
        <p:spPr>
          <a:xfrm>
            <a:off x="162296" y="497031"/>
            <a:ext cx="3343275" cy="1933575"/>
          </a:xfrm>
          <a:prstGeom prst="rect">
            <a:avLst/>
          </a:prstGeom>
        </p:spPr>
      </p:pic>
      <p:pic>
        <p:nvPicPr>
          <p:cNvPr id="4" name="Imagen 3"/>
          <p:cNvPicPr>
            <a:picLocks noChangeAspect="1"/>
          </p:cNvPicPr>
          <p:nvPr/>
        </p:nvPicPr>
        <p:blipFill>
          <a:blip r:embed="rId3"/>
          <a:stretch>
            <a:fillRect/>
          </a:stretch>
        </p:blipFill>
        <p:spPr>
          <a:xfrm>
            <a:off x="7134224" y="406544"/>
            <a:ext cx="3409950" cy="1057275"/>
          </a:xfrm>
          <a:prstGeom prst="rect">
            <a:avLst/>
          </a:prstGeom>
        </p:spPr>
      </p:pic>
      <p:sp>
        <p:nvSpPr>
          <p:cNvPr id="6" name="Rectángulo 5"/>
          <p:cNvSpPr/>
          <p:nvPr/>
        </p:nvSpPr>
        <p:spPr>
          <a:xfrm>
            <a:off x="3505571" y="303396"/>
            <a:ext cx="2610221" cy="2585323"/>
          </a:xfrm>
          <a:prstGeom prst="rect">
            <a:avLst/>
          </a:prstGeom>
        </p:spPr>
        <p:txBody>
          <a:bodyPr wrap="square">
            <a:spAutoFit/>
          </a:bodyPr>
          <a:lstStyle/>
          <a:p>
            <a:pPr algn="ctr"/>
            <a:r>
              <a:rPr lang="es-ES" b="1" dirty="0"/>
              <a:t>Lugar de juntura de los núcleos magnéticos entre las columnas y el yugo. </a:t>
            </a:r>
            <a:r>
              <a:rPr lang="es-ES" b="1" dirty="0" smtClean="0"/>
              <a:t>Se </a:t>
            </a:r>
            <a:r>
              <a:rPr lang="es-ES" b="1" dirty="0"/>
              <a:t>puede observar el apilado del núcleo en forma de escalones, y la forma en que se </a:t>
            </a:r>
            <a:r>
              <a:rPr lang="es-ES" b="1" dirty="0" smtClean="0"/>
              <a:t>presenta </a:t>
            </a:r>
            <a:r>
              <a:rPr lang="es-ES" b="1" dirty="0"/>
              <a:t>un solapamiento.</a:t>
            </a:r>
          </a:p>
          <a:p>
            <a:pPr algn="just"/>
            <a:endParaRPr lang="es-ES" dirty="0"/>
          </a:p>
        </p:txBody>
      </p:sp>
      <p:sp>
        <p:nvSpPr>
          <p:cNvPr id="7" name="Rectángulo 6"/>
          <p:cNvSpPr/>
          <p:nvPr/>
        </p:nvSpPr>
        <p:spPr>
          <a:xfrm>
            <a:off x="6198918" y="1541803"/>
            <a:ext cx="5830785" cy="1200329"/>
          </a:xfrm>
          <a:prstGeom prst="rect">
            <a:avLst/>
          </a:prstGeom>
        </p:spPr>
        <p:txBody>
          <a:bodyPr wrap="square">
            <a:spAutoFit/>
          </a:bodyPr>
          <a:lstStyle/>
          <a:p>
            <a:pPr algn="just"/>
            <a:r>
              <a:rPr lang="es-ES" b="1" dirty="0"/>
              <a:t>Planchuela de cobre aislada con cintas de papel en las máquinas de forrado. De acuerdo al porcentaje de solapamiento entre las diferentes tiras, se logra modificar el espesor final.</a:t>
            </a:r>
          </a:p>
        </p:txBody>
      </p:sp>
      <p:pic>
        <p:nvPicPr>
          <p:cNvPr id="8" name="Imagen 7"/>
          <p:cNvPicPr>
            <a:picLocks noChangeAspect="1"/>
          </p:cNvPicPr>
          <p:nvPr/>
        </p:nvPicPr>
        <p:blipFill>
          <a:blip r:embed="rId4"/>
          <a:stretch>
            <a:fillRect/>
          </a:stretch>
        </p:blipFill>
        <p:spPr>
          <a:xfrm>
            <a:off x="4957762" y="3057279"/>
            <a:ext cx="2276475" cy="2076450"/>
          </a:xfrm>
          <a:prstGeom prst="rect">
            <a:avLst/>
          </a:prstGeom>
        </p:spPr>
      </p:pic>
    </p:spTree>
    <p:extLst>
      <p:ext uri="{BB962C8B-B14F-4D97-AF65-F5344CB8AC3E}">
        <p14:creationId xmlns:p14="http://schemas.microsoft.com/office/powerpoint/2010/main" val="2474341446"/>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162296" y="208393"/>
            <a:ext cx="11867408" cy="7017306"/>
          </a:xfrm>
          <a:prstGeom prst="rect">
            <a:avLst/>
          </a:prstGeom>
        </p:spPr>
        <p:txBody>
          <a:bodyPr wrap="square">
            <a:spAutoFit/>
          </a:bodyPr>
          <a:lstStyle/>
          <a:p>
            <a:pPr algn="just"/>
            <a:r>
              <a:rPr lang="es-ES" dirty="0" smtClean="0"/>
              <a:t>Una </a:t>
            </a:r>
            <a:r>
              <a:rPr lang="es-ES" dirty="0"/>
              <a:t>vez terminado </a:t>
            </a:r>
            <a:r>
              <a:rPr lang="es-ES" dirty="0" smtClean="0"/>
              <a:t>este proceso</a:t>
            </a:r>
            <a:r>
              <a:rPr lang="es-ES" dirty="0"/>
              <a:t>, </a:t>
            </a:r>
            <a:r>
              <a:rPr lang="es-ES" dirty="0" smtClean="0"/>
              <a:t>se realiza el conexionado interno del conjunto de las bobinas y se preparan las salidas para las conexiones </a:t>
            </a:r>
            <a:r>
              <a:rPr lang="es-ES" dirty="0"/>
              <a:t>externas</a:t>
            </a:r>
            <a:r>
              <a:rPr lang="es-ES" dirty="0" smtClean="0"/>
              <a:t>.</a:t>
            </a:r>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ctr"/>
            <a:endParaRPr lang="es-ES" b="1" dirty="0"/>
          </a:p>
          <a:p>
            <a:pPr algn="ctr"/>
            <a:r>
              <a:rPr lang="es-ES" b="1" dirty="0" smtClean="0"/>
              <a:t>La imagen </a:t>
            </a:r>
            <a:r>
              <a:rPr lang="es-ES" b="1" dirty="0"/>
              <a:t>muestra </a:t>
            </a:r>
            <a:r>
              <a:rPr lang="es-ES" b="1" dirty="0" smtClean="0"/>
              <a:t>el conjunto </a:t>
            </a:r>
            <a:r>
              <a:rPr lang="es-ES" b="1" dirty="0"/>
              <a:t>de bobinas montadas en </a:t>
            </a:r>
            <a:r>
              <a:rPr lang="es-ES" b="1" dirty="0" smtClean="0"/>
              <a:t>las columnas del núcleo </a:t>
            </a:r>
            <a:r>
              <a:rPr lang="es-ES" b="1" dirty="0"/>
              <a:t>para </a:t>
            </a:r>
            <a:r>
              <a:rPr lang="es-ES" b="1" dirty="0" smtClean="0"/>
              <a:t>el caso </a:t>
            </a:r>
            <a:r>
              <a:rPr lang="es-ES" b="1" dirty="0"/>
              <a:t>de un transformador trifásico, </a:t>
            </a:r>
            <a:r>
              <a:rPr lang="es-ES" b="1" dirty="0" smtClean="0"/>
              <a:t>y se </a:t>
            </a:r>
            <a:r>
              <a:rPr lang="es-ES" b="1" dirty="0"/>
              <a:t>observan </a:t>
            </a:r>
            <a:r>
              <a:rPr lang="es-ES" b="1" dirty="0" smtClean="0"/>
              <a:t>sus </a:t>
            </a:r>
            <a:r>
              <a:rPr lang="es-ES" b="1" dirty="0"/>
              <a:t>conexiones internas</a:t>
            </a:r>
            <a:r>
              <a:rPr lang="es-ES" b="1" dirty="0" smtClean="0"/>
              <a:t>.</a:t>
            </a:r>
          </a:p>
          <a:p>
            <a:pPr algn="just"/>
            <a:r>
              <a:rPr lang="es-ES" dirty="0" smtClean="0"/>
              <a:t>Las </a:t>
            </a:r>
            <a:r>
              <a:rPr lang="es-ES" dirty="0"/>
              <a:t>bobinas constituyen el circuito eléctrico del </a:t>
            </a:r>
            <a:r>
              <a:rPr lang="es-ES" dirty="0" smtClean="0"/>
              <a:t>transformador</a:t>
            </a:r>
            <a:r>
              <a:rPr lang="es-ES" dirty="0"/>
              <a:t>, que es en parte el encargado de generar el campo </a:t>
            </a:r>
            <a:r>
              <a:rPr lang="es-ES" dirty="0" smtClean="0"/>
              <a:t>magnético </a:t>
            </a:r>
            <a:r>
              <a:rPr lang="es-ES" dirty="0"/>
              <a:t>que se encarrilará por el núcleo.</a:t>
            </a:r>
          </a:p>
          <a:p>
            <a:pPr algn="just"/>
            <a:r>
              <a:rPr lang="es-ES" dirty="0"/>
              <a:t>Para transformadores de poca potencia, se utilizan </a:t>
            </a:r>
            <a:r>
              <a:rPr lang="es-ES" dirty="0" smtClean="0"/>
              <a:t>alambres </a:t>
            </a:r>
            <a:r>
              <a:rPr lang="es-ES" dirty="0"/>
              <a:t>de cobre con aislación de barniz. En transformadores </a:t>
            </a:r>
            <a:r>
              <a:rPr lang="es-ES" dirty="0" smtClean="0"/>
              <a:t>de </a:t>
            </a:r>
            <a:r>
              <a:rPr lang="es-ES" dirty="0"/>
              <a:t>potencia, se suelen usar planchuelas de cobre de </a:t>
            </a:r>
            <a:r>
              <a:rPr lang="es-ES" dirty="0" smtClean="0"/>
              <a:t>sección </a:t>
            </a:r>
            <a:r>
              <a:rPr lang="es-ES" dirty="0"/>
              <a:t>rectangular, por lo general, forradas con cintas de </a:t>
            </a:r>
            <a:r>
              <a:rPr lang="es-ES" dirty="0" smtClean="0"/>
              <a:t>papel </a:t>
            </a:r>
            <a:r>
              <a:rPr lang="es-ES" dirty="0"/>
              <a:t>aislante o cintas de </a:t>
            </a:r>
            <a:r>
              <a:rPr lang="es-ES" dirty="0" err="1"/>
              <a:t>Nomex</a:t>
            </a:r>
            <a:r>
              <a:rPr lang="es-ES" dirty="0"/>
              <a:t>.</a:t>
            </a:r>
          </a:p>
          <a:p>
            <a:pPr algn="just"/>
            <a:r>
              <a:rPr lang="es-ES" dirty="0" smtClean="0"/>
              <a:t>Si la sección de un conductor debe ser grande por la corriente </a:t>
            </a:r>
            <a:r>
              <a:rPr lang="es-ES" dirty="0"/>
              <a:t>nominal </a:t>
            </a:r>
            <a:r>
              <a:rPr lang="es-ES" dirty="0" smtClean="0"/>
              <a:t>a la que </a:t>
            </a:r>
            <a:r>
              <a:rPr lang="es-ES" dirty="0"/>
              <a:t>debe trabajar, </a:t>
            </a:r>
            <a:r>
              <a:rPr lang="es-ES" dirty="0" smtClean="0"/>
              <a:t>o es sometido a grandes frecuencias, se suelen colocar varias planchuelas en paralelo </a:t>
            </a:r>
            <a:r>
              <a:rPr lang="es-ES" dirty="0"/>
              <a:t>aisladas entre sí</a:t>
            </a:r>
            <a:r>
              <a:rPr lang="es-ES" dirty="0" smtClean="0"/>
              <a:t>, conformando </a:t>
            </a:r>
            <a:r>
              <a:rPr lang="es-ES" dirty="0"/>
              <a:t>una sola espira </a:t>
            </a:r>
            <a:r>
              <a:rPr lang="es-ES" dirty="0" smtClean="0"/>
              <a:t>y haciendo una transposición periódica de la posición de estos cabos o planchuelas </a:t>
            </a:r>
            <a:r>
              <a:rPr lang="es-ES" dirty="0"/>
              <a:t>para que abracen </a:t>
            </a:r>
            <a:r>
              <a:rPr lang="es-ES" dirty="0" smtClean="0"/>
              <a:t>el mismo </a:t>
            </a:r>
            <a:r>
              <a:rPr lang="es-ES" dirty="0"/>
              <a:t>flujo total. </a:t>
            </a:r>
          </a:p>
          <a:p>
            <a:pPr algn="just"/>
            <a:r>
              <a:rPr lang="es-ES" dirty="0"/>
              <a:t>En </a:t>
            </a:r>
            <a:r>
              <a:rPr lang="es-ES" dirty="0" smtClean="0"/>
              <a:t>el bobinado</a:t>
            </a:r>
            <a:r>
              <a:rPr lang="es-ES" dirty="0"/>
              <a:t>, no solo se coloca aislación </a:t>
            </a:r>
            <a:r>
              <a:rPr lang="es-ES" dirty="0" smtClean="0"/>
              <a:t>en las planchuelas </a:t>
            </a:r>
            <a:r>
              <a:rPr lang="es-ES" dirty="0"/>
              <a:t>o alambres que lo componen, sino también, de acuerdo </a:t>
            </a:r>
            <a:r>
              <a:rPr lang="es-ES" dirty="0" smtClean="0"/>
              <a:t>al </a:t>
            </a:r>
            <a:r>
              <a:rPr lang="es-ES" dirty="0"/>
              <a:t>tamaño y grado de complejidad, se ubica una gran </a:t>
            </a:r>
            <a:r>
              <a:rPr lang="es-ES" dirty="0" smtClean="0"/>
              <a:t>cantidad </a:t>
            </a:r>
            <a:r>
              <a:rPr lang="es-ES" dirty="0"/>
              <a:t>de aislaciones que pueden ser de papel, </a:t>
            </a:r>
            <a:r>
              <a:rPr lang="es-ES" dirty="0" err="1"/>
              <a:t>pressboard</a:t>
            </a:r>
            <a:r>
              <a:rPr lang="es-ES" dirty="0"/>
              <a:t> </a:t>
            </a:r>
            <a:r>
              <a:rPr lang="es-ES" dirty="0" smtClean="0"/>
              <a:t>(</a:t>
            </a:r>
            <a:r>
              <a:rPr lang="es-ES" dirty="0"/>
              <a:t>cartón prensado) o madera estratificada, que cumplen las </a:t>
            </a:r>
            <a:r>
              <a:rPr lang="es-ES" dirty="0" smtClean="0"/>
              <a:t>funciones </a:t>
            </a:r>
            <a:r>
              <a:rPr lang="es-ES" dirty="0"/>
              <a:t>de aislantes y, además, forman canales por los </a:t>
            </a:r>
            <a:r>
              <a:rPr lang="es-ES" dirty="0" smtClean="0"/>
              <a:t>que </a:t>
            </a:r>
            <a:r>
              <a:rPr lang="es-ES" dirty="0"/>
              <a:t>circula el aceite. </a:t>
            </a:r>
            <a:endParaRPr lang="es-ES" dirty="0" smtClean="0"/>
          </a:p>
          <a:p>
            <a:pPr algn="just"/>
            <a:endParaRPr lang="es-ES" dirty="0"/>
          </a:p>
          <a:p>
            <a:pPr algn="just"/>
            <a:endParaRPr lang="es-ES" dirty="0"/>
          </a:p>
        </p:txBody>
      </p:sp>
      <p:pic>
        <p:nvPicPr>
          <p:cNvPr id="5" name="Imagen 4"/>
          <p:cNvPicPr>
            <a:picLocks noChangeAspect="1"/>
          </p:cNvPicPr>
          <p:nvPr/>
        </p:nvPicPr>
        <p:blipFill>
          <a:blip r:embed="rId2"/>
          <a:stretch>
            <a:fillRect/>
          </a:stretch>
        </p:blipFill>
        <p:spPr>
          <a:xfrm>
            <a:off x="4643437" y="707015"/>
            <a:ext cx="2905125" cy="1952625"/>
          </a:xfrm>
          <a:prstGeom prst="rect">
            <a:avLst/>
          </a:prstGeom>
        </p:spPr>
      </p:pic>
    </p:spTree>
    <p:extLst>
      <p:ext uri="{BB962C8B-B14F-4D97-AF65-F5344CB8AC3E}">
        <p14:creationId xmlns:p14="http://schemas.microsoft.com/office/powerpoint/2010/main" val="578310760"/>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162296" y="208393"/>
            <a:ext cx="11867408" cy="7294305"/>
          </a:xfrm>
          <a:prstGeom prst="rect">
            <a:avLst/>
          </a:prstGeom>
        </p:spPr>
        <p:txBody>
          <a:bodyPr wrap="square">
            <a:spAutoFit/>
          </a:bodyPr>
          <a:lstStyle/>
          <a:p>
            <a:pPr algn="just"/>
            <a:r>
              <a:rPr lang="es-ES" dirty="0" smtClean="0"/>
              <a:t>De </a:t>
            </a:r>
            <a:r>
              <a:rPr lang="es-ES" dirty="0"/>
              <a:t>esta manera, el aceite no solo </a:t>
            </a:r>
            <a:r>
              <a:rPr lang="es-ES" dirty="0" smtClean="0"/>
              <a:t>cumple </a:t>
            </a:r>
            <a:r>
              <a:rPr lang="es-ES" dirty="0"/>
              <a:t>la función de aislante eléctrico, sino también </a:t>
            </a:r>
            <a:r>
              <a:rPr lang="es-ES" dirty="0" smtClean="0"/>
              <a:t>refrigera </a:t>
            </a:r>
            <a:r>
              <a:rPr lang="es-ES" dirty="0"/>
              <a:t>los componentes activos del transformador, evitando </a:t>
            </a:r>
            <a:r>
              <a:rPr lang="es-ES" dirty="0" smtClean="0"/>
              <a:t>las </a:t>
            </a:r>
            <a:r>
              <a:rPr lang="es-ES" dirty="0"/>
              <a:t>fallas internas por sobreelevación de la temperatura del </a:t>
            </a:r>
            <a:r>
              <a:rPr lang="es-ES" dirty="0" smtClean="0"/>
              <a:t>papel </a:t>
            </a:r>
            <a:r>
              <a:rPr lang="es-ES" dirty="0"/>
              <a:t>o de las piezas aislantes.</a:t>
            </a:r>
          </a:p>
          <a:p>
            <a:pPr algn="just"/>
            <a:r>
              <a:rPr lang="es-ES" dirty="0"/>
              <a:t>En los transformadores de baja tensión, los bobinados </a:t>
            </a:r>
            <a:r>
              <a:rPr lang="es-ES" dirty="0" smtClean="0"/>
              <a:t>suelen colocarse </a:t>
            </a:r>
            <a:r>
              <a:rPr lang="es-ES" dirty="0"/>
              <a:t>en forma de discos intercalados. En una columna de </a:t>
            </a:r>
            <a:r>
              <a:rPr lang="es-ES" dirty="0" smtClean="0"/>
              <a:t>núcleo</a:t>
            </a:r>
            <a:r>
              <a:rPr lang="es-ES" dirty="0"/>
              <a:t>, se van intercalando discos del bobinado de alta y de </a:t>
            </a:r>
            <a:r>
              <a:rPr lang="es-ES" dirty="0" smtClean="0"/>
              <a:t>baja </a:t>
            </a:r>
            <a:r>
              <a:rPr lang="es-ES" dirty="0"/>
              <a:t>de tensión, siempre con piezas aislantes entre cada parte </a:t>
            </a:r>
            <a:r>
              <a:rPr lang="es-ES" dirty="0" smtClean="0"/>
              <a:t>de </a:t>
            </a:r>
            <a:r>
              <a:rPr lang="es-ES" dirty="0"/>
              <a:t>los bobinados, de manera de aislar las partes con diferentes </a:t>
            </a:r>
            <a:r>
              <a:rPr lang="es-ES" dirty="0" smtClean="0"/>
              <a:t>potenciales </a:t>
            </a:r>
            <a:r>
              <a:rPr lang="es-ES" dirty="0"/>
              <a:t>y de formar canales de circulación de aceite.</a:t>
            </a:r>
          </a:p>
          <a:p>
            <a:pPr algn="just"/>
            <a:r>
              <a:rPr lang="es-ES" dirty="0"/>
              <a:t>En transformadores de tensiones mayores, se suelen </a:t>
            </a:r>
            <a:r>
              <a:rPr lang="es-ES" dirty="0" smtClean="0"/>
              <a:t>colocar </a:t>
            </a:r>
            <a:r>
              <a:rPr lang="es-ES" dirty="0"/>
              <a:t>los bobinados de manera coaxial, de forma que los </a:t>
            </a:r>
            <a:r>
              <a:rPr lang="es-ES" dirty="0" smtClean="0"/>
              <a:t>bobinados </a:t>
            </a:r>
            <a:r>
              <a:rPr lang="es-ES" dirty="0"/>
              <a:t>(de alta y baja tensión) son cilindros que se colocan </a:t>
            </a:r>
            <a:r>
              <a:rPr lang="es-ES" dirty="0" smtClean="0"/>
              <a:t>uno </a:t>
            </a:r>
            <a:r>
              <a:rPr lang="es-ES" dirty="0"/>
              <a:t>dentro de otro. Se suelen situar sobre un núcleo con </a:t>
            </a:r>
            <a:r>
              <a:rPr lang="es-ES" dirty="0" smtClean="0"/>
              <a:t>columna </a:t>
            </a:r>
            <a:r>
              <a:rPr lang="es-ES" dirty="0"/>
              <a:t>circular, se ubican piezas aislantes sobre la </a:t>
            </a:r>
            <a:r>
              <a:rPr lang="es-ES" dirty="0" smtClean="0"/>
              <a:t>columna y</a:t>
            </a:r>
            <a:r>
              <a:rPr lang="es-ES" dirty="0"/>
              <a:t>, sobre ellos, se instala la bobina de baja tensión. Luego se </a:t>
            </a:r>
            <a:r>
              <a:rPr lang="es-ES" dirty="0" smtClean="0"/>
              <a:t>coloca </a:t>
            </a:r>
            <a:r>
              <a:rPr lang="es-ES" dirty="0"/>
              <a:t>la bobina de alta tensión, con piezas aislantes entre </a:t>
            </a:r>
            <a:r>
              <a:rPr lang="es-ES" dirty="0" smtClean="0"/>
              <a:t>medio </a:t>
            </a:r>
            <a:r>
              <a:rPr lang="es-ES" dirty="0"/>
              <a:t>de ambos bobinados, con el fin de permitir el paso de </a:t>
            </a:r>
            <a:r>
              <a:rPr lang="es-ES" dirty="0" smtClean="0"/>
              <a:t>aceite </a:t>
            </a:r>
            <a:r>
              <a:rPr lang="es-ES" dirty="0"/>
              <a:t>entre estos, y entre la baja tensión y el núcleo.</a:t>
            </a:r>
          </a:p>
          <a:p>
            <a:pPr algn="ctr"/>
            <a:r>
              <a:rPr lang="es-ES" b="1" dirty="0" smtClean="0">
                <a:solidFill>
                  <a:srgbClr val="FF0000"/>
                </a:solidFill>
                <a:latin typeface="Arial Rounded MT Bold" panose="020F0704030504030204" pitchFamily="34" charset="0"/>
              </a:rPr>
              <a:t>Las bobinas de los transformadores son el elemento principal de la parte eléctrica del transformador, y </a:t>
            </a:r>
            <a:r>
              <a:rPr lang="es-ES" b="1" dirty="0">
                <a:solidFill>
                  <a:srgbClr val="FF0000"/>
                </a:solidFill>
                <a:latin typeface="Arial Rounded MT Bold" panose="020F0704030504030204" pitchFamily="34" charset="0"/>
              </a:rPr>
              <a:t>su aislación es </a:t>
            </a:r>
            <a:r>
              <a:rPr lang="es-ES" b="1" dirty="0" smtClean="0">
                <a:solidFill>
                  <a:srgbClr val="FF0000"/>
                </a:solidFill>
                <a:latin typeface="Arial Rounded MT Bold" panose="020F0704030504030204" pitchFamily="34" charset="0"/>
              </a:rPr>
              <a:t>íntegramente de productos de celulosa.</a:t>
            </a:r>
          </a:p>
          <a:p>
            <a:pPr algn="just"/>
            <a:r>
              <a:rPr lang="es-ES" dirty="0" smtClean="0"/>
              <a:t>Los </a:t>
            </a:r>
            <a:r>
              <a:rPr lang="es-ES" dirty="0"/>
              <a:t>aislantes son otro elemento fundamental del </a:t>
            </a:r>
            <a:r>
              <a:rPr lang="es-ES" dirty="0" smtClean="0"/>
              <a:t>transformador</a:t>
            </a:r>
            <a:r>
              <a:rPr lang="es-ES" dirty="0"/>
              <a:t>, dado que se encargan de la rigidez dieléctrica entre </a:t>
            </a:r>
            <a:r>
              <a:rPr lang="es-ES" dirty="0" smtClean="0"/>
              <a:t>pares </a:t>
            </a:r>
            <a:r>
              <a:rPr lang="es-ES" dirty="0"/>
              <a:t>sometidas a distintas tensiones o a partes de la máquina</a:t>
            </a:r>
            <a:r>
              <a:rPr lang="es-ES" dirty="0" smtClean="0"/>
              <a:t>, conectados </a:t>
            </a:r>
            <a:r>
              <a:rPr lang="es-ES" dirty="0"/>
              <a:t>a tensión de tierra. Entre ellos, el más crítico es el </a:t>
            </a:r>
            <a:r>
              <a:rPr lang="es-ES" dirty="0" smtClean="0"/>
              <a:t>aislante </a:t>
            </a:r>
            <a:r>
              <a:rPr lang="es-ES" dirty="0"/>
              <a:t>sólido (papel, piezas de madera, etcétera) ya que su </a:t>
            </a:r>
            <a:r>
              <a:rPr lang="es-ES" dirty="0" smtClean="0"/>
              <a:t>daño </a:t>
            </a:r>
            <a:r>
              <a:rPr lang="es-ES" dirty="0"/>
              <a:t>es irreversible, por lo tanto, produce la salida de servicio </a:t>
            </a:r>
            <a:r>
              <a:rPr lang="es-ES" dirty="0" smtClean="0"/>
              <a:t>del </a:t>
            </a:r>
            <a:r>
              <a:rPr lang="es-ES" dirty="0"/>
              <a:t>transformador, y será necesario desarmarlo para su </a:t>
            </a:r>
            <a:r>
              <a:rPr lang="es-ES" dirty="0" smtClean="0"/>
              <a:t>reparación</a:t>
            </a:r>
            <a:r>
              <a:rPr lang="es-ES" dirty="0"/>
              <a:t>. En otras palabras, la vida del transformador se puede </a:t>
            </a:r>
            <a:r>
              <a:rPr lang="es-ES" dirty="0" smtClean="0"/>
              <a:t>definir </a:t>
            </a:r>
            <a:r>
              <a:rPr lang="es-ES" dirty="0"/>
              <a:t>como la vida del aislante sólido.</a:t>
            </a:r>
          </a:p>
          <a:p>
            <a:pPr algn="just"/>
            <a:r>
              <a:rPr lang="es-ES" dirty="0"/>
              <a:t>El papel es el aislante más usado en las máquinas </a:t>
            </a:r>
            <a:r>
              <a:rPr lang="es-ES" dirty="0" smtClean="0"/>
              <a:t>eléctricas</a:t>
            </a:r>
            <a:r>
              <a:rPr lang="es-ES" dirty="0"/>
              <a:t>, puesto que tiene una gran constante dieléctrica, que </a:t>
            </a:r>
            <a:r>
              <a:rPr lang="es-ES" dirty="0" smtClean="0"/>
              <a:t>aumenta </a:t>
            </a:r>
            <a:r>
              <a:rPr lang="es-ES" dirty="0"/>
              <a:t>cuando se sumerge en aceite aislante. Se </a:t>
            </a:r>
            <a:r>
              <a:rPr lang="es-ES" dirty="0" smtClean="0"/>
              <a:t>obtiene </a:t>
            </a:r>
            <a:r>
              <a:rPr lang="es-ES" dirty="0"/>
              <a:t>de la pulpa de la madera blanda y un proceso químico a </a:t>
            </a:r>
            <a:r>
              <a:rPr lang="es-ES" dirty="0" smtClean="0"/>
              <a:t>base </a:t>
            </a:r>
            <a:r>
              <a:rPr lang="es-ES" dirty="0"/>
              <a:t>de sulfatos sin componentes ácidos que son </a:t>
            </a:r>
            <a:r>
              <a:rPr lang="es-ES" dirty="0" smtClean="0"/>
              <a:t>perjudiciales </a:t>
            </a:r>
            <a:r>
              <a:rPr lang="es-ES" dirty="0"/>
              <a:t>para su degradación. Existen distintos tipos de </a:t>
            </a:r>
            <a:r>
              <a:rPr lang="es-ES" dirty="0" smtClean="0"/>
              <a:t>papeles </a:t>
            </a:r>
            <a:r>
              <a:rPr lang="es-ES" dirty="0"/>
              <a:t>aislantes, que tienen diferentes propiedades en cuanto a </a:t>
            </a:r>
            <a:r>
              <a:rPr lang="es-ES" dirty="0" smtClean="0"/>
              <a:t>resistencia </a:t>
            </a:r>
            <a:r>
              <a:rPr lang="es-ES" dirty="0"/>
              <a:t>mecánica, higroscopicidad y mayor </a:t>
            </a:r>
            <a:r>
              <a:rPr lang="es-ES" dirty="0" smtClean="0"/>
              <a:t>capacidad de soportar </a:t>
            </a:r>
            <a:r>
              <a:rPr lang="es-ES" dirty="0"/>
              <a:t>temperatura.</a:t>
            </a:r>
          </a:p>
          <a:p>
            <a:pPr algn="just"/>
            <a:r>
              <a:rPr lang="es-ES" dirty="0"/>
              <a:t>Cuando se requiere un espesor de aislación mayor, se </a:t>
            </a:r>
            <a:r>
              <a:rPr lang="es-ES" dirty="0" smtClean="0"/>
              <a:t>recurre </a:t>
            </a:r>
            <a:r>
              <a:rPr lang="es-ES" dirty="0"/>
              <a:t>al </a:t>
            </a:r>
            <a:r>
              <a:rPr lang="es-ES" dirty="0" err="1"/>
              <a:t>presshoard</a:t>
            </a:r>
            <a:r>
              <a:rPr lang="es-ES" dirty="0"/>
              <a:t>. Este consta de distintas capas de </a:t>
            </a:r>
            <a:r>
              <a:rPr lang="es-ES" dirty="0" smtClean="0"/>
              <a:t>papel </a:t>
            </a:r>
            <a:r>
              <a:rPr lang="es-ES" dirty="0"/>
              <a:t>prensadas, que forman un cartón con gran resistencia </a:t>
            </a:r>
            <a:r>
              <a:rPr lang="es-ES" dirty="0" smtClean="0"/>
              <a:t>mecánica </a:t>
            </a:r>
            <a:r>
              <a:rPr lang="es-ES" dirty="0"/>
              <a:t>y, por sobre todo, con las mismas características </a:t>
            </a:r>
            <a:r>
              <a:rPr lang="es-ES" dirty="0" smtClean="0"/>
              <a:t>eléctricas </a:t>
            </a:r>
            <a:r>
              <a:rPr lang="es-ES" dirty="0"/>
              <a:t>del papel. </a:t>
            </a:r>
            <a:endParaRPr lang="es-ES" dirty="0" smtClean="0"/>
          </a:p>
          <a:p>
            <a:pPr algn="just"/>
            <a:endParaRPr lang="es-ES" dirty="0"/>
          </a:p>
          <a:p>
            <a:pPr algn="just"/>
            <a:endParaRPr lang="es-ES" dirty="0"/>
          </a:p>
        </p:txBody>
      </p:sp>
    </p:spTree>
    <p:extLst>
      <p:ext uri="{BB962C8B-B14F-4D97-AF65-F5344CB8AC3E}">
        <p14:creationId xmlns:p14="http://schemas.microsoft.com/office/powerpoint/2010/main" val="1290488454"/>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162296" y="208393"/>
            <a:ext cx="11867408" cy="7294305"/>
          </a:xfrm>
          <a:prstGeom prst="rect">
            <a:avLst/>
          </a:prstGeom>
        </p:spPr>
        <p:txBody>
          <a:bodyPr wrap="square">
            <a:spAutoFit/>
          </a:bodyPr>
          <a:lstStyle/>
          <a:p>
            <a:pPr algn="just"/>
            <a:r>
              <a:rPr lang="es-ES" dirty="0" smtClean="0"/>
              <a:t>Existen </a:t>
            </a:r>
            <a:r>
              <a:rPr lang="es-ES" dirty="0"/>
              <a:t>distintos tipos de </a:t>
            </a:r>
            <a:r>
              <a:rPr lang="es-ES" dirty="0" err="1"/>
              <a:t>pressboard</a:t>
            </a:r>
            <a:r>
              <a:rPr lang="es-ES" dirty="0" smtClean="0"/>
              <a:t>: el </a:t>
            </a:r>
            <a:r>
              <a:rPr lang="es-ES" dirty="0"/>
              <a:t>formado por capas de papeles comprimidos en un </a:t>
            </a:r>
            <a:r>
              <a:rPr lang="es-ES" dirty="0" smtClean="0"/>
              <a:t>proceso </a:t>
            </a:r>
            <a:r>
              <a:rPr lang="es-ES" dirty="0"/>
              <a:t>de compresión con papel húmedo, y el de capas unidas </a:t>
            </a:r>
            <a:r>
              <a:rPr lang="es-ES" dirty="0" smtClean="0"/>
              <a:t>con </a:t>
            </a:r>
            <a:r>
              <a:rPr lang="es-ES" dirty="0"/>
              <a:t>pegamento, que forman una especia de madera </a:t>
            </a:r>
            <a:r>
              <a:rPr lang="es-ES" dirty="0" smtClean="0"/>
              <a:t>estratificada</a:t>
            </a:r>
            <a:r>
              <a:rPr lang="es-ES" dirty="0"/>
              <a:t>. Los espesores del </a:t>
            </a:r>
            <a:r>
              <a:rPr lang="es-ES" dirty="0" err="1"/>
              <a:t>pressboard</a:t>
            </a:r>
            <a:r>
              <a:rPr lang="es-ES" dirty="0"/>
              <a:t> de papel </a:t>
            </a:r>
            <a:r>
              <a:rPr lang="es-ES" dirty="0" smtClean="0"/>
              <a:t>prensado pueden </a:t>
            </a:r>
            <a:r>
              <a:rPr lang="es-ES" dirty="0"/>
              <a:t>llegar </a:t>
            </a:r>
            <a:r>
              <a:rPr lang="es-ES" dirty="0" smtClean="0"/>
              <a:t>a medir 6 mm</a:t>
            </a:r>
            <a:r>
              <a:rPr lang="es-ES" dirty="0"/>
              <a:t>, mientras </a:t>
            </a:r>
            <a:r>
              <a:rPr lang="es-ES" dirty="0" smtClean="0"/>
              <a:t>que la madera estratificada puede </a:t>
            </a:r>
            <a:r>
              <a:rPr lang="es-ES" dirty="0"/>
              <a:t>superar </a:t>
            </a:r>
            <a:r>
              <a:rPr lang="es-ES" dirty="0" smtClean="0"/>
              <a:t>los 50 mm de espesor</a:t>
            </a:r>
            <a:r>
              <a:rPr lang="es-ES" dirty="0"/>
              <a:t>.</a:t>
            </a:r>
          </a:p>
          <a:p>
            <a:pPr algn="just"/>
            <a:r>
              <a:rPr lang="es-ES" dirty="0"/>
              <a:t>El aceite aislante es el otro componente principal de la </a:t>
            </a:r>
            <a:r>
              <a:rPr lang="es-ES" dirty="0" err="1" smtClean="0"/>
              <a:t>aisación</a:t>
            </a:r>
            <a:r>
              <a:rPr lang="es-ES" dirty="0" smtClean="0"/>
              <a:t> </a:t>
            </a:r>
            <a:r>
              <a:rPr lang="es-ES" dirty="0"/>
              <a:t>del transformador, que también posee propiedades </a:t>
            </a:r>
            <a:r>
              <a:rPr lang="es-ES" dirty="0" smtClean="0"/>
              <a:t>dieléctricas </a:t>
            </a:r>
            <a:r>
              <a:rPr lang="es-ES" dirty="0"/>
              <a:t>(menores a las del papel), pero además cumple </a:t>
            </a:r>
            <a:r>
              <a:rPr lang="es-ES" dirty="0" smtClean="0"/>
              <a:t>la </a:t>
            </a:r>
            <a:r>
              <a:rPr lang="es-ES" dirty="0"/>
              <a:t>función de refrigerante. A diferencia del papel del </a:t>
            </a:r>
            <a:r>
              <a:rPr lang="es-ES" dirty="0" smtClean="0"/>
              <a:t>transformador</a:t>
            </a:r>
            <a:r>
              <a:rPr lang="es-ES" dirty="0"/>
              <a:t>, en el aceite se van generando gases, partículas, </a:t>
            </a:r>
            <a:r>
              <a:rPr lang="es-ES" dirty="0" smtClean="0"/>
              <a:t>barro </a:t>
            </a:r>
            <a:r>
              <a:rPr lang="es-ES" dirty="0"/>
              <a:t>y se origina un nivel de acidez, que hacen disminuir su </a:t>
            </a:r>
            <a:r>
              <a:rPr lang="es-ES" dirty="0" smtClean="0"/>
              <a:t>capacidad </a:t>
            </a:r>
            <a:r>
              <a:rPr lang="es-ES" dirty="0"/>
              <a:t>como aislante eléctrico; pero el aceite se puede </a:t>
            </a:r>
            <a:r>
              <a:rPr lang="es-ES" dirty="0" smtClean="0"/>
              <a:t>regenerar </a:t>
            </a:r>
            <a:r>
              <a:rPr lang="es-ES" dirty="0"/>
              <a:t>con máquinas de tratamiento o, en su defecto, </a:t>
            </a:r>
            <a:r>
              <a:rPr lang="es-ES" dirty="0" smtClean="0"/>
              <a:t>cambiar </a:t>
            </a:r>
            <a:r>
              <a:rPr lang="es-ES" dirty="0"/>
              <a:t>sin necesidad de desarmar el transformador.</a:t>
            </a:r>
          </a:p>
          <a:p>
            <a:pPr algn="just"/>
            <a:r>
              <a:rPr lang="es-ES" dirty="0"/>
              <a:t>En su función como refrigerante el aceite circulará entre los </a:t>
            </a:r>
            <a:r>
              <a:rPr lang="es-ES" dirty="0" smtClean="0"/>
              <a:t>canales </a:t>
            </a:r>
            <a:r>
              <a:rPr lang="es-ES" dirty="0"/>
              <a:t>que se generen dentro de las bobinas y del núcleo </a:t>
            </a:r>
            <a:r>
              <a:rPr lang="es-ES" dirty="0" smtClean="0"/>
              <a:t>magnético</a:t>
            </a:r>
            <a:r>
              <a:rPr lang="es-ES" dirty="0"/>
              <a:t>, de manera de evacuar el calor que se produce </a:t>
            </a:r>
            <a:r>
              <a:rPr lang="es-ES" dirty="0" smtClean="0"/>
              <a:t>en </a:t>
            </a:r>
            <a:r>
              <a:rPr lang="es-ES" dirty="0"/>
              <a:t>el transformador.</a:t>
            </a:r>
          </a:p>
          <a:p>
            <a:pPr algn="just"/>
            <a:r>
              <a:rPr lang="es-ES" dirty="0"/>
              <a:t>Los aceites pueden ser de origen mineral, derivados de </a:t>
            </a:r>
            <a:r>
              <a:rPr lang="es-ES" dirty="0" smtClean="0"/>
              <a:t>hidrocarburos</a:t>
            </a:r>
            <a:r>
              <a:rPr lang="es-ES" dirty="0"/>
              <a:t>, de siliconas o vegetal. En los últimos años se </a:t>
            </a:r>
            <a:r>
              <a:rPr lang="es-ES" dirty="0" smtClean="0"/>
              <a:t>ha </a:t>
            </a:r>
            <a:r>
              <a:rPr lang="es-ES" dirty="0"/>
              <a:t>prohibido el uso de aceites que contengan el elemento </a:t>
            </a:r>
            <a:r>
              <a:rPr lang="es-ES" dirty="0" smtClean="0"/>
              <a:t>PCB </a:t>
            </a:r>
            <a:r>
              <a:rPr lang="es-ES" dirty="0"/>
              <a:t>(</a:t>
            </a:r>
            <a:r>
              <a:rPr lang="es-ES" dirty="0" err="1"/>
              <a:t>policlorobifenilos</a:t>
            </a:r>
            <a:r>
              <a:rPr lang="es-ES" dirty="0"/>
              <a:t>), debido a que se ha comprobado que </a:t>
            </a:r>
            <a:r>
              <a:rPr lang="es-ES" dirty="0" smtClean="0"/>
              <a:t>es </a:t>
            </a:r>
            <a:r>
              <a:rPr lang="es-ES" dirty="0"/>
              <a:t>un elemento muy contaminante y perjudicial para la salud. </a:t>
            </a:r>
          </a:p>
          <a:p>
            <a:pPr algn="just"/>
            <a:r>
              <a:rPr lang="es-ES" dirty="0"/>
              <a:t>Otra utilidad del aceite es su uso como herramienta de </a:t>
            </a:r>
            <a:r>
              <a:rPr lang="es-ES" dirty="0" smtClean="0"/>
              <a:t>diagnóstico </a:t>
            </a:r>
            <a:r>
              <a:rPr lang="es-ES" dirty="0"/>
              <a:t>para el mantenimiento preventivo. Resulta casi </a:t>
            </a:r>
            <a:r>
              <a:rPr lang="es-ES" dirty="0" smtClean="0"/>
              <a:t>imposible </a:t>
            </a:r>
            <a:r>
              <a:rPr lang="es-ES" dirty="0"/>
              <a:t>saber el estado del papel aislante y del transformador en </a:t>
            </a:r>
            <a:r>
              <a:rPr lang="es-ES" dirty="0" smtClean="0"/>
              <a:t>general</a:t>
            </a:r>
            <a:r>
              <a:rPr lang="es-ES" dirty="0"/>
              <a:t>, dado que no se puede abrir un transformador para </a:t>
            </a:r>
            <a:r>
              <a:rPr lang="es-ES" dirty="0" smtClean="0"/>
              <a:t>verificar </a:t>
            </a:r>
            <a:r>
              <a:rPr lang="es-ES" dirty="0"/>
              <a:t>cómo se encuentra, sin que el aceite se contamine </a:t>
            </a:r>
            <a:r>
              <a:rPr lang="es-ES" dirty="0" smtClean="0"/>
              <a:t>con </a:t>
            </a:r>
            <a:r>
              <a:rPr lang="es-ES" dirty="0"/>
              <a:t>la humedad ambiente. Al producirse descargas o </a:t>
            </a:r>
            <a:r>
              <a:rPr lang="es-ES" dirty="0" smtClean="0"/>
              <a:t>sobrecalentamientos </a:t>
            </a:r>
            <a:r>
              <a:rPr lang="es-ES" dirty="0"/>
              <a:t>en el transformador, se originan </a:t>
            </a:r>
            <a:r>
              <a:rPr lang="es-ES" dirty="0" err="1" smtClean="0"/>
              <a:t>sobretemperaturas</a:t>
            </a:r>
            <a:r>
              <a:rPr lang="es-ES" dirty="0" smtClean="0"/>
              <a:t> </a:t>
            </a:r>
            <a:r>
              <a:rPr lang="es-ES" dirty="0"/>
              <a:t>a las que está también sometido el aceite y, por ello</a:t>
            </a:r>
            <a:r>
              <a:rPr lang="es-ES" dirty="0" smtClean="0"/>
              <a:t>, </a:t>
            </a:r>
            <a:r>
              <a:rPr lang="es-ES" dirty="0"/>
              <a:t>producirá su descomposición de acuerdo a la </a:t>
            </a:r>
            <a:r>
              <a:rPr lang="es-ES" dirty="0" smtClean="0"/>
              <a:t>temperatura que </a:t>
            </a:r>
            <a:r>
              <a:rPr lang="es-ES" dirty="0"/>
              <a:t>se alcance en distintas concentraciones de diferentes </a:t>
            </a:r>
            <a:r>
              <a:rPr lang="es-ES" dirty="0" smtClean="0"/>
              <a:t>gases</a:t>
            </a:r>
            <a:r>
              <a:rPr lang="es-ES" dirty="0"/>
              <a:t>. Haciendo una muestra periódica, el operador puede </a:t>
            </a:r>
            <a:r>
              <a:rPr lang="es-ES" dirty="0" smtClean="0"/>
              <a:t>detectar </a:t>
            </a:r>
            <a:r>
              <a:rPr lang="es-ES" dirty="0"/>
              <a:t>cualquier problema interno, con solo tener en cuenta </a:t>
            </a:r>
            <a:r>
              <a:rPr lang="es-ES" dirty="0" smtClean="0"/>
              <a:t>si </a:t>
            </a:r>
            <a:r>
              <a:rPr lang="es-ES" dirty="0"/>
              <a:t>algún gas en el aceite ha crecido en su valor.</a:t>
            </a:r>
          </a:p>
          <a:p>
            <a:pPr algn="just"/>
            <a:r>
              <a:rPr lang="es-ES" dirty="0"/>
              <a:t>El tanque, o la cuba del transformador, contiene la parte </a:t>
            </a:r>
            <a:r>
              <a:rPr lang="es-ES" dirty="0" smtClean="0"/>
              <a:t>activa </a:t>
            </a:r>
            <a:r>
              <a:rPr lang="es-ES" dirty="0"/>
              <a:t>del transformador (núcleo y bobinas) junto al aceite </a:t>
            </a:r>
            <a:r>
              <a:rPr lang="es-ES" dirty="0" smtClean="0"/>
              <a:t>aislante</a:t>
            </a:r>
            <a:r>
              <a:rPr lang="es-ES" dirty="0"/>
              <a:t>. Está compuesto por la cuba o el tanque y una tapa, </a:t>
            </a:r>
            <a:r>
              <a:rPr lang="es-ES" dirty="0" smtClean="0"/>
              <a:t>que </a:t>
            </a:r>
            <a:r>
              <a:rPr lang="es-ES" dirty="0"/>
              <a:t>puede ser </a:t>
            </a:r>
            <a:r>
              <a:rPr lang="es-ES" dirty="0" err="1"/>
              <a:t>abulonada</a:t>
            </a:r>
            <a:r>
              <a:rPr lang="es-ES" dirty="0"/>
              <a:t> o soldada. Debe soportar </a:t>
            </a:r>
            <a:r>
              <a:rPr lang="es-ES" dirty="0" smtClean="0"/>
              <a:t>diferentes </a:t>
            </a:r>
            <a:r>
              <a:rPr lang="es-ES" dirty="0"/>
              <a:t>esfuerzos, como la presión que genera el volumen de </a:t>
            </a:r>
            <a:r>
              <a:rPr lang="es-ES" dirty="0" smtClean="0"/>
              <a:t>aceite </a:t>
            </a:r>
            <a:r>
              <a:rPr lang="es-ES" dirty="0"/>
              <a:t>que contiene el transformador y las sobrepresiones </a:t>
            </a:r>
            <a:r>
              <a:rPr lang="es-ES" dirty="0" smtClean="0"/>
              <a:t>que </a:t>
            </a:r>
            <a:r>
              <a:rPr lang="es-ES" dirty="0"/>
              <a:t>se pueden provocar por expansión del mismo aceite, en </a:t>
            </a:r>
            <a:r>
              <a:rPr lang="es-ES" dirty="0" smtClean="0"/>
              <a:t>especial </a:t>
            </a:r>
            <a:r>
              <a:rPr lang="es-ES" dirty="0"/>
              <a:t>en caso de falla interna.</a:t>
            </a:r>
          </a:p>
          <a:p>
            <a:pPr algn="just"/>
            <a:endParaRPr lang="es-ES" dirty="0"/>
          </a:p>
          <a:p>
            <a:pPr algn="just"/>
            <a:endParaRPr lang="es-ES" dirty="0"/>
          </a:p>
        </p:txBody>
      </p:sp>
    </p:spTree>
    <p:extLst>
      <p:ext uri="{BB962C8B-B14F-4D97-AF65-F5344CB8AC3E}">
        <p14:creationId xmlns:p14="http://schemas.microsoft.com/office/powerpoint/2010/main" val="1758739939"/>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162296" y="208393"/>
            <a:ext cx="11867408" cy="6463308"/>
          </a:xfrm>
          <a:prstGeom prst="rect">
            <a:avLst/>
          </a:prstGeom>
        </p:spPr>
        <p:txBody>
          <a:bodyPr wrap="square">
            <a:spAutoFit/>
          </a:bodyPr>
          <a:lstStyle/>
          <a:p>
            <a:pPr algn="just"/>
            <a:r>
              <a:rPr lang="es-ES" dirty="0" smtClean="0"/>
              <a:t>En la imagen se observan </a:t>
            </a:r>
            <a:r>
              <a:rPr lang="es-ES" dirty="0"/>
              <a:t>distintas piezas de </a:t>
            </a:r>
            <a:r>
              <a:rPr lang="es-ES" dirty="0" err="1"/>
              <a:t>pressboard</a:t>
            </a:r>
            <a:r>
              <a:rPr lang="es-ES" dirty="0"/>
              <a:t>, que </a:t>
            </a:r>
            <a:r>
              <a:rPr lang="es-ES" dirty="0" smtClean="0"/>
              <a:t>pueden ser </a:t>
            </a:r>
            <a:r>
              <a:rPr lang="es-ES" dirty="0"/>
              <a:t>mecanizadas con herramientas de carpintería </a:t>
            </a:r>
            <a:r>
              <a:rPr lang="es-ES" dirty="0" smtClean="0"/>
              <a:t>y piezas </a:t>
            </a:r>
            <a:r>
              <a:rPr lang="es-ES" dirty="0"/>
              <a:t>moldeadas especiales. </a:t>
            </a:r>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a:p>
          <a:p>
            <a:pPr algn="just"/>
            <a:r>
              <a:rPr lang="es-ES" b="1" dirty="0" smtClean="0">
                <a:solidFill>
                  <a:srgbClr val="0070C0"/>
                </a:solidFill>
                <a:latin typeface="Arial Rounded MT Bold" panose="020F0704030504030204" pitchFamily="34" charset="0"/>
              </a:rPr>
              <a:t>Gases disueltos en </a:t>
            </a:r>
            <a:r>
              <a:rPr lang="es-ES" b="1" dirty="0">
                <a:solidFill>
                  <a:srgbClr val="0070C0"/>
                </a:solidFill>
                <a:latin typeface="Arial Rounded MT Bold" panose="020F0704030504030204" pitchFamily="34" charset="0"/>
              </a:rPr>
              <a:t>el aceite aislante</a:t>
            </a:r>
          </a:p>
          <a:p>
            <a:pPr algn="just"/>
            <a:r>
              <a:rPr lang="es-ES" dirty="0" smtClean="0"/>
              <a:t>El aceite </a:t>
            </a:r>
            <a:r>
              <a:rPr lang="es-ES" dirty="0"/>
              <a:t>aislante </a:t>
            </a:r>
            <a:r>
              <a:rPr lang="es-ES" dirty="0" smtClean="0"/>
              <a:t>es un hidrocarburo</a:t>
            </a:r>
            <a:r>
              <a:rPr lang="es-ES" dirty="0"/>
              <a:t>, por </a:t>
            </a:r>
            <a:r>
              <a:rPr lang="es-ES" dirty="0" smtClean="0"/>
              <a:t>lo que </a:t>
            </a:r>
            <a:r>
              <a:rPr lang="es-ES" dirty="0"/>
              <a:t>presentará </a:t>
            </a:r>
            <a:r>
              <a:rPr lang="es-ES" dirty="0" smtClean="0"/>
              <a:t>una </a:t>
            </a:r>
            <a:r>
              <a:rPr lang="es-ES" dirty="0"/>
              <a:t>cadena de componentes </a:t>
            </a:r>
            <a:r>
              <a:rPr lang="es-ES" dirty="0" smtClean="0"/>
              <a:t>de hidrógeno</a:t>
            </a:r>
            <a:r>
              <a:rPr lang="es-ES" dirty="0"/>
              <a:t>, oxígeno y </a:t>
            </a:r>
            <a:r>
              <a:rPr lang="es-ES" dirty="0" smtClean="0"/>
              <a:t>carbono</a:t>
            </a:r>
            <a:r>
              <a:rPr lang="es-ES" dirty="0"/>
              <a:t>. </a:t>
            </a:r>
            <a:r>
              <a:rPr lang="es-ES" dirty="0" smtClean="0"/>
              <a:t>Al aumentar la temperatura del aceite</a:t>
            </a:r>
            <a:r>
              <a:rPr lang="es-ES" dirty="0"/>
              <a:t>, este </a:t>
            </a:r>
            <a:r>
              <a:rPr lang="es-ES" dirty="0" smtClean="0"/>
              <a:t>empezará a generar </a:t>
            </a:r>
            <a:r>
              <a:rPr lang="es-ES" dirty="0"/>
              <a:t>gases </a:t>
            </a:r>
            <a:r>
              <a:rPr lang="es-ES" dirty="0" smtClean="0"/>
              <a:t>de acuerdo a su temperatura</a:t>
            </a:r>
            <a:r>
              <a:rPr lang="es-ES" dirty="0"/>
              <a:t>. </a:t>
            </a:r>
          </a:p>
          <a:p>
            <a:pPr algn="just"/>
            <a:r>
              <a:rPr lang="es-ES" dirty="0"/>
              <a:t>Los gases que </a:t>
            </a:r>
            <a:r>
              <a:rPr lang="es-ES" dirty="0" smtClean="0"/>
              <a:t>se generan son hidrógeno</a:t>
            </a:r>
            <a:r>
              <a:rPr lang="es-ES" dirty="0"/>
              <a:t>, etano, metano, </a:t>
            </a:r>
            <a:r>
              <a:rPr lang="es-ES" dirty="0" smtClean="0"/>
              <a:t>etileno y acetileno</a:t>
            </a:r>
            <a:r>
              <a:rPr lang="es-ES" dirty="0"/>
              <a:t>. Este último es crítico</a:t>
            </a:r>
            <a:r>
              <a:rPr lang="es-ES" dirty="0" smtClean="0"/>
              <a:t>, ya que </a:t>
            </a:r>
            <a:r>
              <a:rPr lang="es-ES" dirty="0"/>
              <a:t>aparece </a:t>
            </a:r>
            <a:r>
              <a:rPr lang="es-ES" dirty="0" smtClean="0"/>
              <a:t>cuando el aceite </a:t>
            </a:r>
            <a:r>
              <a:rPr lang="es-ES" dirty="0"/>
              <a:t>alcanza más de 700 °C</a:t>
            </a:r>
            <a:r>
              <a:rPr lang="es-ES" dirty="0" smtClean="0"/>
              <a:t>, lo que se podría traducir </a:t>
            </a:r>
            <a:r>
              <a:rPr lang="es-ES" dirty="0"/>
              <a:t>como un cortocircuito interno</a:t>
            </a:r>
            <a:r>
              <a:rPr lang="es-ES" dirty="0" smtClean="0"/>
              <a:t>. Si la descarga o falla en el transformador </a:t>
            </a:r>
            <a:r>
              <a:rPr lang="es-ES" dirty="0"/>
              <a:t>produjera daños </a:t>
            </a:r>
            <a:r>
              <a:rPr lang="es-ES" dirty="0" smtClean="0"/>
              <a:t>en el papel</a:t>
            </a:r>
            <a:r>
              <a:rPr lang="es-ES" dirty="0"/>
              <a:t>, </a:t>
            </a:r>
            <a:r>
              <a:rPr lang="es-ES" dirty="0" smtClean="0"/>
              <a:t>aparecería en el aceite monóxido </a:t>
            </a:r>
            <a:r>
              <a:rPr lang="es-ES" dirty="0"/>
              <a:t>de carbono </a:t>
            </a:r>
            <a:r>
              <a:rPr lang="es-ES" dirty="0" smtClean="0"/>
              <a:t>y dióxido </a:t>
            </a:r>
            <a:r>
              <a:rPr lang="es-ES" dirty="0"/>
              <a:t>de carbono</a:t>
            </a:r>
            <a:r>
              <a:rPr lang="es-ES" dirty="0" smtClean="0"/>
              <a:t>.</a:t>
            </a:r>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ctr"/>
            <a:r>
              <a:rPr lang="es-ES" b="1" dirty="0" smtClean="0"/>
              <a:t>Imagen </a:t>
            </a:r>
            <a:r>
              <a:rPr lang="es-ES" b="1" dirty="0"/>
              <a:t>de equipamiento de ensayo de aceite. </a:t>
            </a:r>
            <a:r>
              <a:rPr lang="es-ES" b="1" dirty="0" smtClean="0"/>
              <a:t>El operador </a:t>
            </a:r>
            <a:r>
              <a:rPr lang="es-ES" b="1" dirty="0"/>
              <a:t>debe </a:t>
            </a:r>
            <a:r>
              <a:rPr lang="es-ES" b="1" dirty="0" smtClean="0"/>
              <a:t>tomar </a:t>
            </a:r>
            <a:r>
              <a:rPr lang="es-ES" b="1" dirty="0"/>
              <a:t>una muestra de aceite del transformador </a:t>
            </a:r>
            <a:r>
              <a:rPr lang="es-ES" b="1" dirty="0" smtClean="0"/>
              <a:t>y realizar </a:t>
            </a:r>
            <a:r>
              <a:rPr lang="es-ES" b="1" dirty="0"/>
              <a:t>un análisis </a:t>
            </a:r>
            <a:r>
              <a:rPr lang="es-ES" b="1" dirty="0" smtClean="0"/>
              <a:t>de los </a:t>
            </a:r>
            <a:r>
              <a:rPr lang="es-ES" b="1" dirty="0"/>
              <a:t>gases disueltos</a:t>
            </a:r>
            <a:r>
              <a:rPr lang="es-ES" b="1" dirty="0" smtClean="0"/>
              <a:t>.</a:t>
            </a:r>
          </a:p>
        </p:txBody>
      </p:sp>
      <p:pic>
        <p:nvPicPr>
          <p:cNvPr id="3" name="Imagen 2"/>
          <p:cNvPicPr>
            <a:picLocks noChangeAspect="1"/>
          </p:cNvPicPr>
          <p:nvPr/>
        </p:nvPicPr>
        <p:blipFill>
          <a:blip r:embed="rId2"/>
          <a:stretch>
            <a:fillRect/>
          </a:stretch>
        </p:blipFill>
        <p:spPr>
          <a:xfrm>
            <a:off x="4343400" y="819087"/>
            <a:ext cx="3505200" cy="1609725"/>
          </a:xfrm>
          <a:prstGeom prst="rect">
            <a:avLst/>
          </a:prstGeom>
        </p:spPr>
      </p:pic>
      <p:sp>
        <p:nvSpPr>
          <p:cNvPr id="4" name="Rectángulo 3"/>
          <p:cNvSpPr/>
          <p:nvPr/>
        </p:nvSpPr>
        <p:spPr>
          <a:xfrm>
            <a:off x="7374577" y="724395"/>
            <a:ext cx="474023" cy="35626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pic>
        <p:nvPicPr>
          <p:cNvPr id="5" name="Imagen 4"/>
          <p:cNvPicPr>
            <a:picLocks noChangeAspect="1"/>
          </p:cNvPicPr>
          <p:nvPr/>
        </p:nvPicPr>
        <p:blipFill>
          <a:blip r:embed="rId3"/>
          <a:stretch>
            <a:fillRect/>
          </a:stretch>
        </p:blipFill>
        <p:spPr>
          <a:xfrm>
            <a:off x="4681537" y="4155683"/>
            <a:ext cx="2828925" cy="1895475"/>
          </a:xfrm>
          <a:prstGeom prst="rect">
            <a:avLst/>
          </a:prstGeom>
        </p:spPr>
      </p:pic>
    </p:spTree>
    <p:extLst>
      <p:ext uri="{BB962C8B-B14F-4D97-AF65-F5344CB8AC3E}">
        <p14:creationId xmlns:p14="http://schemas.microsoft.com/office/powerpoint/2010/main" val="3054746845"/>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162296" y="208393"/>
            <a:ext cx="11867408" cy="6463308"/>
          </a:xfrm>
          <a:prstGeom prst="rect">
            <a:avLst/>
          </a:prstGeom>
        </p:spPr>
        <p:txBody>
          <a:bodyPr wrap="square">
            <a:spAutoFit/>
          </a:bodyPr>
          <a:lstStyle/>
          <a:p>
            <a:pPr algn="just"/>
            <a:r>
              <a:rPr lang="es-ES" dirty="0" smtClean="0"/>
              <a:t>Las </a:t>
            </a:r>
            <a:r>
              <a:rPr lang="es-ES" dirty="0"/>
              <a:t>cubas de los transformadores tienen varias válvulas </a:t>
            </a:r>
            <a:r>
              <a:rPr lang="es-ES" dirty="0" smtClean="0"/>
              <a:t>(</a:t>
            </a:r>
            <a:r>
              <a:rPr lang="es-ES" dirty="0"/>
              <a:t>cuyo tamaño depende de la potencia del transformador </a:t>
            </a:r>
            <a:r>
              <a:rPr lang="es-ES" dirty="0" smtClean="0"/>
              <a:t>y </a:t>
            </a:r>
            <a:r>
              <a:rPr lang="es-ES" dirty="0"/>
              <a:t>por lo tanto del volumen de aceite que contenga); estas </a:t>
            </a:r>
            <a:r>
              <a:rPr lang="es-ES" dirty="0" smtClean="0"/>
              <a:t>pueden </a:t>
            </a:r>
            <a:r>
              <a:rPr lang="es-ES" dirty="0"/>
              <a:t>ser para:</a:t>
            </a:r>
          </a:p>
          <a:p>
            <a:pPr marL="285750" indent="-285750" algn="just">
              <a:buFont typeface="Arial" panose="020B0604020202020204" pitchFamily="34" charset="0"/>
              <a:buChar char="•"/>
            </a:pPr>
            <a:r>
              <a:rPr lang="es-ES" b="1" dirty="0" smtClean="0"/>
              <a:t>Toma </a:t>
            </a:r>
            <a:r>
              <a:rPr lang="es-ES" b="1" dirty="0"/>
              <a:t>de muestras </a:t>
            </a:r>
            <a:r>
              <a:rPr lang="es-ES" b="1" dirty="0" smtClean="0"/>
              <a:t>de aceite para análisis de laboratorio</a:t>
            </a:r>
            <a:r>
              <a:rPr lang="es-ES" b="1" dirty="0"/>
              <a:t>.</a:t>
            </a:r>
          </a:p>
          <a:p>
            <a:pPr marL="285750" indent="-285750" algn="just">
              <a:buFont typeface="Arial" panose="020B0604020202020204" pitchFamily="34" charset="0"/>
              <a:buChar char="•"/>
            </a:pPr>
            <a:r>
              <a:rPr lang="es-ES" b="1" dirty="0" smtClean="0"/>
              <a:t>Vaciado de aceite</a:t>
            </a:r>
            <a:r>
              <a:rPr lang="es-ES" b="1" dirty="0"/>
              <a:t>.</a:t>
            </a:r>
          </a:p>
          <a:p>
            <a:pPr marL="285750" indent="-285750" algn="just">
              <a:buFont typeface="Arial" panose="020B0604020202020204" pitchFamily="34" charset="0"/>
              <a:buChar char="•"/>
            </a:pPr>
            <a:r>
              <a:rPr lang="es-ES" b="1" dirty="0" smtClean="0"/>
              <a:t>Recirculación </a:t>
            </a:r>
            <a:r>
              <a:rPr lang="es-ES" b="1" dirty="0"/>
              <a:t>y tratamiento de aceite (por lo general se </a:t>
            </a:r>
            <a:r>
              <a:rPr lang="es-ES" b="1" dirty="0" smtClean="0"/>
              <a:t>coloca </a:t>
            </a:r>
            <a:r>
              <a:rPr lang="es-ES" b="1" dirty="0"/>
              <a:t>una válvula en la parte superior y otra válvula en </a:t>
            </a:r>
            <a:r>
              <a:rPr lang="es-ES" b="1" dirty="0" smtClean="0"/>
              <a:t>la </a:t>
            </a:r>
            <a:r>
              <a:rPr lang="es-ES" b="1" dirty="0"/>
              <a:t>parte inferior).</a:t>
            </a:r>
          </a:p>
          <a:p>
            <a:pPr marL="285750" indent="-285750" algn="just">
              <a:buFont typeface="Arial" panose="020B0604020202020204" pitchFamily="34" charset="0"/>
              <a:buChar char="•"/>
            </a:pPr>
            <a:r>
              <a:rPr lang="es-ES" b="1" dirty="0" smtClean="0"/>
              <a:t>Llenado </a:t>
            </a:r>
            <a:r>
              <a:rPr lang="es-ES" b="1" dirty="0"/>
              <a:t>de aceite (se encuentra en la parte superior </a:t>
            </a:r>
            <a:r>
              <a:rPr lang="es-ES" b="1" dirty="0" smtClean="0"/>
              <a:t>o en la tapa</a:t>
            </a:r>
            <a:r>
              <a:rPr lang="es-ES" b="1" dirty="0"/>
              <a:t>).</a:t>
            </a:r>
          </a:p>
          <a:p>
            <a:pPr algn="just"/>
            <a:r>
              <a:rPr lang="es-ES" dirty="0"/>
              <a:t>Deben </a:t>
            </a:r>
            <a:r>
              <a:rPr lang="es-ES" dirty="0" smtClean="0"/>
              <a:t>llevar además </a:t>
            </a:r>
            <a:r>
              <a:rPr lang="es-ES" dirty="0"/>
              <a:t>tapas </a:t>
            </a:r>
            <a:r>
              <a:rPr lang="es-ES" dirty="0" smtClean="0"/>
              <a:t>de inspección</a:t>
            </a:r>
            <a:r>
              <a:rPr lang="es-ES" dirty="0"/>
              <a:t>, </a:t>
            </a:r>
            <a:r>
              <a:rPr lang="es-ES" dirty="0" smtClean="0"/>
              <a:t>las que se colocan </a:t>
            </a:r>
            <a:r>
              <a:rPr lang="es-ES" dirty="0" err="1"/>
              <a:t>abulonadas</a:t>
            </a:r>
            <a:r>
              <a:rPr lang="es-ES" dirty="0"/>
              <a:t> </a:t>
            </a:r>
            <a:r>
              <a:rPr lang="es-ES" dirty="0" smtClean="0"/>
              <a:t>a la cuba </a:t>
            </a:r>
            <a:r>
              <a:rPr lang="es-ES" dirty="0"/>
              <a:t>con juntas </a:t>
            </a:r>
            <a:r>
              <a:rPr lang="es-ES" dirty="0" smtClean="0"/>
              <a:t>de goma</a:t>
            </a:r>
            <a:r>
              <a:rPr lang="es-ES" dirty="0"/>
              <a:t>.</a:t>
            </a:r>
          </a:p>
          <a:p>
            <a:pPr algn="just"/>
            <a:r>
              <a:rPr lang="es-ES" dirty="0"/>
              <a:t>En función de la refrigeración del aceite, las cubas de los </a:t>
            </a:r>
            <a:r>
              <a:rPr lang="es-ES" dirty="0" smtClean="0"/>
              <a:t>transformadores </a:t>
            </a:r>
            <a:r>
              <a:rPr lang="es-ES" dirty="0"/>
              <a:t>de baja tensión o distribución tienen </a:t>
            </a:r>
            <a:r>
              <a:rPr lang="es-ES" dirty="0" smtClean="0"/>
              <a:t>adosadas </a:t>
            </a:r>
            <a:r>
              <a:rPr lang="es-ES" dirty="0"/>
              <a:t>aletas, dado que en estos casos el refrigerante </a:t>
            </a:r>
            <a:r>
              <a:rPr lang="es-ES" dirty="0" smtClean="0"/>
              <a:t>para </a:t>
            </a:r>
            <a:r>
              <a:rPr lang="es-ES" dirty="0"/>
              <a:t>disminuir la temperatura del transformador y del </a:t>
            </a:r>
            <a:r>
              <a:rPr lang="es-ES" dirty="0" smtClean="0"/>
              <a:t>aceite </a:t>
            </a:r>
            <a:r>
              <a:rPr lang="es-ES" dirty="0"/>
              <a:t>es el aire ambiente, que contará con mayor eficiencia </a:t>
            </a:r>
            <a:r>
              <a:rPr lang="es-ES" dirty="0" smtClean="0"/>
              <a:t>cuanto </a:t>
            </a:r>
            <a:r>
              <a:rPr lang="es-ES" dirty="0"/>
              <a:t>más superficie de contacto tenga con respecto al </a:t>
            </a:r>
            <a:r>
              <a:rPr lang="es-ES" dirty="0" smtClean="0"/>
              <a:t>elemento </a:t>
            </a:r>
            <a:r>
              <a:rPr lang="es-ES" dirty="0"/>
              <a:t>por refrigerar; por lo tanto, con estas aletas se </a:t>
            </a:r>
            <a:r>
              <a:rPr lang="es-ES" dirty="0" smtClean="0"/>
              <a:t>aumenta </a:t>
            </a:r>
            <a:r>
              <a:rPr lang="es-ES" dirty="0"/>
              <a:t>la superficie de contacto con el aire.</a:t>
            </a:r>
          </a:p>
          <a:p>
            <a:pPr algn="just"/>
            <a:r>
              <a:rPr lang="es-ES" dirty="0"/>
              <a:t>Dependiendo del tamaño y la potencia del transformador, </a:t>
            </a:r>
            <a:r>
              <a:rPr lang="es-ES" dirty="0" smtClean="0"/>
              <a:t>este </a:t>
            </a:r>
            <a:r>
              <a:rPr lang="es-ES" dirty="0"/>
              <a:t>puede tener un tanque adicional sobre la tapa de la </a:t>
            </a:r>
            <a:r>
              <a:rPr lang="es-ES" dirty="0" smtClean="0"/>
              <a:t>cuba</a:t>
            </a:r>
            <a:r>
              <a:rPr lang="es-ES" dirty="0"/>
              <a:t>, que está vinculado a través de una cañería. Este </a:t>
            </a:r>
            <a:r>
              <a:rPr lang="es-ES" dirty="0" smtClean="0"/>
              <a:t>tanque </a:t>
            </a:r>
            <a:r>
              <a:rPr lang="es-ES" dirty="0"/>
              <a:t>se denomina conservador o tanque de expansión. Al </a:t>
            </a:r>
            <a:r>
              <a:rPr lang="es-ES" dirty="0" smtClean="0"/>
              <a:t>aumentar </a:t>
            </a:r>
            <a:r>
              <a:rPr lang="es-ES" dirty="0"/>
              <a:t>de temperatura, el aceite sufre una dilatación y, </a:t>
            </a:r>
            <a:r>
              <a:rPr lang="es-ES" dirty="0" smtClean="0"/>
              <a:t>por </a:t>
            </a:r>
            <a:r>
              <a:rPr lang="es-ES" dirty="0"/>
              <a:t>lo tanto, aumentará la presión sobre las paredes de la </a:t>
            </a:r>
            <a:r>
              <a:rPr lang="es-ES" dirty="0" smtClean="0"/>
              <a:t>cuba</a:t>
            </a:r>
            <a:r>
              <a:rPr lang="es-ES" dirty="0"/>
              <a:t>. Al descender la temperatura, sufre una cierta </a:t>
            </a:r>
            <a:r>
              <a:rPr lang="es-ES" dirty="0" smtClean="0"/>
              <a:t>contracción</a:t>
            </a:r>
            <a:r>
              <a:rPr lang="es-ES" dirty="0"/>
              <a:t>, y la presión que ejerce el aceite desciende.</a:t>
            </a:r>
          </a:p>
          <a:p>
            <a:pPr algn="just"/>
            <a:r>
              <a:rPr lang="es-ES" dirty="0"/>
              <a:t>De acuerdo a esto, la función del conservador es la de </a:t>
            </a:r>
            <a:r>
              <a:rPr lang="es-ES" dirty="0" smtClean="0"/>
              <a:t>absorber </a:t>
            </a:r>
            <a:r>
              <a:rPr lang="es-ES" dirty="0"/>
              <a:t>estas variaciones de volumen de aceite por contracción </a:t>
            </a:r>
            <a:r>
              <a:rPr lang="es-ES" dirty="0" smtClean="0"/>
              <a:t>y </a:t>
            </a:r>
            <a:r>
              <a:rPr lang="es-ES" dirty="0"/>
              <a:t>dilatación, aumentando y bajando su nivel según </a:t>
            </a:r>
            <a:r>
              <a:rPr lang="es-ES" dirty="0" smtClean="0"/>
              <a:t>corresponda </a:t>
            </a:r>
            <a:r>
              <a:rPr lang="es-ES" dirty="0"/>
              <a:t>y aliviando así, de la presión del aceite, las paredes </a:t>
            </a:r>
            <a:r>
              <a:rPr lang="es-ES" dirty="0" smtClean="0"/>
              <a:t>de </a:t>
            </a:r>
            <a:r>
              <a:rPr lang="es-ES" dirty="0"/>
              <a:t>la cuba. Por otro lado, este recipiente de contención de </a:t>
            </a:r>
            <a:r>
              <a:rPr lang="es-ES" dirty="0" smtClean="0"/>
              <a:t>la </a:t>
            </a:r>
            <a:r>
              <a:rPr lang="es-ES" dirty="0"/>
              <a:t>diferencia de volumen que se genera en el aceite lo </a:t>
            </a:r>
            <a:r>
              <a:rPr lang="es-ES" dirty="0" smtClean="0"/>
              <a:t>man</a:t>
            </a:r>
            <a:r>
              <a:rPr lang="es-ES" dirty="0"/>
              <a:t>tiene fuera del alcance del aire del ambiente, dado que con </a:t>
            </a:r>
            <a:r>
              <a:rPr lang="es-ES" dirty="0" smtClean="0"/>
              <a:t>este </a:t>
            </a:r>
            <a:r>
              <a:rPr lang="es-ES" dirty="0"/>
              <a:t>se compensa la diferencia de volumen. El conservador </a:t>
            </a:r>
            <a:r>
              <a:rPr lang="es-ES" dirty="0" smtClean="0"/>
              <a:t>cuenta </a:t>
            </a:r>
            <a:r>
              <a:rPr lang="es-ES" dirty="0"/>
              <a:t>con secadores de aire con </a:t>
            </a:r>
            <a:r>
              <a:rPr lang="es-ES" dirty="0" err="1"/>
              <a:t>silicagel</a:t>
            </a:r>
            <a:r>
              <a:rPr lang="es-ES" dirty="0"/>
              <a:t>, encargados de </a:t>
            </a:r>
            <a:r>
              <a:rPr lang="es-ES" dirty="0" smtClean="0"/>
              <a:t>eliminar </a:t>
            </a:r>
            <a:r>
              <a:rPr lang="es-ES" dirty="0"/>
              <a:t>la humedad en el aire que entra al conservador. </a:t>
            </a:r>
          </a:p>
          <a:p>
            <a:pPr algn="just"/>
            <a:r>
              <a:rPr lang="es-ES" dirty="0"/>
              <a:t>Otros puntos por considerar son: la conexión de los cables </a:t>
            </a:r>
            <a:r>
              <a:rPr lang="es-ES" dirty="0" smtClean="0"/>
              <a:t>de </a:t>
            </a:r>
            <a:r>
              <a:rPr lang="es-ES" dirty="0"/>
              <a:t>la instalación eléctrica, la línea de distribución y la </a:t>
            </a:r>
            <a:r>
              <a:rPr lang="es-ES" dirty="0" smtClean="0"/>
              <a:t>acometida </a:t>
            </a:r>
            <a:r>
              <a:rPr lang="es-ES" dirty="0"/>
              <a:t>a generador. </a:t>
            </a:r>
            <a:endParaRPr lang="es-ES" dirty="0" smtClean="0"/>
          </a:p>
        </p:txBody>
      </p:sp>
    </p:spTree>
    <p:extLst>
      <p:ext uri="{BB962C8B-B14F-4D97-AF65-F5344CB8AC3E}">
        <p14:creationId xmlns:p14="http://schemas.microsoft.com/office/powerpoint/2010/main" val="3802909678"/>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162296" y="208393"/>
            <a:ext cx="8506691" cy="7294305"/>
          </a:xfrm>
          <a:prstGeom prst="rect">
            <a:avLst/>
          </a:prstGeom>
        </p:spPr>
        <p:txBody>
          <a:bodyPr wrap="square">
            <a:spAutoFit/>
          </a:bodyPr>
          <a:lstStyle/>
          <a:p>
            <a:pPr algn="just"/>
            <a:r>
              <a:rPr lang="es-ES" dirty="0" smtClean="0"/>
              <a:t>Es </a:t>
            </a:r>
            <a:r>
              <a:rPr lang="es-ES" dirty="0"/>
              <a:t>necesario siempre mantener una </a:t>
            </a:r>
            <a:r>
              <a:rPr lang="es-ES" dirty="0" smtClean="0"/>
              <a:t>separación </a:t>
            </a:r>
            <a:r>
              <a:rPr lang="es-ES" dirty="0"/>
              <a:t>entre los cables por conectar al transformador </a:t>
            </a:r>
            <a:r>
              <a:rPr lang="es-ES" dirty="0" smtClean="0"/>
              <a:t>y </a:t>
            </a:r>
            <a:r>
              <a:rPr lang="es-ES" dirty="0"/>
              <a:t>las partes que no deben estar a potencial de la instalación </a:t>
            </a:r>
            <a:r>
              <a:rPr lang="es-ES" dirty="0" smtClean="0"/>
              <a:t>o </a:t>
            </a:r>
            <a:r>
              <a:rPr lang="es-ES" dirty="0"/>
              <a:t>a tierra. Para esto se utilizan los aisladores o </a:t>
            </a:r>
            <a:r>
              <a:rPr lang="es-ES" dirty="0" err="1" smtClean="0"/>
              <a:t>bushings</a:t>
            </a:r>
            <a:r>
              <a:rPr lang="es-ES" dirty="0" smtClean="0"/>
              <a:t> (</a:t>
            </a:r>
            <a:r>
              <a:rPr lang="es-ES" dirty="0"/>
              <a:t>como vemos en la imagen superior). Los modelos y </a:t>
            </a:r>
            <a:r>
              <a:rPr lang="es-ES" dirty="0" smtClean="0"/>
              <a:t>diseños más </a:t>
            </a:r>
            <a:r>
              <a:rPr lang="es-ES" dirty="0"/>
              <a:t>básicos de </a:t>
            </a:r>
            <a:r>
              <a:rPr lang="es-ES" dirty="0" err="1"/>
              <a:t>bushings</a:t>
            </a:r>
            <a:r>
              <a:rPr lang="es-ES" dirty="0"/>
              <a:t> para transformadores de baja </a:t>
            </a:r>
            <a:r>
              <a:rPr lang="es-ES" dirty="0" smtClean="0"/>
              <a:t>potencia </a:t>
            </a:r>
            <a:r>
              <a:rPr lang="es-ES" dirty="0"/>
              <a:t>y tensión constan de una barra insertada dentro de </a:t>
            </a:r>
            <a:r>
              <a:rPr lang="es-ES" dirty="0" smtClean="0"/>
              <a:t>un </a:t>
            </a:r>
            <a:r>
              <a:rPr lang="es-ES" dirty="0"/>
              <a:t>cuerpo de porcelana, que presenta en su exterior una </a:t>
            </a:r>
            <a:r>
              <a:rPr lang="es-ES" dirty="0" smtClean="0"/>
              <a:t>estructura </a:t>
            </a:r>
            <a:r>
              <a:rPr lang="es-ES" dirty="0"/>
              <a:t>de polleras para aumentar su superficie y </a:t>
            </a:r>
            <a:r>
              <a:rPr lang="es-ES" dirty="0" smtClean="0"/>
              <a:t>aumentar </a:t>
            </a:r>
            <a:r>
              <a:rPr lang="es-ES" dirty="0"/>
              <a:t>la resistencia ante posibles descargas de </a:t>
            </a:r>
            <a:r>
              <a:rPr lang="es-ES" dirty="0" smtClean="0"/>
              <a:t>corriente sobre </a:t>
            </a:r>
            <a:r>
              <a:rPr lang="es-ES" dirty="0"/>
              <a:t>ella. En el interior del cuerpo de porcelana de los </a:t>
            </a:r>
            <a:r>
              <a:rPr lang="es-ES" dirty="0" err="1" smtClean="0"/>
              <a:t>bushings</a:t>
            </a:r>
            <a:r>
              <a:rPr lang="es-ES" dirty="0" smtClean="0"/>
              <a:t> </a:t>
            </a:r>
            <a:r>
              <a:rPr lang="es-ES" dirty="0"/>
              <a:t>para alta tensión, se encuentra una serie de cilindros </a:t>
            </a:r>
            <a:r>
              <a:rPr lang="es-ES" dirty="0" smtClean="0"/>
              <a:t>de </a:t>
            </a:r>
            <a:r>
              <a:rPr lang="es-ES" dirty="0"/>
              <a:t>papel en aceite, que funcionan como dieléctrico.</a:t>
            </a:r>
          </a:p>
          <a:p>
            <a:pPr algn="just"/>
            <a:r>
              <a:rPr lang="es-ES" dirty="0"/>
              <a:t>En cuanto a protectores del transformador, el más </a:t>
            </a:r>
            <a:r>
              <a:rPr lang="es-ES" dirty="0" smtClean="0"/>
              <a:t>importante </a:t>
            </a:r>
            <a:r>
              <a:rPr lang="es-ES" dirty="0"/>
              <a:t>es el relé </a:t>
            </a:r>
            <a:r>
              <a:rPr lang="es-ES" dirty="0" err="1"/>
              <a:t>Buchholz</a:t>
            </a:r>
            <a:r>
              <a:rPr lang="es-ES" dirty="0"/>
              <a:t>, que se coloca en el medio de la </a:t>
            </a:r>
            <a:r>
              <a:rPr lang="es-ES" dirty="0" smtClean="0"/>
              <a:t>cañería </a:t>
            </a:r>
            <a:r>
              <a:rPr lang="es-ES" dirty="0"/>
              <a:t>entre la cuba y el tanque de expansión (en el </a:t>
            </a:r>
            <a:r>
              <a:rPr lang="es-ES" dirty="0" smtClean="0"/>
              <a:t>caso </a:t>
            </a:r>
            <a:r>
              <a:rPr lang="es-ES" dirty="0"/>
              <a:t>que el transformador lo tenga). Si se produce una falla </a:t>
            </a:r>
            <a:r>
              <a:rPr lang="es-ES" dirty="0" smtClean="0"/>
              <a:t>interna </a:t>
            </a:r>
            <a:r>
              <a:rPr lang="es-ES" dirty="0"/>
              <a:t>leve, en el aceite se generarán pequeñas burbujas de </a:t>
            </a:r>
            <a:r>
              <a:rPr lang="es-ES" dirty="0" smtClean="0"/>
              <a:t>gas </a:t>
            </a:r>
            <a:r>
              <a:rPr lang="es-ES" dirty="0"/>
              <a:t>que ascenderán hacia el conservador y accionarán un </a:t>
            </a:r>
            <a:r>
              <a:rPr lang="es-ES" dirty="0" smtClean="0"/>
              <a:t>flotante</a:t>
            </a:r>
            <a:r>
              <a:rPr lang="es-ES" dirty="0"/>
              <a:t>, que a su vez puede cerrar un contacto para dar una </a:t>
            </a:r>
            <a:r>
              <a:rPr lang="es-ES" dirty="0" smtClean="0"/>
              <a:t>señal </a:t>
            </a:r>
            <a:r>
              <a:rPr lang="es-ES" dirty="0"/>
              <a:t>de alarma. En caso de falla seria, ascenderán </a:t>
            </a:r>
            <a:r>
              <a:rPr lang="es-ES" dirty="0" smtClean="0"/>
              <a:t>burbujas </a:t>
            </a:r>
            <a:r>
              <a:rPr lang="es-ES" dirty="0"/>
              <a:t>más grandes al conservador y se moverá un segundo </a:t>
            </a:r>
            <a:r>
              <a:rPr lang="es-ES" dirty="0" smtClean="0"/>
              <a:t>flotante</a:t>
            </a:r>
            <a:r>
              <a:rPr lang="es-ES" dirty="0"/>
              <a:t>, que puede cerrar un segundo contacto para sacar </a:t>
            </a:r>
            <a:r>
              <a:rPr lang="es-ES" dirty="0" smtClean="0"/>
              <a:t>el </a:t>
            </a:r>
            <a:r>
              <a:rPr lang="es-ES" dirty="0"/>
              <a:t>interruptor de servicio.</a:t>
            </a:r>
          </a:p>
          <a:p>
            <a:pPr algn="just"/>
            <a:r>
              <a:rPr lang="es-ES" dirty="0"/>
              <a:t>Otro accesorio fundamental para el funcionamiento del </a:t>
            </a:r>
            <a:r>
              <a:rPr lang="es-ES" dirty="0" smtClean="0"/>
              <a:t>transformador </a:t>
            </a:r>
            <a:r>
              <a:rPr lang="es-ES" dirty="0"/>
              <a:t>es el cambiador de tomas, encargado </a:t>
            </a:r>
            <a:r>
              <a:rPr lang="es-ES" dirty="0" smtClean="0"/>
              <a:t>de poder </a:t>
            </a:r>
            <a:r>
              <a:rPr lang="es-ES" dirty="0"/>
              <a:t>hacer un ajuste de la tensión del transformador (</a:t>
            </a:r>
            <a:r>
              <a:rPr lang="es-ES" dirty="0" smtClean="0"/>
              <a:t>en un </a:t>
            </a:r>
            <a:r>
              <a:rPr lang="es-ES" dirty="0"/>
              <a:t>pequeño porcentaje en incremento o decremento) en </a:t>
            </a:r>
            <a:r>
              <a:rPr lang="es-ES" dirty="0" smtClean="0"/>
              <a:t>el </a:t>
            </a:r>
            <a:r>
              <a:rPr lang="es-ES" dirty="0"/>
              <a:t>caso de que la red donde esté instalado tenga grandes </a:t>
            </a:r>
            <a:r>
              <a:rPr lang="es-ES" dirty="0" smtClean="0"/>
              <a:t>caídas </a:t>
            </a:r>
            <a:r>
              <a:rPr lang="es-ES" dirty="0"/>
              <a:t>de tensión y se necesite elevarla un poco. Para </a:t>
            </a:r>
            <a:r>
              <a:rPr lang="es-ES" dirty="0" smtClean="0"/>
              <a:t>esto</a:t>
            </a:r>
            <a:r>
              <a:rPr lang="es-ES" dirty="0"/>
              <a:t>, el cambiador de tomas cambia la relación de espiras </a:t>
            </a:r>
            <a:r>
              <a:rPr lang="es-ES" dirty="0" smtClean="0"/>
              <a:t>en </a:t>
            </a:r>
            <a:r>
              <a:rPr lang="es-ES" dirty="0"/>
              <a:t>el transformador, por lo que varía la relación de </a:t>
            </a:r>
            <a:r>
              <a:rPr lang="es-ES" dirty="0" smtClean="0"/>
              <a:t>transformación</a:t>
            </a:r>
            <a:r>
              <a:rPr lang="es-ES" dirty="0"/>
              <a:t>. Un transformador puede tener, por ejemplo, un </a:t>
            </a:r>
            <a:r>
              <a:rPr lang="es-ES" dirty="0" smtClean="0"/>
              <a:t>primario </a:t>
            </a:r>
            <a:r>
              <a:rPr lang="es-ES" dirty="0"/>
              <a:t>de 13.200 V +/- 5 %, con lo que el cambiador puede </a:t>
            </a:r>
            <a:r>
              <a:rPr lang="es-ES" dirty="0" smtClean="0"/>
              <a:t>agregar </a:t>
            </a:r>
            <a:r>
              <a:rPr lang="es-ES" dirty="0"/>
              <a:t>o quitar el 5 % de las espiras del primario en varios </a:t>
            </a:r>
            <a:r>
              <a:rPr lang="es-ES" dirty="0" smtClean="0"/>
              <a:t>escalones </a:t>
            </a:r>
            <a:r>
              <a:rPr lang="es-ES" dirty="0"/>
              <a:t>(por ejemplo 1 %; 2,5 %; etcétera) </a:t>
            </a:r>
            <a:r>
              <a:rPr lang="es-ES" dirty="0" smtClean="0"/>
              <a:t>.</a:t>
            </a:r>
          </a:p>
          <a:p>
            <a:pPr algn="just"/>
            <a:endParaRPr lang="es-ES" dirty="0"/>
          </a:p>
          <a:p>
            <a:pPr algn="just"/>
            <a:endParaRPr lang="es-ES" dirty="0"/>
          </a:p>
        </p:txBody>
      </p:sp>
      <p:pic>
        <p:nvPicPr>
          <p:cNvPr id="3" name="Imagen 2"/>
          <p:cNvPicPr>
            <a:picLocks noChangeAspect="1"/>
          </p:cNvPicPr>
          <p:nvPr/>
        </p:nvPicPr>
        <p:blipFill>
          <a:blip r:embed="rId2"/>
          <a:stretch>
            <a:fillRect/>
          </a:stretch>
        </p:blipFill>
        <p:spPr>
          <a:xfrm>
            <a:off x="8916266" y="2167247"/>
            <a:ext cx="2838450" cy="2286000"/>
          </a:xfrm>
          <a:prstGeom prst="rect">
            <a:avLst/>
          </a:prstGeom>
        </p:spPr>
      </p:pic>
      <p:sp>
        <p:nvSpPr>
          <p:cNvPr id="4" name="Rectángulo 3"/>
          <p:cNvSpPr/>
          <p:nvPr/>
        </p:nvSpPr>
        <p:spPr>
          <a:xfrm>
            <a:off x="8792626" y="4653630"/>
            <a:ext cx="3085730" cy="1477328"/>
          </a:xfrm>
          <a:prstGeom prst="rect">
            <a:avLst/>
          </a:prstGeom>
        </p:spPr>
        <p:txBody>
          <a:bodyPr wrap="square">
            <a:spAutoFit/>
          </a:bodyPr>
          <a:lstStyle/>
          <a:p>
            <a:pPr algn="ctr"/>
            <a:r>
              <a:rPr lang="es-ES" b="1" dirty="0"/>
              <a:t>En </a:t>
            </a:r>
            <a:r>
              <a:rPr lang="es-ES" b="1" dirty="0" smtClean="0"/>
              <a:t>esta imagen </a:t>
            </a:r>
            <a:r>
              <a:rPr lang="es-ES" b="1" dirty="0"/>
              <a:t>podemos observar diferentes piezas de</a:t>
            </a:r>
          </a:p>
          <a:p>
            <a:pPr algn="ctr"/>
            <a:r>
              <a:rPr lang="es-ES" b="1" dirty="0"/>
              <a:t>porcelana que cumplen las funciones de aislante para las </a:t>
            </a:r>
          </a:p>
          <a:p>
            <a:pPr algn="ctr"/>
            <a:r>
              <a:rPr lang="es-ES" b="1" dirty="0"/>
              <a:t>instalaciones eléctricas.</a:t>
            </a:r>
          </a:p>
        </p:txBody>
      </p:sp>
    </p:spTree>
    <p:extLst>
      <p:ext uri="{BB962C8B-B14F-4D97-AF65-F5344CB8AC3E}">
        <p14:creationId xmlns:p14="http://schemas.microsoft.com/office/powerpoint/2010/main" val="2819749745"/>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162296" y="208393"/>
            <a:ext cx="11867408" cy="6463308"/>
          </a:xfrm>
          <a:prstGeom prst="rect">
            <a:avLst/>
          </a:prstGeom>
        </p:spPr>
        <p:txBody>
          <a:bodyPr wrap="square">
            <a:spAutoFit/>
          </a:bodyPr>
          <a:lstStyle/>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smtClean="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ctr"/>
            <a:r>
              <a:rPr lang="es-ES" b="1" dirty="0" smtClean="0"/>
              <a:t>Esquema </a:t>
            </a:r>
            <a:r>
              <a:rPr lang="es-ES" b="1" dirty="0"/>
              <a:t>de </a:t>
            </a:r>
            <a:r>
              <a:rPr lang="es-ES" b="1" dirty="0" smtClean="0"/>
              <a:t>la ubicación </a:t>
            </a:r>
            <a:r>
              <a:rPr lang="es-ES" b="1" dirty="0"/>
              <a:t>del tanque conservador </a:t>
            </a:r>
            <a:r>
              <a:rPr lang="es-ES" b="1" dirty="0" smtClean="0"/>
              <a:t>y el tanque </a:t>
            </a:r>
            <a:r>
              <a:rPr lang="es-ES" b="1" dirty="0"/>
              <a:t>del transformador</a:t>
            </a:r>
            <a:r>
              <a:rPr lang="es-ES" b="1" dirty="0" smtClean="0"/>
              <a:t>.</a:t>
            </a:r>
            <a:endParaRPr lang="es-ES" b="1" dirty="0"/>
          </a:p>
        </p:txBody>
      </p:sp>
      <p:sp>
        <p:nvSpPr>
          <p:cNvPr id="3" name="Rectángulo 2"/>
          <p:cNvSpPr/>
          <p:nvPr/>
        </p:nvSpPr>
        <p:spPr>
          <a:xfrm>
            <a:off x="340426" y="2836706"/>
            <a:ext cx="5389814" cy="923330"/>
          </a:xfrm>
          <a:prstGeom prst="rect">
            <a:avLst/>
          </a:prstGeom>
        </p:spPr>
        <p:txBody>
          <a:bodyPr wrap="square">
            <a:spAutoFit/>
          </a:bodyPr>
          <a:lstStyle/>
          <a:p>
            <a:pPr algn="ctr"/>
            <a:r>
              <a:rPr lang="es-ES" b="1" dirty="0"/>
              <a:t>Imagen del transformador armado, en el que se pueden observar las aletas que aumentan la superficie para la refrigeración, y la tapa </a:t>
            </a:r>
            <a:r>
              <a:rPr lang="es-ES" b="1" dirty="0" err="1"/>
              <a:t>abulonada</a:t>
            </a:r>
            <a:r>
              <a:rPr lang="es-ES" b="1" dirty="0"/>
              <a:t> a la cuba.</a:t>
            </a:r>
          </a:p>
        </p:txBody>
      </p:sp>
      <p:sp>
        <p:nvSpPr>
          <p:cNvPr id="4" name="Rectángulo 3"/>
          <p:cNvSpPr/>
          <p:nvPr/>
        </p:nvSpPr>
        <p:spPr>
          <a:xfrm>
            <a:off x="6461760" y="2836706"/>
            <a:ext cx="5327904" cy="923330"/>
          </a:xfrm>
          <a:prstGeom prst="rect">
            <a:avLst/>
          </a:prstGeom>
        </p:spPr>
        <p:txBody>
          <a:bodyPr wrap="square">
            <a:spAutoFit/>
          </a:bodyPr>
          <a:lstStyle/>
          <a:p>
            <a:pPr algn="ctr"/>
            <a:r>
              <a:rPr lang="es-ES" b="1" dirty="0"/>
              <a:t>Imagen </a:t>
            </a:r>
            <a:r>
              <a:rPr lang="es-ES" b="1" dirty="0" smtClean="0"/>
              <a:t>del conservador para distintos </a:t>
            </a:r>
            <a:r>
              <a:rPr lang="es-ES" b="1" dirty="0"/>
              <a:t>tipos y tamaños </a:t>
            </a:r>
            <a:r>
              <a:rPr lang="es-ES" b="1" dirty="0" smtClean="0"/>
              <a:t>de transformadores</a:t>
            </a:r>
            <a:r>
              <a:rPr lang="es-ES" b="1" dirty="0"/>
              <a:t>, donde el </a:t>
            </a:r>
            <a:r>
              <a:rPr lang="es-ES" b="1" dirty="0" smtClean="0"/>
              <a:t>nivel </a:t>
            </a:r>
            <a:r>
              <a:rPr lang="es-ES" b="1" dirty="0"/>
              <a:t>también cambia </a:t>
            </a:r>
            <a:r>
              <a:rPr lang="es-ES" b="1" dirty="0" smtClean="0"/>
              <a:t>entre visores de acrílicos y medidores </a:t>
            </a:r>
            <a:r>
              <a:rPr lang="es-ES" b="1" dirty="0"/>
              <a:t>de nivel.</a:t>
            </a:r>
          </a:p>
        </p:txBody>
      </p:sp>
      <p:pic>
        <p:nvPicPr>
          <p:cNvPr id="5" name="Imagen 4"/>
          <p:cNvPicPr>
            <a:picLocks noChangeAspect="1"/>
          </p:cNvPicPr>
          <p:nvPr/>
        </p:nvPicPr>
        <p:blipFill>
          <a:blip r:embed="rId2"/>
          <a:stretch>
            <a:fillRect/>
          </a:stretch>
        </p:blipFill>
        <p:spPr>
          <a:xfrm>
            <a:off x="1563720" y="331631"/>
            <a:ext cx="2943225" cy="2505075"/>
          </a:xfrm>
          <a:prstGeom prst="rect">
            <a:avLst/>
          </a:prstGeom>
        </p:spPr>
      </p:pic>
      <p:pic>
        <p:nvPicPr>
          <p:cNvPr id="6" name="Imagen 5"/>
          <p:cNvPicPr>
            <a:picLocks noChangeAspect="1"/>
          </p:cNvPicPr>
          <p:nvPr/>
        </p:nvPicPr>
        <p:blipFill>
          <a:blip r:embed="rId3"/>
          <a:stretch>
            <a:fillRect/>
          </a:stretch>
        </p:blipFill>
        <p:spPr>
          <a:xfrm>
            <a:off x="8049212" y="331631"/>
            <a:ext cx="2733675" cy="2590800"/>
          </a:xfrm>
          <a:prstGeom prst="rect">
            <a:avLst/>
          </a:prstGeom>
        </p:spPr>
      </p:pic>
      <p:pic>
        <p:nvPicPr>
          <p:cNvPr id="7" name="Imagen 6"/>
          <p:cNvPicPr>
            <a:picLocks noChangeAspect="1"/>
          </p:cNvPicPr>
          <p:nvPr/>
        </p:nvPicPr>
        <p:blipFill>
          <a:blip r:embed="rId4"/>
          <a:stretch>
            <a:fillRect/>
          </a:stretch>
        </p:blipFill>
        <p:spPr>
          <a:xfrm>
            <a:off x="4738688" y="3897439"/>
            <a:ext cx="2714625" cy="2257425"/>
          </a:xfrm>
          <a:prstGeom prst="rect">
            <a:avLst/>
          </a:prstGeom>
        </p:spPr>
      </p:pic>
    </p:spTree>
    <p:extLst>
      <p:ext uri="{BB962C8B-B14F-4D97-AF65-F5344CB8AC3E}">
        <p14:creationId xmlns:p14="http://schemas.microsoft.com/office/powerpoint/2010/main" val="3695833541"/>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162296" y="208393"/>
            <a:ext cx="11867408" cy="6740307"/>
          </a:xfrm>
          <a:prstGeom prst="rect">
            <a:avLst/>
          </a:prstGeom>
        </p:spPr>
        <p:txBody>
          <a:bodyPr wrap="square">
            <a:spAutoFit/>
          </a:bodyPr>
          <a:lstStyle/>
          <a:p>
            <a:pPr algn="ctr"/>
            <a:r>
              <a:rPr lang="es-ES" b="1" dirty="0" smtClean="0">
                <a:solidFill>
                  <a:srgbClr val="FF0000"/>
                </a:solidFill>
                <a:latin typeface="Arial Rounded MT Bold" panose="020F0704030504030204" pitchFamily="34" charset="0"/>
              </a:rPr>
              <a:t>Dependiendo del tamaño del transformador y de su potencia, así como </a:t>
            </a:r>
            <a:r>
              <a:rPr lang="es-ES" b="1" dirty="0">
                <a:solidFill>
                  <a:srgbClr val="FF0000"/>
                </a:solidFill>
                <a:latin typeface="Arial Rounded MT Bold" panose="020F0704030504030204" pitchFamily="34" charset="0"/>
              </a:rPr>
              <a:t>también </a:t>
            </a:r>
            <a:r>
              <a:rPr lang="es-ES" b="1" dirty="0" smtClean="0">
                <a:solidFill>
                  <a:srgbClr val="FF0000"/>
                </a:solidFill>
                <a:latin typeface="Arial Rounded MT Bold" panose="020F0704030504030204" pitchFamily="34" charset="0"/>
              </a:rPr>
              <a:t>de su criticidad y costo</a:t>
            </a:r>
            <a:r>
              <a:rPr lang="es-ES" b="1" dirty="0">
                <a:solidFill>
                  <a:srgbClr val="FF0000"/>
                </a:solidFill>
                <a:latin typeface="Arial Rounded MT Bold" panose="020F0704030504030204" pitchFamily="34" charset="0"/>
              </a:rPr>
              <a:t>, </a:t>
            </a:r>
            <a:r>
              <a:rPr lang="es-ES" b="1" dirty="0" smtClean="0">
                <a:solidFill>
                  <a:srgbClr val="FF0000"/>
                </a:solidFill>
                <a:latin typeface="Arial Rounded MT Bold" panose="020F0704030504030204" pitchFamily="34" charset="0"/>
              </a:rPr>
              <a:t>se eligen las protecciones para instalar en él.</a:t>
            </a:r>
          </a:p>
          <a:p>
            <a:pPr algn="just"/>
            <a:endParaRPr lang="es-ES" b="1" dirty="0" smtClean="0">
              <a:solidFill>
                <a:srgbClr val="0070C0"/>
              </a:solidFill>
              <a:latin typeface="Arial Rounded MT Bold" panose="020F0704030504030204" pitchFamily="34" charset="0"/>
            </a:endParaRPr>
          </a:p>
          <a:p>
            <a:pPr algn="just"/>
            <a:r>
              <a:rPr lang="es-ES" b="1" dirty="0" smtClean="0">
                <a:solidFill>
                  <a:srgbClr val="0070C0"/>
                </a:solidFill>
                <a:latin typeface="Arial Rounded MT Bold" panose="020F0704030504030204" pitchFamily="34" charset="0"/>
              </a:rPr>
              <a:t>Pérdidas</a:t>
            </a:r>
            <a:endParaRPr lang="es-ES" b="1" dirty="0">
              <a:solidFill>
                <a:srgbClr val="0070C0"/>
              </a:solidFill>
              <a:latin typeface="Arial Rounded MT Bold" panose="020F0704030504030204" pitchFamily="34" charset="0"/>
            </a:endParaRPr>
          </a:p>
          <a:p>
            <a:pPr algn="just"/>
            <a:r>
              <a:rPr lang="es-ES" dirty="0"/>
              <a:t>Como se detalló en las clases anteriores, el transformador </a:t>
            </a:r>
            <a:r>
              <a:rPr lang="es-ES" dirty="0" smtClean="0"/>
              <a:t>se </a:t>
            </a:r>
            <a:r>
              <a:rPr lang="es-ES" dirty="0"/>
              <a:t>encarga de presentar una serie de pérdidas de energía, </a:t>
            </a:r>
            <a:r>
              <a:rPr lang="es-ES" dirty="0" smtClean="0"/>
              <a:t>estas </a:t>
            </a:r>
            <a:r>
              <a:rPr lang="es-ES" dirty="0"/>
              <a:t>pérdidas son importantes en la industria por el costo </a:t>
            </a:r>
            <a:r>
              <a:rPr lang="es-ES" dirty="0" smtClean="0"/>
              <a:t>que </a:t>
            </a:r>
            <a:r>
              <a:rPr lang="es-ES" dirty="0"/>
              <a:t>ellas presentan y porque estas generan un </a:t>
            </a:r>
            <a:r>
              <a:rPr lang="es-ES" dirty="0" smtClean="0"/>
              <a:t>calentamiento </a:t>
            </a:r>
            <a:r>
              <a:rPr lang="es-ES" dirty="0"/>
              <a:t>en el transformador.</a:t>
            </a:r>
          </a:p>
          <a:p>
            <a:pPr algn="just"/>
            <a:r>
              <a:rPr lang="es-ES" dirty="0"/>
              <a:t>Además, sabemos que en el transformador, no todo el flujo </a:t>
            </a:r>
            <a:r>
              <a:rPr lang="es-ES" dirty="0" smtClean="0"/>
              <a:t>producido </a:t>
            </a:r>
            <a:r>
              <a:rPr lang="es-ES" dirty="0"/>
              <a:t>por el bobinado primario es concatenado en el </a:t>
            </a:r>
            <a:r>
              <a:rPr lang="es-ES" dirty="0" smtClean="0"/>
              <a:t>segundo</a:t>
            </a:r>
            <a:r>
              <a:rPr lang="es-ES" dirty="0"/>
              <a:t>, por lo que se produce la reactancia de dispersión. </a:t>
            </a:r>
          </a:p>
          <a:p>
            <a:pPr algn="just"/>
            <a:r>
              <a:rPr lang="es-ES" dirty="0"/>
              <a:t>Los diseñadores de transformadores se enfrentan al </a:t>
            </a:r>
            <a:r>
              <a:rPr lang="es-ES" dirty="0" smtClean="0"/>
              <a:t>desafío </a:t>
            </a:r>
            <a:r>
              <a:rPr lang="es-ES" dirty="0"/>
              <a:t>de lograr variantes constructivas que puedan controlar </a:t>
            </a:r>
            <a:r>
              <a:rPr lang="es-ES" dirty="0" smtClean="0"/>
              <a:t>este </a:t>
            </a:r>
            <a:r>
              <a:rPr lang="es-ES" dirty="0"/>
              <a:t>efecto. También es sabido que los bobinados tienen </a:t>
            </a:r>
            <a:r>
              <a:rPr lang="es-ES" dirty="0" smtClean="0"/>
              <a:t>una </a:t>
            </a:r>
            <a:r>
              <a:rPr lang="es-ES" dirty="0"/>
              <a:t>resistencia óhmica propia por estar construidos con </a:t>
            </a:r>
            <a:r>
              <a:rPr lang="es-ES" dirty="0" smtClean="0"/>
              <a:t>cobre</a:t>
            </a:r>
            <a:r>
              <a:rPr lang="es-ES" dirty="0"/>
              <a:t>, y forman junto con la reactancia de dispersión una </a:t>
            </a:r>
            <a:r>
              <a:rPr lang="es-ES" dirty="0" smtClean="0"/>
              <a:t>impedancia</a:t>
            </a:r>
            <a:r>
              <a:rPr lang="es-ES" dirty="0"/>
              <a:t>. Este valor no debe ser cero, dado que ante un </a:t>
            </a:r>
            <a:r>
              <a:rPr lang="es-ES" dirty="0" smtClean="0"/>
              <a:t>cortocircuito </a:t>
            </a:r>
            <a:r>
              <a:rPr lang="es-ES" dirty="0"/>
              <a:t>en una instalación, el transformador funciona </a:t>
            </a:r>
            <a:r>
              <a:rPr lang="es-ES" dirty="0" smtClean="0"/>
              <a:t>como </a:t>
            </a:r>
            <a:r>
              <a:rPr lang="es-ES" dirty="0"/>
              <a:t>una impedancia y, por lo tanto, sirve como limitador </a:t>
            </a:r>
            <a:r>
              <a:rPr lang="es-ES" dirty="0" smtClean="0"/>
              <a:t>de </a:t>
            </a:r>
            <a:r>
              <a:rPr lang="es-ES" dirty="0"/>
              <a:t>la corriente de falla.</a:t>
            </a:r>
          </a:p>
          <a:p>
            <a:pPr algn="just"/>
            <a:r>
              <a:rPr lang="es-ES" dirty="0"/>
              <a:t>La forma en la que se expresa a los usuarios el valor de la </a:t>
            </a:r>
            <a:r>
              <a:rPr lang="es-ES" dirty="0" smtClean="0"/>
              <a:t>impedancia </a:t>
            </a:r>
            <a:r>
              <a:rPr lang="es-ES" dirty="0"/>
              <a:t>del bobinado, que se mide con el ensayo en </a:t>
            </a:r>
            <a:r>
              <a:rPr lang="es-ES" dirty="0" smtClean="0"/>
              <a:t>cortocircuito </a:t>
            </a:r>
            <a:r>
              <a:rPr lang="es-ES" dirty="0"/>
              <a:t>ya analizado previamente, es en porcentaje de la caída de </a:t>
            </a:r>
            <a:r>
              <a:rPr lang="es-ES" dirty="0" smtClean="0"/>
              <a:t>tensión </a:t>
            </a:r>
            <a:r>
              <a:rPr lang="es-ES" dirty="0"/>
              <a:t>en el transformador a plena carga, con respecto a la </a:t>
            </a:r>
            <a:r>
              <a:rPr lang="es-ES" dirty="0" smtClean="0"/>
              <a:t>tensión </a:t>
            </a:r>
            <a:r>
              <a:rPr lang="es-ES" dirty="0"/>
              <a:t>de vacío. Por ejemplo, una impedancia de 10 % significa </a:t>
            </a:r>
            <a:r>
              <a:rPr lang="es-ES" dirty="0" smtClean="0"/>
              <a:t>que </a:t>
            </a:r>
            <a:r>
              <a:rPr lang="es-ES" dirty="0"/>
              <a:t>el transformador presenta una caída de 10 % con el pasaje </a:t>
            </a:r>
            <a:r>
              <a:rPr lang="es-ES" dirty="0" smtClean="0"/>
              <a:t>de </a:t>
            </a:r>
            <a:r>
              <a:rPr lang="es-ES" dirty="0"/>
              <a:t>la corriente de plena carga a través de la máquina</a:t>
            </a:r>
            <a:r>
              <a:rPr lang="es-ES" dirty="0" smtClean="0"/>
              <a:t>:</a:t>
            </a:r>
          </a:p>
          <a:p>
            <a:pPr algn="just"/>
            <a:endParaRPr lang="es-ES" dirty="0"/>
          </a:p>
          <a:p>
            <a:pPr algn="just"/>
            <a:endParaRPr lang="es-ES" dirty="0"/>
          </a:p>
          <a:p>
            <a:pPr algn="just"/>
            <a:r>
              <a:rPr lang="es-ES" dirty="0"/>
              <a:t>Donde Z es la impedancia interna del transformador, R es </a:t>
            </a:r>
            <a:r>
              <a:rPr lang="es-ES" dirty="0" smtClean="0"/>
              <a:t>la resistencia </a:t>
            </a:r>
            <a:r>
              <a:rPr lang="es-ES" dirty="0"/>
              <a:t>óhmica del material de los bobinados y X es la </a:t>
            </a:r>
            <a:r>
              <a:rPr lang="es-ES" dirty="0" smtClean="0"/>
              <a:t>reactancia </a:t>
            </a:r>
            <a:r>
              <a:rPr lang="es-ES" dirty="0"/>
              <a:t>de dispersión de los bobinados. </a:t>
            </a:r>
            <a:r>
              <a:rPr lang="es-ES" dirty="0" smtClean="0"/>
              <a:t>I, </a:t>
            </a:r>
            <a:r>
              <a:rPr lang="es-ES" dirty="0"/>
              <a:t>es la </a:t>
            </a:r>
            <a:r>
              <a:rPr lang="es-ES" dirty="0" smtClean="0"/>
              <a:t>corriente de plena carga </a:t>
            </a:r>
            <a:r>
              <a:rPr lang="es-ES" dirty="0"/>
              <a:t>y </a:t>
            </a:r>
            <a:r>
              <a:rPr lang="es-ES" dirty="0" smtClean="0"/>
              <a:t>E es la tensión de vacío</a:t>
            </a:r>
            <a:r>
              <a:rPr lang="es-ES" dirty="0"/>
              <a:t>.</a:t>
            </a:r>
          </a:p>
          <a:p>
            <a:pPr algn="just"/>
            <a:r>
              <a:rPr lang="es-ES" dirty="0"/>
              <a:t>Para disminuir el valor de resistencia de cada bobinado, la </a:t>
            </a:r>
            <a:r>
              <a:rPr lang="es-ES" dirty="0" smtClean="0"/>
              <a:t>solución </a:t>
            </a:r>
            <a:r>
              <a:rPr lang="es-ES" dirty="0"/>
              <a:t>por un lado puede ser bajar la cantidad de espiras </a:t>
            </a:r>
            <a:r>
              <a:rPr lang="es-ES" dirty="0" smtClean="0"/>
              <a:t>de </a:t>
            </a:r>
            <a:r>
              <a:rPr lang="es-ES" dirty="0"/>
              <a:t>la bobina o, por otro lado, aumentar la sección </a:t>
            </a:r>
            <a:r>
              <a:rPr lang="es-ES" dirty="0" smtClean="0"/>
              <a:t>transversal de </a:t>
            </a:r>
            <a:r>
              <a:rPr lang="es-ES" dirty="0"/>
              <a:t>la planchuela o alambre de cobre con la que se forma </a:t>
            </a:r>
            <a:r>
              <a:rPr lang="es-ES" dirty="0" smtClean="0"/>
              <a:t>cada </a:t>
            </a:r>
            <a:r>
              <a:rPr lang="es-ES" dirty="0"/>
              <a:t>una de las espiras. </a:t>
            </a:r>
            <a:endParaRPr lang="es-ES" dirty="0" smtClean="0"/>
          </a:p>
        </p:txBody>
      </p:sp>
      <p:pic>
        <p:nvPicPr>
          <p:cNvPr id="8" name="Imagen 7"/>
          <p:cNvPicPr>
            <a:picLocks noChangeAspect="1"/>
          </p:cNvPicPr>
          <p:nvPr/>
        </p:nvPicPr>
        <p:blipFill>
          <a:blip r:embed="rId2"/>
          <a:stretch>
            <a:fillRect/>
          </a:stretch>
        </p:blipFill>
        <p:spPr>
          <a:xfrm>
            <a:off x="4665023" y="4910569"/>
            <a:ext cx="2861953" cy="516453"/>
          </a:xfrm>
          <a:prstGeom prst="rect">
            <a:avLst/>
          </a:prstGeom>
        </p:spPr>
      </p:pic>
    </p:spTree>
    <p:extLst>
      <p:ext uri="{BB962C8B-B14F-4D97-AF65-F5344CB8AC3E}">
        <p14:creationId xmlns:p14="http://schemas.microsoft.com/office/powerpoint/2010/main" val="2390243391"/>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162296" y="208393"/>
            <a:ext cx="11867408" cy="5355312"/>
          </a:xfrm>
          <a:prstGeom prst="rect">
            <a:avLst/>
          </a:prstGeom>
        </p:spPr>
        <p:txBody>
          <a:bodyPr wrap="square">
            <a:spAutoFit/>
          </a:bodyPr>
          <a:lstStyle/>
          <a:p>
            <a:pPr algn="just"/>
            <a:r>
              <a:rPr lang="es-ES" dirty="0"/>
              <a:t>La reducción de espiras, de acuerdo a la fórmula elemental, conllevará un aumento en las dimensiones del núcleo magnético y, por lo tanto, de este tipo de pérdidas. En el caso del aumento de la sección transversal de las planchuelas o alambres de cobre, este producirá un aumento en la altura de la bobina y, por ende, un aumento en las dimensiones del transformador</a:t>
            </a:r>
            <a:r>
              <a:rPr lang="es-ES" dirty="0" smtClean="0"/>
              <a:t>.</a:t>
            </a:r>
          </a:p>
          <a:p>
            <a:pPr algn="just"/>
            <a:endParaRPr lang="es-ES" dirty="0"/>
          </a:p>
          <a:p>
            <a:pPr algn="just"/>
            <a:r>
              <a:rPr lang="es-ES" b="1" dirty="0" smtClean="0">
                <a:solidFill>
                  <a:srgbClr val="0070C0"/>
                </a:solidFill>
                <a:latin typeface="Arial Rounded MT Bold" panose="020F0704030504030204" pitchFamily="34" charset="0"/>
              </a:rPr>
              <a:t>Transformador </a:t>
            </a:r>
            <a:r>
              <a:rPr lang="es-ES" b="1" dirty="0">
                <a:solidFill>
                  <a:srgbClr val="0070C0"/>
                </a:solidFill>
                <a:latin typeface="Arial Rounded MT Bold" panose="020F0704030504030204" pitchFamily="34" charset="0"/>
              </a:rPr>
              <a:t>armado</a:t>
            </a:r>
          </a:p>
          <a:p>
            <a:pPr algn="ctr"/>
            <a:r>
              <a:rPr lang="es-ES" b="1" dirty="0" smtClean="0">
                <a:solidFill>
                  <a:srgbClr val="0070C0"/>
                </a:solidFill>
              </a:rPr>
              <a:t>En la medida en que el transformador va creciendo </a:t>
            </a:r>
            <a:r>
              <a:rPr lang="es-ES" b="1" dirty="0">
                <a:solidFill>
                  <a:srgbClr val="0070C0"/>
                </a:solidFill>
              </a:rPr>
              <a:t>en </a:t>
            </a:r>
            <a:r>
              <a:rPr lang="es-ES" b="1" dirty="0" smtClean="0">
                <a:solidFill>
                  <a:srgbClr val="0070C0"/>
                </a:solidFill>
              </a:rPr>
              <a:t>potencia</a:t>
            </a:r>
            <a:r>
              <a:rPr lang="es-ES" b="1" dirty="0">
                <a:solidFill>
                  <a:srgbClr val="0070C0"/>
                </a:solidFill>
              </a:rPr>
              <a:t>, tamaño, costo </a:t>
            </a:r>
            <a:r>
              <a:rPr lang="es-ES" b="1" dirty="0" smtClean="0">
                <a:solidFill>
                  <a:srgbClr val="0070C0"/>
                </a:solidFill>
              </a:rPr>
              <a:t>e importancia</a:t>
            </a:r>
            <a:r>
              <a:rPr lang="es-ES" b="1" dirty="0">
                <a:solidFill>
                  <a:srgbClr val="0070C0"/>
                </a:solidFill>
              </a:rPr>
              <a:t>, </a:t>
            </a:r>
            <a:r>
              <a:rPr lang="es-ES" b="1" dirty="0" smtClean="0">
                <a:solidFill>
                  <a:srgbClr val="0070C0"/>
                </a:solidFill>
              </a:rPr>
              <a:t>el usuario final lo equipa </a:t>
            </a:r>
            <a:r>
              <a:rPr lang="es-ES" b="1" dirty="0">
                <a:solidFill>
                  <a:srgbClr val="0070C0"/>
                </a:solidFill>
              </a:rPr>
              <a:t>con </a:t>
            </a:r>
            <a:r>
              <a:rPr lang="es-ES" b="1" dirty="0" smtClean="0">
                <a:solidFill>
                  <a:srgbClr val="0070C0"/>
                </a:solidFill>
              </a:rPr>
              <a:t>la mayor </a:t>
            </a:r>
            <a:r>
              <a:rPr lang="es-ES" b="1" dirty="0">
                <a:solidFill>
                  <a:srgbClr val="0070C0"/>
                </a:solidFill>
              </a:rPr>
              <a:t>cantidad de protecciones posibles. Cabe </a:t>
            </a:r>
            <a:r>
              <a:rPr lang="es-ES" b="1" dirty="0" smtClean="0">
                <a:solidFill>
                  <a:srgbClr val="0070C0"/>
                </a:solidFill>
              </a:rPr>
              <a:t>destacar </a:t>
            </a:r>
            <a:r>
              <a:rPr lang="es-ES" b="1" dirty="0">
                <a:solidFill>
                  <a:srgbClr val="0070C0"/>
                </a:solidFill>
              </a:rPr>
              <a:t>que, </a:t>
            </a:r>
            <a:r>
              <a:rPr lang="es-ES" b="1" dirty="0" smtClean="0">
                <a:solidFill>
                  <a:srgbClr val="0070C0"/>
                </a:solidFill>
              </a:rPr>
              <a:t>a partir </a:t>
            </a:r>
            <a:r>
              <a:rPr lang="es-ES" b="1" dirty="0">
                <a:solidFill>
                  <a:srgbClr val="0070C0"/>
                </a:solidFill>
              </a:rPr>
              <a:t>de determinadas potencias (mayores </a:t>
            </a:r>
            <a:r>
              <a:rPr lang="es-ES" b="1" dirty="0" smtClean="0">
                <a:solidFill>
                  <a:srgbClr val="0070C0"/>
                </a:solidFill>
              </a:rPr>
              <a:t>a 2,5 MVA</a:t>
            </a:r>
            <a:r>
              <a:rPr lang="es-ES" b="1" dirty="0">
                <a:solidFill>
                  <a:srgbClr val="0070C0"/>
                </a:solidFill>
              </a:rPr>
              <a:t>), los transformadores no son estándares </a:t>
            </a:r>
            <a:r>
              <a:rPr lang="es-ES" b="1" dirty="0" smtClean="0">
                <a:solidFill>
                  <a:srgbClr val="0070C0"/>
                </a:solidFill>
              </a:rPr>
              <a:t>y se construyen a pedido</a:t>
            </a:r>
            <a:r>
              <a:rPr lang="es-ES" b="1" dirty="0">
                <a:solidFill>
                  <a:srgbClr val="0070C0"/>
                </a:solidFill>
              </a:rPr>
              <a:t>, por </a:t>
            </a:r>
            <a:r>
              <a:rPr lang="es-ES" b="1" dirty="0" smtClean="0">
                <a:solidFill>
                  <a:srgbClr val="0070C0"/>
                </a:solidFill>
              </a:rPr>
              <a:t>lo que </a:t>
            </a:r>
            <a:r>
              <a:rPr lang="es-ES" b="1" dirty="0">
                <a:solidFill>
                  <a:srgbClr val="0070C0"/>
                </a:solidFill>
              </a:rPr>
              <a:t>una </a:t>
            </a:r>
            <a:r>
              <a:rPr lang="es-ES" b="1" dirty="0" smtClean="0">
                <a:solidFill>
                  <a:srgbClr val="0070C0"/>
                </a:solidFill>
              </a:rPr>
              <a:t>falla imprevista </a:t>
            </a:r>
            <a:r>
              <a:rPr lang="es-ES" b="1" dirty="0">
                <a:solidFill>
                  <a:srgbClr val="0070C0"/>
                </a:solidFill>
              </a:rPr>
              <a:t>puede </a:t>
            </a:r>
            <a:r>
              <a:rPr lang="es-ES" b="1" dirty="0" smtClean="0">
                <a:solidFill>
                  <a:srgbClr val="0070C0"/>
                </a:solidFill>
              </a:rPr>
              <a:t>ocasionar </a:t>
            </a:r>
            <a:r>
              <a:rPr lang="es-ES" b="1" dirty="0">
                <a:solidFill>
                  <a:srgbClr val="0070C0"/>
                </a:solidFill>
              </a:rPr>
              <a:t>costos elevados </a:t>
            </a:r>
            <a:r>
              <a:rPr lang="es-ES" b="1" dirty="0" smtClean="0">
                <a:solidFill>
                  <a:srgbClr val="0070C0"/>
                </a:solidFill>
              </a:rPr>
              <a:t>y un gran lucro </a:t>
            </a:r>
            <a:r>
              <a:rPr lang="es-ES" b="1" dirty="0">
                <a:solidFill>
                  <a:srgbClr val="0070C0"/>
                </a:solidFill>
              </a:rPr>
              <a:t>cesante hasta que </a:t>
            </a:r>
            <a:r>
              <a:rPr lang="es-ES" b="1" dirty="0" smtClean="0">
                <a:solidFill>
                  <a:srgbClr val="0070C0"/>
                </a:solidFill>
              </a:rPr>
              <a:t>se pueda </a:t>
            </a:r>
            <a:r>
              <a:rPr lang="es-ES" b="1" dirty="0">
                <a:solidFill>
                  <a:srgbClr val="0070C0"/>
                </a:solidFill>
              </a:rPr>
              <a:t>reemplazar </a:t>
            </a:r>
            <a:r>
              <a:rPr lang="es-ES" b="1" dirty="0" smtClean="0">
                <a:solidFill>
                  <a:srgbClr val="0070C0"/>
                </a:solidFill>
              </a:rPr>
              <a:t>el transformador y reponer el servicio.</a:t>
            </a:r>
          </a:p>
          <a:p>
            <a:pPr algn="just"/>
            <a:endParaRPr lang="es-ES" dirty="0"/>
          </a:p>
          <a:p>
            <a:pPr algn="just"/>
            <a:r>
              <a:rPr lang="es-ES" dirty="0" smtClean="0"/>
              <a:t>En </a:t>
            </a:r>
            <a:r>
              <a:rPr lang="es-ES" dirty="0"/>
              <a:t>el caso de los bobinados de baja tensión y para </a:t>
            </a:r>
            <a:r>
              <a:rPr lang="es-ES" dirty="0" smtClean="0"/>
              <a:t>transformadores </a:t>
            </a:r>
            <a:r>
              <a:rPr lang="es-ES" dirty="0"/>
              <a:t>de gran potencia, existe una gran sección </a:t>
            </a:r>
            <a:r>
              <a:rPr lang="es-ES" dirty="0" smtClean="0"/>
              <a:t>transversal</a:t>
            </a:r>
            <a:r>
              <a:rPr lang="es-ES" dirty="0"/>
              <a:t>, de acuerdo a los niveles de corriente que deben soportar</a:t>
            </a:r>
            <a:r>
              <a:rPr lang="es-ES" dirty="0" smtClean="0"/>
              <a:t>, pero </a:t>
            </a:r>
            <a:r>
              <a:rPr lang="es-ES" dirty="0"/>
              <a:t>divididos en </a:t>
            </a:r>
            <a:r>
              <a:rPr lang="es-ES" dirty="0" err="1"/>
              <a:t>subconductores</a:t>
            </a:r>
            <a:r>
              <a:rPr lang="es-ES" dirty="0"/>
              <a:t> que sufren una transposición </a:t>
            </a:r>
            <a:r>
              <a:rPr lang="es-ES" dirty="0" smtClean="0"/>
              <a:t>periódica</a:t>
            </a:r>
            <a:r>
              <a:rPr lang="es-ES" dirty="0"/>
              <a:t>. La transposición es necesaria por la diferencia del </a:t>
            </a:r>
            <a:r>
              <a:rPr lang="es-ES" dirty="0" smtClean="0"/>
              <a:t>flujo </a:t>
            </a:r>
            <a:r>
              <a:rPr lang="es-ES" dirty="0"/>
              <a:t>disperso a través de la profundidad radial de la bobina, </a:t>
            </a:r>
            <a:r>
              <a:rPr lang="es-ES" dirty="0" smtClean="0"/>
              <a:t>o sea </a:t>
            </a:r>
            <a:r>
              <a:rPr lang="es-ES" dirty="0"/>
              <a:t>que los conductores, en el perímetro de la bobina, NO serán </a:t>
            </a:r>
            <a:r>
              <a:rPr lang="es-ES" dirty="0" smtClean="0"/>
              <a:t>sometidos </a:t>
            </a:r>
            <a:r>
              <a:rPr lang="es-ES" dirty="0"/>
              <a:t>al mismo flujo disperso que los conductores </a:t>
            </a:r>
            <a:r>
              <a:rPr lang="es-ES" dirty="0" smtClean="0"/>
              <a:t>internos</a:t>
            </a:r>
            <a:r>
              <a:rPr lang="es-ES" dirty="0"/>
              <a:t>. De no realizar la transposición, Se inducirán tensiones en </a:t>
            </a:r>
            <a:r>
              <a:rPr lang="es-ES" dirty="0" smtClean="0"/>
              <a:t>la </a:t>
            </a:r>
            <a:r>
              <a:rPr lang="es-ES" dirty="0"/>
              <a:t>bobina, por lo que aparecerá una corriente circulante en su </a:t>
            </a:r>
            <a:r>
              <a:rPr lang="es-ES" dirty="0" smtClean="0"/>
              <a:t>extremo</a:t>
            </a:r>
            <a:r>
              <a:rPr lang="es-ES" dirty="0"/>
              <a:t>. El fin de la transposición es que todos los conductores </a:t>
            </a:r>
            <a:r>
              <a:rPr lang="es-ES" dirty="0" smtClean="0"/>
              <a:t>que </a:t>
            </a:r>
            <a:r>
              <a:rPr lang="es-ES" dirty="0"/>
              <a:t>forman las espiras de la bobina se sometan al mismo flujo </a:t>
            </a:r>
            <a:r>
              <a:rPr lang="es-ES" dirty="0" smtClean="0"/>
              <a:t>disperso</a:t>
            </a:r>
            <a:r>
              <a:rPr lang="es-ES" dirty="0"/>
              <a:t>. En el caso de bobinados de muy alta corriente (mayor </a:t>
            </a:r>
            <a:r>
              <a:rPr lang="es-ES" dirty="0" smtClean="0"/>
              <a:t>a </a:t>
            </a:r>
            <a:r>
              <a:rPr lang="es-ES" dirty="0"/>
              <a:t>2000 amperes), se utiliza el conductor transpuesto continuo, </a:t>
            </a:r>
            <a:r>
              <a:rPr lang="es-ES" dirty="0" smtClean="0"/>
              <a:t>que </a:t>
            </a:r>
            <a:r>
              <a:rPr lang="es-ES" dirty="0"/>
              <a:t>es un grupo de conductores, que en máquinas destinadas a </a:t>
            </a:r>
            <a:r>
              <a:rPr lang="es-ES" dirty="0" smtClean="0"/>
              <a:t>tal </a:t>
            </a:r>
            <a:r>
              <a:rPr lang="es-ES" dirty="0"/>
              <a:t>fin, tienen transposiciones de manera casi continua</a:t>
            </a:r>
            <a:r>
              <a:rPr lang="es-ES" dirty="0" smtClean="0"/>
              <a:t>.</a:t>
            </a:r>
          </a:p>
        </p:txBody>
      </p:sp>
    </p:spTree>
    <p:extLst>
      <p:ext uri="{BB962C8B-B14F-4D97-AF65-F5344CB8AC3E}">
        <p14:creationId xmlns:p14="http://schemas.microsoft.com/office/powerpoint/2010/main" val="1500251236"/>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162296" y="208393"/>
            <a:ext cx="11867408" cy="5632311"/>
          </a:xfrm>
          <a:prstGeom prst="rect">
            <a:avLst/>
          </a:prstGeom>
        </p:spPr>
        <p:txBody>
          <a:bodyPr wrap="square">
            <a:spAutoFit/>
          </a:bodyPr>
          <a:lstStyle/>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a:p>
        </p:txBody>
      </p:sp>
      <p:grpSp>
        <p:nvGrpSpPr>
          <p:cNvPr id="7" name="Grupo 6"/>
          <p:cNvGrpSpPr/>
          <p:nvPr/>
        </p:nvGrpSpPr>
        <p:grpSpPr>
          <a:xfrm>
            <a:off x="162295" y="632118"/>
            <a:ext cx="5084617" cy="3239238"/>
            <a:chOff x="4049486" y="1071505"/>
            <a:chExt cx="4358244" cy="2506179"/>
          </a:xfrm>
        </p:grpSpPr>
        <p:pic>
          <p:nvPicPr>
            <p:cNvPr id="3" name="Imagen 2"/>
            <p:cNvPicPr>
              <a:picLocks noChangeAspect="1"/>
            </p:cNvPicPr>
            <p:nvPr/>
          </p:nvPicPr>
          <p:blipFill>
            <a:blip r:embed="rId2"/>
            <a:stretch>
              <a:fillRect/>
            </a:stretch>
          </p:blipFill>
          <p:spPr>
            <a:xfrm rot="191537">
              <a:off x="4200896" y="1167307"/>
              <a:ext cx="3505200" cy="2314575"/>
            </a:xfrm>
            <a:prstGeom prst="rect">
              <a:avLst/>
            </a:prstGeom>
          </p:spPr>
        </p:pic>
        <p:sp>
          <p:nvSpPr>
            <p:cNvPr id="4" name="Rectángulo 3"/>
            <p:cNvSpPr/>
            <p:nvPr/>
          </p:nvSpPr>
          <p:spPr>
            <a:xfrm>
              <a:off x="4139169" y="1071505"/>
              <a:ext cx="3912301" cy="24665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5" name="Rectángulo 4"/>
            <p:cNvSpPr/>
            <p:nvPr/>
          </p:nvSpPr>
          <p:spPr>
            <a:xfrm>
              <a:off x="4049486" y="3313216"/>
              <a:ext cx="4358244" cy="26446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6" name="Rectángulo 5"/>
            <p:cNvSpPr/>
            <p:nvPr/>
          </p:nvSpPr>
          <p:spPr>
            <a:xfrm>
              <a:off x="4139169" y="1318161"/>
              <a:ext cx="183449" cy="212728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grpSp>
      <p:pic>
        <p:nvPicPr>
          <p:cNvPr id="8" name="Imagen 7"/>
          <p:cNvPicPr>
            <a:picLocks noChangeAspect="1"/>
          </p:cNvPicPr>
          <p:nvPr/>
        </p:nvPicPr>
        <p:blipFill>
          <a:blip r:embed="rId3"/>
          <a:stretch>
            <a:fillRect/>
          </a:stretch>
        </p:blipFill>
        <p:spPr>
          <a:xfrm>
            <a:off x="6887688" y="3542486"/>
            <a:ext cx="4868884" cy="3064535"/>
          </a:xfrm>
          <a:prstGeom prst="rect">
            <a:avLst/>
          </a:prstGeom>
        </p:spPr>
      </p:pic>
      <p:sp>
        <p:nvSpPr>
          <p:cNvPr id="9" name="Rectángulo 8"/>
          <p:cNvSpPr/>
          <p:nvPr/>
        </p:nvSpPr>
        <p:spPr>
          <a:xfrm>
            <a:off x="4604983" y="1205545"/>
            <a:ext cx="2569029" cy="2031325"/>
          </a:xfrm>
          <a:prstGeom prst="rect">
            <a:avLst/>
          </a:prstGeom>
        </p:spPr>
        <p:txBody>
          <a:bodyPr wrap="square">
            <a:spAutoFit/>
          </a:bodyPr>
          <a:lstStyle/>
          <a:p>
            <a:pPr algn="ctr"/>
            <a:r>
              <a:rPr lang="es-ES" b="1" dirty="0"/>
              <a:t>Conductor transpuesto utilizado en bobinados de hélice continua, debido a que no se necesita hacer transposición entre las espiras.</a:t>
            </a:r>
          </a:p>
        </p:txBody>
      </p:sp>
      <p:sp>
        <p:nvSpPr>
          <p:cNvPr id="10" name="Rectángulo 9"/>
          <p:cNvSpPr/>
          <p:nvPr/>
        </p:nvSpPr>
        <p:spPr>
          <a:xfrm>
            <a:off x="8075220" y="1236074"/>
            <a:ext cx="2493819" cy="2031325"/>
          </a:xfrm>
          <a:prstGeom prst="rect">
            <a:avLst/>
          </a:prstGeom>
        </p:spPr>
        <p:txBody>
          <a:bodyPr wrap="square">
            <a:spAutoFit/>
          </a:bodyPr>
          <a:lstStyle/>
          <a:p>
            <a:pPr algn="just"/>
            <a:endParaRPr lang="es-ES" dirty="0"/>
          </a:p>
          <a:p>
            <a:pPr algn="ctr"/>
            <a:r>
              <a:rPr lang="es-ES" b="1" dirty="0"/>
              <a:t>Imagen con un ejemplo de colocación de las placas aislantes dentro del transformador para </a:t>
            </a:r>
            <a:r>
              <a:rPr lang="es-ES" b="1" dirty="0" smtClean="0"/>
              <a:t>la concentración </a:t>
            </a:r>
            <a:r>
              <a:rPr lang="es-ES" b="1" dirty="0"/>
              <a:t>del </a:t>
            </a:r>
            <a:r>
              <a:rPr lang="es-ES" b="1" dirty="0" smtClean="0"/>
              <a:t>flujo disperso</a:t>
            </a:r>
            <a:r>
              <a:rPr lang="es-ES" b="1" dirty="0"/>
              <a:t>.</a:t>
            </a:r>
          </a:p>
        </p:txBody>
      </p:sp>
      <p:sp>
        <p:nvSpPr>
          <p:cNvPr id="11" name="Rectángulo 10"/>
          <p:cNvSpPr/>
          <p:nvPr/>
        </p:nvSpPr>
        <p:spPr>
          <a:xfrm>
            <a:off x="435428" y="4456678"/>
            <a:ext cx="6096000" cy="923330"/>
          </a:xfrm>
          <a:prstGeom prst="rect">
            <a:avLst/>
          </a:prstGeom>
        </p:spPr>
        <p:txBody>
          <a:bodyPr>
            <a:spAutoFit/>
          </a:bodyPr>
          <a:lstStyle/>
          <a:p>
            <a:pPr algn="ctr"/>
            <a:r>
              <a:rPr lang="es-ES" b="1" dirty="0">
                <a:solidFill>
                  <a:srgbClr val="FF0000"/>
                </a:solidFill>
                <a:latin typeface="Arial Rounded MT Bold" panose="020F0704030504030204" pitchFamily="34" charset="0"/>
              </a:rPr>
              <a:t>Para controlar </a:t>
            </a:r>
            <a:r>
              <a:rPr lang="es-ES" b="1" dirty="0" smtClean="0">
                <a:solidFill>
                  <a:srgbClr val="FF0000"/>
                </a:solidFill>
                <a:latin typeface="Arial Rounded MT Bold" panose="020F0704030504030204" pitchFamily="34" charset="0"/>
              </a:rPr>
              <a:t>las pérdidas </a:t>
            </a:r>
            <a:r>
              <a:rPr lang="es-ES" b="1" dirty="0">
                <a:solidFill>
                  <a:srgbClr val="FF0000"/>
                </a:solidFill>
                <a:latin typeface="Arial Rounded MT Bold" panose="020F0704030504030204" pitchFamily="34" charset="0"/>
              </a:rPr>
              <a:t>en </a:t>
            </a:r>
            <a:r>
              <a:rPr lang="es-ES" b="1" dirty="0" smtClean="0">
                <a:solidFill>
                  <a:srgbClr val="FF0000"/>
                </a:solidFill>
                <a:latin typeface="Arial Rounded MT Bold" panose="020F0704030504030204" pitchFamily="34" charset="0"/>
              </a:rPr>
              <a:t>el bobinado</a:t>
            </a:r>
            <a:r>
              <a:rPr lang="es-ES" b="1" dirty="0">
                <a:solidFill>
                  <a:srgbClr val="FF0000"/>
                </a:solidFill>
                <a:latin typeface="Arial Rounded MT Bold" panose="020F0704030504030204" pitchFamily="34" charset="0"/>
              </a:rPr>
              <a:t>, </a:t>
            </a:r>
            <a:r>
              <a:rPr lang="es-ES" b="1" dirty="0" smtClean="0">
                <a:solidFill>
                  <a:srgbClr val="FF0000"/>
                </a:solidFill>
                <a:latin typeface="Arial Rounded MT Bold" panose="020F0704030504030204" pitchFamily="34" charset="0"/>
              </a:rPr>
              <a:t>se deben utilizar materiales </a:t>
            </a:r>
            <a:r>
              <a:rPr lang="es-ES" b="1" dirty="0">
                <a:solidFill>
                  <a:srgbClr val="FF0000"/>
                </a:solidFill>
                <a:latin typeface="Arial Rounded MT Bold" panose="020F0704030504030204" pitchFamily="34" charset="0"/>
              </a:rPr>
              <a:t>especiales, </a:t>
            </a:r>
            <a:r>
              <a:rPr lang="es-ES" b="1" dirty="0" smtClean="0">
                <a:solidFill>
                  <a:srgbClr val="FF0000"/>
                </a:solidFill>
                <a:latin typeface="Arial Rounded MT Bold" panose="020F0704030504030204" pitchFamily="34" charset="0"/>
              </a:rPr>
              <a:t>como el conductor </a:t>
            </a:r>
            <a:r>
              <a:rPr lang="es-ES" b="1" dirty="0">
                <a:solidFill>
                  <a:srgbClr val="FF0000"/>
                </a:solidFill>
                <a:latin typeface="Arial Rounded MT Bold" panose="020F0704030504030204" pitchFamily="34" charset="0"/>
              </a:rPr>
              <a:t>continuo </a:t>
            </a:r>
            <a:r>
              <a:rPr lang="es-ES" b="1" dirty="0" smtClean="0">
                <a:solidFill>
                  <a:srgbClr val="FF0000"/>
                </a:solidFill>
                <a:latin typeface="Arial Rounded MT Bold" panose="020F0704030504030204" pitchFamily="34" charset="0"/>
              </a:rPr>
              <a:t>traspuesto</a:t>
            </a:r>
            <a:r>
              <a:rPr lang="es-ES" dirty="0"/>
              <a:t>.</a:t>
            </a:r>
          </a:p>
        </p:txBody>
      </p:sp>
    </p:spTree>
    <p:extLst>
      <p:ext uri="{BB962C8B-B14F-4D97-AF65-F5344CB8AC3E}">
        <p14:creationId xmlns:p14="http://schemas.microsoft.com/office/powerpoint/2010/main" val="2440512808"/>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162296" y="208393"/>
            <a:ext cx="11867408" cy="6740307"/>
          </a:xfrm>
          <a:prstGeom prst="rect">
            <a:avLst/>
          </a:prstGeom>
        </p:spPr>
        <p:txBody>
          <a:bodyPr wrap="square">
            <a:spAutoFit/>
          </a:bodyPr>
          <a:lstStyle/>
          <a:p>
            <a:pPr algn="just"/>
            <a:r>
              <a:rPr lang="es-ES" dirty="0"/>
              <a:t>En el caso del flujo de dispersión, este encontrará en su camino o entorno diversos materiales metálicos que se comporten como un conductor, por ejemplo, la cuba o el tanque del transformador.</a:t>
            </a:r>
          </a:p>
          <a:p>
            <a:pPr algn="just"/>
            <a:r>
              <a:rPr lang="es-ES" dirty="0" smtClean="0"/>
              <a:t>Para </a:t>
            </a:r>
            <a:r>
              <a:rPr lang="es-ES" dirty="0"/>
              <a:t>concentrar las líneas de </a:t>
            </a:r>
            <a:r>
              <a:rPr lang="es-ES" dirty="0" smtClean="0"/>
              <a:t>flujo disperso </a:t>
            </a:r>
            <a:r>
              <a:rPr lang="es-ES" dirty="0"/>
              <a:t>dentro de la cuba del transformador (en el caso de </a:t>
            </a:r>
            <a:r>
              <a:rPr lang="es-ES" dirty="0" smtClean="0"/>
              <a:t>que </a:t>
            </a:r>
            <a:r>
              <a:rPr lang="es-ES" dirty="0"/>
              <a:t>el transformador por tamaño y diseño lo requiera), se </a:t>
            </a:r>
            <a:r>
              <a:rPr lang="es-ES" dirty="0" smtClean="0"/>
              <a:t>colocarán </a:t>
            </a:r>
            <a:r>
              <a:rPr lang="es-ES" dirty="0"/>
              <a:t>placas conductoras sobre la pared del </a:t>
            </a:r>
            <a:r>
              <a:rPr lang="es-ES" dirty="0" smtClean="0"/>
              <a:t>transformador</a:t>
            </a:r>
            <a:r>
              <a:rPr lang="es-ES" dirty="0"/>
              <a:t>, a fin de que estos concentren las líneas de flujo y que </a:t>
            </a:r>
            <a:r>
              <a:rPr lang="es-ES" dirty="0" smtClean="0"/>
              <a:t>cualquier </a:t>
            </a:r>
            <a:r>
              <a:rPr lang="es-ES" dirty="0"/>
              <a:t>corriente que Se induzca sea sobre estas placas, </a:t>
            </a:r>
            <a:r>
              <a:rPr lang="es-ES" dirty="0" smtClean="0"/>
              <a:t>que </a:t>
            </a:r>
            <a:r>
              <a:rPr lang="es-ES" dirty="0"/>
              <a:t>no tienen contacto con la parte activa del transformador. </a:t>
            </a:r>
            <a:r>
              <a:rPr lang="es-ES" dirty="0" smtClean="0"/>
              <a:t>Para </a:t>
            </a:r>
            <a:r>
              <a:rPr lang="es-ES" dirty="0"/>
              <a:t>el caso del núcleo magnético, estos se construyen, </a:t>
            </a:r>
            <a:r>
              <a:rPr lang="es-ES" dirty="0" smtClean="0"/>
              <a:t>como </a:t>
            </a:r>
            <a:r>
              <a:rPr lang="es-ES" dirty="0"/>
              <a:t>ya hemos dicho, de chapas de hierro silicio. Este </a:t>
            </a:r>
            <a:r>
              <a:rPr lang="es-ES" dirty="0" smtClean="0"/>
              <a:t>material </a:t>
            </a:r>
            <a:r>
              <a:rPr lang="es-ES" dirty="0"/>
              <a:t>tiene la propiedad de ser ferromagnético, ya que ofrece </a:t>
            </a:r>
            <a:r>
              <a:rPr lang="es-ES" dirty="0" smtClean="0"/>
              <a:t>un </a:t>
            </a:r>
            <a:r>
              <a:rPr lang="es-ES" dirty="0"/>
              <a:t>camino de baja reluctancia al </a:t>
            </a:r>
            <a:r>
              <a:rPr lang="es-ES" dirty="0" smtClean="0"/>
              <a:t>flujo, y se produce </a:t>
            </a:r>
            <a:r>
              <a:rPr lang="es-ES" dirty="0"/>
              <a:t>el </a:t>
            </a:r>
            <a:r>
              <a:rPr lang="es-ES" dirty="0" smtClean="0"/>
              <a:t>efecto de que el núcleo </a:t>
            </a:r>
            <a:r>
              <a:rPr lang="es-ES" dirty="0"/>
              <a:t>magnético concentre </a:t>
            </a:r>
            <a:r>
              <a:rPr lang="es-ES" dirty="0" smtClean="0"/>
              <a:t>el flujo magnético en </a:t>
            </a:r>
            <a:r>
              <a:rPr lang="es-ES" dirty="0"/>
              <a:t>él. Ahora bien, el comportamiento de los núcleos, al igual </a:t>
            </a:r>
            <a:r>
              <a:rPr lang="es-ES" dirty="0" smtClean="0"/>
              <a:t>que </a:t>
            </a:r>
            <a:r>
              <a:rPr lang="es-ES" dirty="0"/>
              <a:t>en el caso de los bobinados, </a:t>
            </a:r>
            <a:r>
              <a:rPr lang="es-ES" dirty="0" smtClean="0"/>
              <a:t>no es </a:t>
            </a:r>
            <a:r>
              <a:rPr lang="es-ES" dirty="0"/>
              <a:t>ideal. Los materiales </a:t>
            </a:r>
            <a:r>
              <a:rPr lang="es-ES" dirty="0" smtClean="0"/>
              <a:t>ferromagnéticos </a:t>
            </a:r>
            <a:r>
              <a:rPr lang="es-ES" dirty="0"/>
              <a:t>presentan en su estructura molecular </a:t>
            </a:r>
            <a:r>
              <a:rPr lang="es-ES" dirty="0" smtClean="0"/>
              <a:t>pequeños </a:t>
            </a:r>
            <a:r>
              <a:rPr lang="es-ES" dirty="0"/>
              <a:t>imanes elementales que, </a:t>
            </a:r>
            <a:r>
              <a:rPr lang="es-ES" dirty="0" smtClean="0"/>
              <a:t>en presencia de un campo magnético</a:t>
            </a:r>
            <a:r>
              <a:rPr lang="es-ES" dirty="0"/>
              <a:t>, </a:t>
            </a:r>
            <a:r>
              <a:rPr lang="es-ES" dirty="0" smtClean="0"/>
              <a:t>Se alinean </a:t>
            </a:r>
            <a:r>
              <a:rPr lang="es-ES" dirty="0"/>
              <a:t>con </a:t>
            </a:r>
            <a:r>
              <a:rPr lang="es-ES" dirty="0" smtClean="0"/>
              <a:t>la dirección del campo</a:t>
            </a:r>
            <a:r>
              <a:rPr lang="es-ES" dirty="0"/>
              <a:t>. </a:t>
            </a:r>
          </a:p>
          <a:p>
            <a:pPr algn="just"/>
            <a:r>
              <a:rPr lang="es-ES" dirty="0"/>
              <a:t>Dependiendo </a:t>
            </a:r>
            <a:r>
              <a:rPr lang="es-ES" dirty="0" smtClean="0"/>
              <a:t>de la calidad del material del núcleo magnético, antes de la aplicación del campo </a:t>
            </a:r>
            <a:r>
              <a:rPr lang="es-ES" dirty="0"/>
              <a:t>magnético, estos </a:t>
            </a:r>
            <a:r>
              <a:rPr lang="es-ES" dirty="0" smtClean="0"/>
              <a:t>imanes pueden estar prácticamente orientados o totalmente desalineados</a:t>
            </a:r>
            <a:r>
              <a:rPr lang="es-ES" dirty="0"/>
              <a:t>. </a:t>
            </a:r>
            <a:r>
              <a:rPr lang="es-ES" dirty="0" smtClean="0"/>
              <a:t>En resumen</a:t>
            </a:r>
            <a:r>
              <a:rPr lang="es-ES" dirty="0"/>
              <a:t>, cuando un material </a:t>
            </a:r>
            <a:r>
              <a:rPr lang="es-ES" dirty="0" smtClean="0"/>
              <a:t>ferromagnético se coloca </a:t>
            </a:r>
            <a:r>
              <a:rPr lang="es-ES" dirty="0"/>
              <a:t>dentro </a:t>
            </a:r>
            <a:r>
              <a:rPr lang="es-ES" dirty="0" smtClean="0"/>
              <a:t>de un </a:t>
            </a:r>
            <a:r>
              <a:rPr lang="es-ES" dirty="0"/>
              <a:t>campo magnético, </a:t>
            </a:r>
            <a:r>
              <a:rPr lang="es-ES" dirty="0" smtClean="0"/>
              <a:t>los pequeños imanes </a:t>
            </a:r>
            <a:r>
              <a:rPr lang="es-ES" dirty="0"/>
              <a:t>elementales tienden </a:t>
            </a:r>
            <a:r>
              <a:rPr lang="es-ES" dirty="0" smtClean="0"/>
              <a:t>a alinearse </a:t>
            </a:r>
            <a:r>
              <a:rPr lang="es-ES" dirty="0"/>
              <a:t>dentro </a:t>
            </a:r>
            <a:r>
              <a:rPr lang="es-ES" dirty="0" smtClean="0"/>
              <a:t>de él</a:t>
            </a:r>
            <a:r>
              <a:rPr lang="es-ES" dirty="0"/>
              <a:t>.</a:t>
            </a:r>
          </a:p>
          <a:p>
            <a:pPr algn="just"/>
            <a:r>
              <a:rPr lang="es-ES" dirty="0"/>
              <a:t>Para conocer las pérdidas en los materiales magnéticos, </a:t>
            </a:r>
            <a:r>
              <a:rPr lang="es-ES" dirty="0" smtClean="0"/>
              <a:t>hay </a:t>
            </a:r>
            <a:r>
              <a:rPr lang="es-ES" dirty="0"/>
              <a:t>que analizar la curva de primera magnetización. En el </a:t>
            </a:r>
            <a:r>
              <a:rPr lang="es-ES" dirty="0" smtClean="0"/>
              <a:t>primer </a:t>
            </a:r>
            <a:r>
              <a:rPr lang="es-ES" dirty="0"/>
              <a:t>instante, el material se encuentra en un estado de </a:t>
            </a:r>
            <a:r>
              <a:rPr lang="es-ES" dirty="0" smtClean="0"/>
              <a:t>reposo </a:t>
            </a:r>
            <a:r>
              <a:rPr lang="es-ES" dirty="0"/>
              <a:t>y neutro, todos los pequeños imanes elementales </a:t>
            </a:r>
            <a:r>
              <a:rPr lang="es-ES" dirty="0" smtClean="0"/>
              <a:t>están </a:t>
            </a:r>
            <a:r>
              <a:rPr lang="es-ES" dirty="0"/>
              <a:t>desorientados o en Su estado natural. Se </a:t>
            </a:r>
            <a:r>
              <a:rPr lang="es-ES" dirty="0" smtClean="0"/>
              <a:t>comienza a aplicar el campo </a:t>
            </a:r>
            <a:r>
              <a:rPr lang="es-ES" dirty="0"/>
              <a:t>magnético </a:t>
            </a:r>
            <a:r>
              <a:rPr lang="es-ES" dirty="0" smtClean="0"/>
              <a:t>en el material a partir de un valor </a:t>
            </a:r>
            <a:r>
              <a:rPr lang="es-ES" dirty="0"/>
              <a:t>pequeño y, al aumentarlo, empiezan a alinearse los </a:t>
            </a:r>
            <a:r>
              <a:rPr lang="es-ES" dirty="0" smtClean="0"/>
              <a:t>pequeños </a:t>
            </a:r>
            <a:r>
              <a:rPr lang="es-ES" dirty="0"/>
              <a:t>imanes hasta un punto en el cual quedan </a:t>
            </a:r>
            <a:r>
              <a:rPr lang="es-ES" dirty="0" smtClean="0"/>
              <a:t>completamente </a:t>
            </a:r>
            <a:r>
              <a:rPr lang="es-ES" dirty="0"/>
              <a:t>alineados y en el que el material ferromagnético se </a:t>
            </a:r>
            <a:r>
              <a:rPr lang="es-ES" dirty="0" smtClean="0"/>
              <a:t>considera </a:t>
            </a:r>
            <a:r>
              <a:rPr lang="es-ES" dirty="0"/>
              <a:t>saturado y, por más grande que sea el </a:t>
            </a:r>
            <a:r>
              <a:rPr lang="es-ES" dirty="0" smtClean="0"/>
              <a:t>crecimiento </a:t>
            </a:r>
            <a:r>
              <a:rPr lang="es-ES" dirty="0"/>
              <a:t>del campo magnético, la variación de inducción </a:t>
            </a:r>
            <a:r>
              <a:rPr lang="es-ES" dirty="0" smtClean="0"/>
              <a:t>magnética </a:t>
            </a:r>
            <a:r>
              <a:rPr lang="es-ES" dirty="0"/>
              <a:t>será muy baja. Esta curva de magnetización lógicamente </a:t>
            </a:r>
            <a:r>
              <a:rPr lang="es-ES" dirty="0" smtClean="0"/>
              <a:t>depende </a:t>
            </a:r>
            <a:r>
              <a:rPr lang="es-ES" dirty="0"/>
              <a:t>del tipo de material y de la calidad de hierro silicio. </a:t>
            </a:r>
            <a:r>
              <a:rPr lang="es-ES" dirty="0" smtClean="0"/>
              <a:t>Está </a:t>
            </a:r>
            <a:r>
              <a:rPr lang="es-ES" dirty="0"/>
              <a:t>claro que la función y los valores de B, debido a </a:t>
            </a:r>
            <a:r>
              <a:rPr lang="es-ES" dirty="0" smtClean="0"/>
              <a:t>los valores </a:t>
            </a:r>
            <a:r>
              <a:rPr lang="es-ES" dirty="0"/>
              <a:t>de H que se aplican al material, no es una función </a:t>
            </a:r>
            <a:r>
              <a:rPr lang="es-ES" dirty="0" smtClean="0"/>
              <a:t>uniforme</a:t>
            </a:r>
            <a:r>
              <a:rPr lang="es-ES" dirty="0"/>
              <a:t>, sino que además el material es afectado por </a:t>
            </a:r>
            <a:r>
              <a:rPr lang="es-ES" dirty="0" smtClean="0"/>
              <a:t>su historia magnética. Si se comienza a reducir la intensidad del campo </a:t>
            </a:r>
            <a:r>
              <a:rPr lang="es-ES" dirty="0"/>
              <a:t>magnético H</a:t>
            </a:r>
            <a:r>
              <a:rPr lang="es-ES" dirty="0" smtClean="0"/>
              <a:t>, se reducirá el valor de B, pero </a:t>
            </a:r>
            <a:r>
              <a:rPr lang="es-ES" dirty="0" err="1" smtClean="0"/>
              <a:t>porun</a:t>
            </a:r>
            <a:r>
              <a:rPr lang="es-ES" dirty="0" smtClean="0"/>
              <a:t> camino diferente a la curva de primera magnetización. Es </a:t>
            </a:r>
            <a:r>
              <a:rPr lang="es-ES" dirty="0"/>
              <a:t>decir, no respeta </a:t>
            </a:r>
            <a:r>
              <a:rPr lang="es-ES" dirty="0" smtClean="0"/>
              <a:t>la curva </a:t>
            </a:r>
            <a:r>
              <a:rPr lang="es-ES" dirty="0"/>
              <a:t>original que </a:t>
            </a:r>
            <a:r>
              <a:rPr lang="es-ES" dirty="0" smtClean="0"/>
              <a:t>lo llevó </a:t>
            </a:r>
            <a:r>
              <a:rPr lang="es-ES" dirty="0"/>
              <a:t>desde cero </a:t>
            </a:r>
            <a:r>
              <a:rPr lang="es-ES" dirty="0" smtClean="0"/>
              <a:t>al punto de saturación (</a:t>
            </a:r>
            <a:r>
              <a:rPr lang="es-ES" dirty="0"/>
              <a:t>a</a:t>
            </a:r>
            <a:r>
              <a:rPr lang="es-ES" dirty="0" smtClean="0"/>
              <a:t>) (por eso, a la anterior se la llamó </a:t>
            </a:r>
            <a:r>
              <a:rPr lang="es-ES" b="1" dirty="0"/>
              <a:t>curva </a:t>
            </a:r>
            <a:r>
              <a:rPr lang="es-ES" b="1" dirty="0" smtClean="0"/>
              <a:t>de primera </a:t>
            </a:r>
            <a:r>
              <a:rPr lang="es-ES" b="1" dirty="0"/>
              <a:t>magnetización</a:t>
            </a:r>
            <a:r>
              <a:rPr lang="es-ES" dirty="0"/>
              <a:t>). </a:t>
            </a:r>
          </a:p>
        </p:txBody>
      </p:sp>
    </p:spTree>
    <p:extLst>
      <p:ext uri="{BB962C8B-B14F-4D97-AF65-F5344CB8AC3E}">
        <p14:creationId xmlns:p14="http://schemas.microsoft.com/office/powerpoint/2010/main" val="3317158692"/>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162296" y="208393"/>
            <a:ext cx="11867408" cy="6740307"/>
          </a:xfrm>
          <a:prstGeom prst="rect">
            <a:avLst/>
          </a:prstGeom>
        </p:spPr>
        <p:txBody>
          <a:bodyPr wrap="square">
            <a:spAutoFit/>
          </a:bodyPr>
          <a:lstStyle/>
          <a:p>
            <a:pPr algn="just"/>
            <a:r>
              <a:rPr lang="es-ES" dirty="0" smtClean="0"/>
              <a:t>Cuando el valor de H llega a cero y se elimina toda la fuente de campo magnético, se puede observar que el material permanece con </a:t>
            </a:r>
            <a:r>
              <a:rPr lang="es-ES" dirty="0"/>
              <a:t>un remanente de campo magnético, denominado inducción </a:t>
            </a:r>
            <a:r>
              <a:rPr lang="es-ES" dirty="0" smtClean="0"/>
              <a:t>remanente </a:t>
            </a:r>
            <a:r>
              <a:rPr lang="es-ES" dirty="0"/>
              <a:t>(b). Para eliminar este magnetismo remanente </a:t>
            </a:r>
            <a:r>
              <a:rPr lang="es-ES" dirty="0" smtClean="0"/>
              <a:t>que </a:t>
            </a:r>
            <a:r>
              <a:rPr lang="es-ES" dirty="0"/>
              <a:t>queda incluido en el núcleo, se debe aplicar intensidad </a:t>
            </a:r>
            <a:r>
              <a:rPr lang="es-ES" dirty="0" smtClean="0"/>
              <a:t>de </a:t>
            </a:r>
            <a:r>
              <a:rPr lang="es-ES" dirty="0"/>
              <a:t>campo magnético H en el sentido contrario al que se </a:t>
            </a:r>
            <a:r>
              <a:rPr lang="es-ES" dirty="0" smtClean="0"/>
              <a:t>aplicó </a:t>
            </a:r>
            <a:r>
              <a:rPr lang="es-ES" dirty="0"/>
              <a:t>para la curva de primera magnetización. Existirá un </a:t>
            </a:r>
            <a:r>
              <a:rPr lang="es-ES" dirty="0" smtClean="0"/>
              <a:t>punto </a:t>
            </a:r>
            <a:r>
              <a:rPr lang="es-ES" dirty="0"/>
              <a:t>en el aumento de H en el sentido contrario en que </a:t>
            </a:r>
            <a:r>
              <a:rPr lang="es-ES" dirty="0" smtClean="0"/>
              <a:t>se </a:t>
            </a:r>
            <a:r>
              <a:rPr lang="es-ES" dirty="0"/>
              <a:t>anulará el magnetismo remanente y que podemos llamar </a:t>
            </a:r>
            <a:r>
              <a:rPr lang="es-ES" dirty="0" smtClean="0"/>
              <a:t>fuerza </a:t>
            </a:r>
            <a:r>
              <a:rPr lang="es-ES" dirty="0"/>
              <a:t>coercitiva (c). Si se sigue aumentando la intensidad </a:t>
            </a:r>
            <a:r>
              <a:rPr lang="es-ES" dirty="0" smtClean="0"/>
              <a:t>de </a:t>
            </a:r>
            <a:r>
              <a:rPr lang="es-ES" dirty="0"/>
              <a:t>campo magnético, los pequeños imanes se alinean </a:t>
            </a:r>
            <a:r>
              <a:rPr lang="es-ES" dirty="0" smtClean="0"/>
              <a:t>completamente</a:t>
            </a:r>
            <a:r>
              <a:rPr lang="es-ES" dirty="0"/>
              <a:t>, pero en el sentido contrario a la primera </a:t>
            </a:r>
            <a:r>
              <a:rPr lang="es-ES" dirty="0" smtClean="0"/>
              <a:t>magnetización </a:t>
            </a:r>
            <a:r>
              <a:rPr lang="es-ES" dirty="0"/>
              <a:t>y, por lo tanto, el material se saturará en el </a:t>
            </a:r>
            <a:r>
              <a:rPr lang="es-ES" dirty="0" smtClean="0"/>
              <a:t>sentido </a:t>
            </a:r>
            <a:r>
              <a:rPr lang="es-ES" dirty="0"/>
              <a:t>contrario (d). Nuevamente, al disminuir la intensidad de </a:t>
            </a:r>
            <a:r>
              <a:rPr lang="es-ES" dirty="0" smtClean="0"/>
              <a:t>campo </a:t>
            </a:r>
            <a:r>
              <a:rPr lang="es-ES" dirty="0"/>
              <a:t>magnético H, aparecerá un valor de magnetización </a:t>
            </a:r>
            <a:r>
              <a:rPr lang="es-ES" dirty="0" smtClean="0"/>
              <a:t>remanente </a:t>
            </a:r>
            <a:r>
              <a:rPr lang="es-ES" dirty="0"/>
              <a:t>(e) en el eje negativo. Para eliminar esta </a:t>
            </a:r>
            <a:r>
              <a:rPr lang="es-ES" dirty="0" smtClean="0"/>
              <a:t>magnetización </a:t>
            </a:r>
            <a:r>
              <a:rPr lang="es-ES" dirty="0"/>
              <a:t>remanente, se debe volver a invertir la intensidad </a:t>
            </a:r>
            <a:r>
              <a:rPr lang="es-ES" dirty="0" smtClean="0"/>
              <a:t>de </a:t>
            </a:r>
            <a:r>
              <a:rPr lang="es-ES" dirty="0"/>
              <a:t>campo magnético, por lo que aparecerá una fuerza </a:t>
            </a:r>
            <a:r>
              <a:rPr lang="es-ES" dirty="0" smtClean="0"/>
              <a:t>coercitiva </a:t>
            </a:r>
            <a:r>
              <a:rPr lang="es-ES" dirty="0"/>
              <a:t>(f). Lo que se puede observar es que la curva </a:t>
            </a:r>
            <a:r>
              <a:rPr lang="es-ES" dirty="0" smtClean="0"/>
              <a:t>nunca vuelve a la curva de primera magnetización y se mantiene en el ciclo descripto</a:t>
            </a:r>
            <a:r>
              <a:rPr lang="es-ES" dirty="0"/>
              <a:t>.</a:t>
            </a:r>
          </a:p>
          <a:p>
            <a:pPr algn="just"/>
            <a:r>
              <a:rPr lang="es-ES" dirty="0"/>
              <a:t>Este ciclo se denomina ciclo de histéresis, y su superficie </a:t>
            </a:r>
            <a:r>
              <a:rPr lang="es-ES" dirty="0" smtClean="0"/>
              <a:t>representa </a:t>
            </a:r>
            <a:r>
              <a:rPr lang="es-ES" dirty="0"/>
              <a:t>las pérdidas en el material magnético por histéresis. </a:t>
            </a:r>
          </a:p>
          <a:p>
            <a:pPr algn="just"/>
            <a:r>
              <a:rPr lang="es-ES" dirty="0"/>
              <a:t>Estas pérdidas calóricas se deben principalmente a la </a:t>
            </a:r>
            <a:r>
              <a:rPr lang="es-ES" dirty="0" smtClean="0"/>
              <a:t>rotación </a:t>
            </a:r>
            <a:r>
              <a:rPr lang="es-ES" dirty="0"/>
              <a:t>de los imanes elementales que hemos mencionado y </a:t>
            </a:r>
            <a:r>
              <a:rPr lang="es-ES" dirty="0" smtClean="0"/>
              <a:t>que, al girar en un sentido y en otro opuesto </a:t>
            </a:r>
            <a:r>
              <a:rPr lang="es-ES" dirty="0"/>
              <a:t>(</a:t>
            </a:r>
            <a:r>
              <a:rPr lang="es-ES" dirty="0" smtClean="0"/>
              <a:t>al estar alimentado por </a:t>
            </a:r>
            <a:r>
              <a:rPr lang="es-ES" dirty="0"/>
              <a:t>valores </a:t>
            </a:r>
            <a:r>
              <a:rPr lang="es-ES" dirty="0" smtClean="0"/>
              <a:t>en corriente </a:t>
            </a:r>
            <a:r>
              <a:rPr lang="es-ES" dirty="0"/>
              <a:t>alterna), producen un rozamiento </a:t>
            </a:r>
            <a:r>
              <a:rPr lang="es-ES" dirty="0" smtClean="0"/>
              <a:t>molecular </a:t>
            </a:r>
            <a:r>
              <a:rPr lang="es-ES" dirty="0"/>
              <a:t>y, por lo tanto, una elevación de calor. Para disminuir </a:t>
            </a:r>
            <a:r>
              <a:rPr lang="es-ES" dirty="0" smtClean="0"/>
              <a:t>las </a:t>
            </a:r>
            <a:r>
              <a:rPr lang="es-ES" dirty="0"/>
              <a:t>pérdidas, se debe utilizar un material que tenga los </a:t>
            </a:r>
            <a:r>
              <a:rPr lang="es-ES" dirty="0" smtClean="0"/>
              <a:t>imanes </a:t>
            </a:r>
          </a:p>
          <a:p>
            <a:pPr algn="just"/>
            <a:r>
              <a:rPr lang="es-ES" dirty="0" smtClean="0"/>
              <a:t>elementales </a:t>
            </a:r>
            <a:r>
              <a:rPr lang="es-ES" dirty="0" err="1" smtClean="0"/>
              <a:t>prealineados</a:t>
            </a:r>
            <a:r>
              <a:rPr lang="es-ES" dirty="0" smtClean="0"/>
              <a:t>; así ante un campo magnético alterno</a:t>
            </a:r>
            <a:r>
              <a:rPr lang="es-ES" dirty="0"/>
              <a:t>, se disminuiría el rozamiento molecular. A este tipo de </a:t>
            </a:r>
            <a:r>
              <a:rPr lang="es-ES" dirty="0" smtClean="0"/>
              <a:t>material </a:t>
            </a:r>
            <a:r>
              <a:rPr lang="es-ES" dirty="0"/>
              <a:t>se lo llama de grano orientado, y el ciclo de histéresis </a:t>
            </a:r>
            <a:r>
              <a:rPr lang="es-ES" dirty="0" smtClean="0"/>
              <a:t>tendrá </a:t>
            </a:r>
            <a:r>
              <a:rPr lang="es-ES" dirty="0"/>
              <a:t>un ancho menor por las menores pérdidas.</a:t>
            </a:r>
          </a:p>
          <a:p>
            <a:pPr algn="just"/>
            <a:r>
              <a:rPr lang="es-ES" dirty="0" smtClean="0"/>
              <a:t>La fórmula de cálculo de las pérdidas </a:t>
            </a:r>
            <a:r>
              <a:rPr lang="es-ES" dirty="0"/>
              <a:t>por histéresis es:</a:t>
            </a:r>
          </a:p>
          <a:p>
            <a:pPr algn="just"/>
            <a:endParaRPr lang="es-ES" dirty="0"/>
          </a:p>
          <a:p>
            <a:pPr algn="just"/>
            <a:endParaRPr lang="es-ES" dirty="0"/>
          </a:p>
          <a:p>
            <a:pPr algn="just"/>
            <a:r>
              <a:rPr lang="es-ES" dirty="0" smtClean="0"/>
              <a:t>PH, es la potencia de pérdidas en watts por m² </a:t>
            </a:r>
            <a:r>
              <a:rPr lang="es-ES" dirty="0"/>
              <a:t>(</a:t>
            </a:r>
            <a:r>
              <a:rPr lang="es-ES" dirty="0" smtClean="0"/>
              <a:t>w/m²); KH una constante que depende del material utilizado; f la frecuencia de la señal de excitación, </a:t>
            </a:r>
            <a:r>
              <a:rPr lang="es-ES" dirty="0" err="1" smtClean="0"/>
              <a:t>Bmax</a:t>
            </a:r>
            <a:r>
              <a:rPr lang="es-ES" dirty="0" smtClean="0"/>
              <a:t> es la inducción </a:t>
            </a:r>
            <a:r>
              <a:rPr lang="es-ES" dirty="0"/>
              <a:t>máxima que </a:t>
            </a:r>
            <a:r>
              <a:rPr lang="es-ES" dirty="0" smtClean="0"/>
              <a:t>se establece y toma el valor de 1.6 para inducciones </a:t>
            </a:r>
            <a:r>
              <a:rPr lang="es-ES" dirty="0"/>
              <a:t>inferiores </a:t>
            </a:r>
            <a:r>
              <a:rPr lang="es-ES" dirty="0" smtClean="0"/>
              <a:t>a 1 tesla y 2 para </a:t>
            </a:r>
            <a:r>
              <a:rPr lang="es-ES" dirty="0"/>
              <a:t>inducciones superiores</a:t>
            </a:r>
            <a:r>
              <a:rPr lang="es-ES" dirty="0" smtClean="0"/>
              <a:t>.</a:t>
            </a:r>
          </a:p>
          <a:p>
            <a:pPr algn="just"/>
            <a:endParaRPr lang="es-ES" dirty="0"/>
          </a:p>
          <a:p>
            <a:pPr algn="just"/>
            <a:endParaRPr lang="es-ES" dirty="0"/>
          </a:p>
        </p:txBody>
      </p:sp>
      <p:pic>
        <p:nvPicPr>
          <p:cNvPr id="3" name="Imagen 2"/>
          <p:cNvPicPr>
            <a:picLocks noChangeAspect="1"/>
          </p:cNvPicPr>
          <p:nvPr/>
        </p:nvPicPr>
        <p:blipFill>
          <a:blip r:embed="rId2"/>
          <a:stretch>
            <a:fillRect/>
          </a:stretch>
        </p:blipFill>
        <p:spPr>
          <a:xfrm>
            <a:off x="5023262" y="4867954"/>
            <a:ext cx="2101933" cy="452191"/>
          </a:xfrm>
          <a:prstGeom prst="rect">
            <a:avLst/>
          </a:prstGeom>
        </p:spPr>
      </p:pic>
    </p:spTree>
    <p:extLst>
      <p:ext uri="{BB962C8B-B14F-4D97-AF65-F5344CB8AC3E}">
        <p14:creationId xmlns:p14="http://schemas.microsoft.com/office/powerpoint/2010/main" val="2218054009"/>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162296" y="208393"/>
            <a:ext cx="11867408" cy="7017306"/>
          </a:xfrm>
          <a:prstGeom prst="rect">
            <a:avLst/>
          </a:prstGeom>
        </p:spPr>
        <p:txBody>
          <a:bodyPr wrap="square">
            <a:spAutoFit/>
          </a:bodyPr>
          <a:lstStyle/>
          <a:p>
            <a:pPr algn="just"/>
            <a:endParaRPr lang="es-ES" b="1" dirty="0" smtClean="0"/>
          </a:p>
          <a:p>
            <a:pPr algn="just"/>
            <a:endParaRPr lang="es-ES" b="1" dirty="0"/>
          </a:p>
          <a:p>
            <a:pPr lvl="3" algn="just"/>
            <a:r>
              <a:rPr lang="es-ES" b="1" dirty="0" smtClean="0"/>
              <a:t>Análisis </a:t>
            </a:r>
            <a:r>
              <a:rPr lang="es-ES" b="1" dirty="0"/>
              <a:t>de </a:t>
            </a:r>
            <a:r>
              <a:rPr lang="es-ES" b="1" dirty="0" smtClean="0"/>
              <a:t>la curva</a:t>
            </a:r>
            <a:endParaRPr lang="es-ES" b="1" dirty="0"/>
          </a:p>
          <a:p>
            <a:pPr lvl="3" algn="just"/>
            <a:r>
              <a:rPr lang="es-ES" b="1" dirty="0" smtClean="0"/>
              <a:t>de </a:t>
            </a:r>
            <a:r>
              <a:rPr lang="es-ES" b="1" dirty="0"/>
              <a:t>primera </a:t>
            </a:r>
            <a:r>
              <a:rPr lang="es-ES" b="1" dirty="0" err="1"/>
              <a:t>magne</a:t>
            </a:r>
            <a:r>
              <a:rPr lang="es-ES" b="1" dirty="0"/>
              <a:t>-</a:t>
            </a:r>
          </a:p>
          <a:p>
            <a:pPr lvl="3" algn="just"/>
            <a:r>
              <a:rPr lang="es-ES" b="1" dirty="0" err="1" smtClean="0"/>
              <a:t>tización</a:t>
            </a:r>
            <a:r>
              <a:rPr lang="es-ES" b="1" dirty="0" smtClean="0"/>
              <a:t> </a:t>
            </a:r>
            <a:r>
              <a:rPr lang="es-ES" b="1" dirty="0"/>
              <a:t>en función </a:t>
            </a:r>
          </a:p>
          <a:p>
            <a:pPr lvl="3" algn="just"/>
            <a:r>
              <a:rPr lang="es-ES" b="1" dirty="0"/>
              <a:t>de las partículas</a:t>
            </a:r>
          </a:p>
          <a:p>
            <a:pPr lvl="3" algn="just"/>
            <a:r>
              <a:rPr lang="es-ES" b="1" dirty="0"/>
              <a:t>moleculares del</a:t>
            </a:r>
          </a:p>
          <a:p>
            <a:pPr lvl="3" algn="just"/>
            <a:r>
              <a:rPr lang="es-ES" b="1" dirty="0"/>
              <a:t>hierro silicio.</a:t>
            </a:r>
            <a:endParaRPr lang="es-ES" b="1"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smtClean="0"/>
          </a:p>
          <a:p>
            <a:pPr algn="just"/>
            <a:endParaRPr lang="es-ES" dirty="0"/>
          </a:p>
          <a:p>
            <a:r>
              <a:rPr lang="es-ES" b="1" dirty="0" smtClean="0"/>
              <a:t> </a:t>
            </a:r>
            <a:r>
              <a:rPr lang="es-ES" b="1" dirty="0"/>
              <a:t>Distintas curvas de primera magnetización </a:t>
            </a:r>
            <a:endParaRPr lang="es-ES" b="1" dirty="0" smtClean="0"/>
          </a:p>
          <a:p>
            <a:r>
              <a:rPr lang="es-ES" b="1" dirty="0" smtClean="0"/>
              <a:t>para </a:t>
            </a:r>
            <a:r>
              <a:rPr lang="es-ES" b="1" dirty="0"/>
              <a:t>diferentes materiales</a:t>
            </a:r>
            <a:r>
              <a:rPr lang="es-ES" b="1" dirty="0" smtClean="0"/>
              <a:t>; se </a:t>
            </a:r>
            <a:r>
              <a:rPr lang="es-ES" b="1" dirty="0"/>
              <a:t>observan las </a:t>
            </a:r>
            <a:endParaRPr lang="es-ES" b="1" dirty="0" smtClean="0"/>
          </a:p>
          <a:p>
            <a:r>
              <a:rPr lang="es-ES" b="1" dirty="0" smtClean="0"/>
              <a:t>diferencias </a:t>
            </a:r>
            <a:r>
              <a:rPr lang="es-ES" b="1" dirty="0"/>
              <a:t>entre sus puntos de saturación</a:t>
            </a:r>
            <a:r>
              <a:rPr lang="es-ES" b="1" dirty="0" smtClean="0"/>
              <a:t>.</a:t>
            </a:r>
          </a:p>
          <a:p>
            <a:pPr algn="just"/>
            <a:endParaRPr lang="es-ES" dirty="0"/>
          </a:p>
          <a:p>
            <a:pPr algn="just"/>
            <a:endParaRPr lang="es-ES" dirty="0"/>
          </a:p>
        </p:txBody>
      </p:sp>
      <p:pic>
        <p:nvPicPr>
          <p:cNvPr id="4" name="Imagen 3"/>
          <p:cNvPicPr>
            <a:picLocks noChangeAspect="1"/>
          </p:cNvPicPr>
          <p:nvPr/>
        </p:nvPicPr>
        <p:blipFill>
          <a:blip r:embed="rId2"/>
          <a:stretch>
            <a:fillRect/>
          </a:stretch>
        </p:blipFill>
        <p:spPr>
          <a:xfrm>
            <a:off x="3859481" y="208393"/>
            <a:ext cx="5830784" cy="3318578"/>
          </a:xfrm>
          <a:prstGeom prst="rect">
            <a:avLst/>
          </a:prstGeom>
        </p:spPr>
      </p:pic>
      <p:pic>
        <p:nvPicPr>
          <p:cNvPr id="5" name="Imagen 4"/>
          <p:cNvPicPr>
            <a:picLocks noChangeAspect="1"/>
          </p:cNvPicPr>
          <p:nvPr/>
        </p:nvPicPr>
        <p:blipFill>
          <a:blip r:embed="rId3"/>
          <a:stretch>
            <a:fillRect/>
          </a:stretch>
        </p:blipFill>
        <p:spPr>
          <a:xfrm>
            <a:off x="361796" y="2672710"/>
            <a:ext cx="3600883" cy="2894178"/>
          </a:xfrm>
          <a:prstGeom prst="rect">
            <a:avLst/>
          </a:prstGeom>
        </p:spPr>
      </p:pic>
      <p:sp>
        <p:nvSpPr>
          <p:cNvPr id="6" name="Rectángulo 5"/>
          <p:cNvSpPr/>
          <p:nvPr/>
        </p:nvSpPr>
        <p:spPr>
          <a:xfrm>
            <a:off x="6899564" y="5842660"/>
            <a:ext cx="4690753" cy="923330"/>
          </a:xfrm>
          <a:prstGeom prst="rect">
            <a:avLst/>
          </a:prstGeom>
        </p:spPr>
        <p:txBody>
          <a:bodyPr wrap="square">
            <a:spAutoFit/>
          </a:bodyPr>
          <a:lstStyle/>
          <a:p>
            <a:pPr algn="ctr"/>
            <a:r>
              <a:rPr lang="es-ES" b="1" dirty="0"/>
              <a:t>Ejemplo </a:t>
            </a:r>
            <a:r>
              <a:rPr lang="es-ES" b="1" dirty="0" smtClean="0"/>
              <a:t>de ciclo </a:t>
            </a:r>
            <a:r>
              <a:rPr lang="es-ES" b="1" dirty="0"/>
              <a:t>de histéresis de los materiales magnéticos, que depende justamente de cada tipo de material.</a:t>
            </a:r>
          </a:p>
        </p:txBody>
      </p:sp>
      <p:pic>
        <p:nvPicPr>
          <p:cNvPr id="7" name="Imagen 6"/>
          <p:cNvPicPr>
            <a:picLocks noChangeAspect="1"/>
          </p:cNvPicPr>
          <p:nvPr/>
        </p:nvPicPr>
        <p:blipFill>
          <a:blip r:embed="rId4"/>
          <a:stretch>
            <a:fillRect/>
          </a:stretch>
        </p:blipFill>
        <p:spPr>
          <a:xfrm>
            <a:off x="7611713" y="3432835"/>
            <a:ext cx="2838450" cy="2409825"/>
          </a:xfrm>
          <a:prstGeom prst="rect">
            <a:avLst/>
          </a:prstGeom>
        </p:spPr>
      </p:pic>
    </p:spTree>
    <p:extLst>
      <p:ext uri="{BB962C8B-B14F-4D97-AF65-F5344CB8AC3E}">
        <p14:creationId xmlns:p14="http://schemas.microsoft.com/office/powerpoint/2010/main" val="3718934727"/>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162296" y="208393"/>
            <a:ext cx="11867408" cy="6740307"/>
          </a:xfrm>
          <a:prstGeom prst="rect">
            <a:avLst/>
          </a:prstGeom>
        </p:spPr>
        <p:txBody>
          <a:bodyPr wrap="square">
            <a:spAutoFit/>
          </a:bodyPr>
          <a:lstStyle/>
          <a:p>
            <a:pPr algn="just"/>
            <a:r>
              <a:rPr lang="es-ES" dirty="0" smtClean="0"/>
              <a:t>Además</a:t>
            </a:r>
            <a:r>
              <a:rPr lang="es-ES" dirty="0"/>
              <a:t>, el núcleo magnético está compuesto por hierro, </a:t>
            </a:r>
            <a:r>
              <a:rPr lang="es-ES" dirty="0" smtClean="0"/>
              <a:t>que </a:t>
            </a:r>
            <a:r>
              <a:rPr lang="es-ES" dirty="0"/>
              <a:t>es un material bueno para el campo magnético y </a:t>
            </a:r>
            <a:r>
              <a:rPr lang="es-ES" dirty="0" smtClean="0"/>
              <a:t>también </a:t>
            </a:r>
            <a:r>
              <a:rPr lang="es-ES" dirty="0"/>
              <a:t>buen conductor de la electricidad.</a:t>
            </a:r>
          </a:p>
          <a:p>
            <a:pPr algn="just"/>
            <a:r>
              <a:rPr lang="es-ES" dirty="0"/>
              <a:t>Si a esto le sumamos que está sometido a un campo </a:t>
            </a:r>
            <a:r>
              <a:rPr lang="es-ES" dirty="0" smtClean="0"/>
              <a:t>magnético </a:t>
            </a:r>
            <a:r>
              <a:rPr lang="es-ES" dirty="0"/>
              <a:t>variable, tendremos en el núcleo, por ley de </a:t>
            </a:r>
            <a:r>
              <a:rPr lang="es-ES" dirty="0" smtClean="0"/>
              <a:t>Faraday-Lenz</a:t>
            </a:r>
            <a:r>
              <a:rPr lang="es-ES" dirty="0"/>
              <a:t>, una tensión y una corriente inducidas, que </a:t>
            </a:r>
            <a:r>
              <a:rPr lang="es-ES" dirty="0" smtClean="0"/>
              <a:t>circularán </a:t>
            </a:r>
            <a:r>
              <a:rPr lang="es-ES" dirty="0"/>
              <a:t>en forma de torbellino en el núcleo, generando </a:t>
            </a:r>
            <a:r>
              <a:rPr lang="es-ES" dirty="0" smtClean="0"/>
              <a:t>pérdidas </a:t>
            </a:r>
            <a:r>
              <a:rPr lang="es-ES" dirty="0"/>
              <a:t>joule en él.</a:t>
            </a:r>
          </a:p>
          <a:p>
            <a:pPr algn="just"/>
            <a:r>
              <a:rPr lang="es-ES" dirty="0"/>
              <a:t>A estas pérdidas se las denomina pérdidas por corrientes </a:t>
            </a:r>
            <a:r>
              <a:rPr lang="es-ES" dirty="0" smtClean="0"/>
              <a:t>parásitas </a:t>
            </a:r>
            <a:r>
              <a:rPr lang="es-ES" dirty="0"/>
              <a:t>o pérdidas de Foucault. La fórmula que </a:t>
            </a:r>
            <a:r>
              <a:rPr lang="es-ES" dirty="0" smtClean="0"/>
              <a:t>determina </a:t>
            </a:r>
            <a:r>
              <a:rPr lang="es-ES" dirty="0"/>
              <a:t>estos tipos de pérdidas es la siguiente:</a:t>
            </a:r>
          </a:p>
          <a:p>
            <a:pPr algn="just"/>
            <a:endParaRPr lang="es-ES" dirty="0" smtClean="0"/>
          </a:p>
          <a:p>
            <a:pPr algn="just"/>
            <a:endParaRPr lang="es-ES" dirty="0"/>
          </a:p>
          <a:p>
            <a:pPr algn="just"/>
            <a:r>
              <a:rPr lang="es-ES" dirty="0" smtClean="0"/>
              <a:t>Donde </a:t>
            </a:r>
            <a:r>
              <a:rPr lang="es-ES" dirty="0"/>
              <a:t>f es la frecuencia en </a:t>
            </a:r>
            <a:r>
              <a:rPr lang="es-ES" dirty="0" smtClean="0"/>
              <a:t>Hz; </a:t>
            </a:r>
            <a:r>
              <a:rPr lang="es-ES" dirty="0" err="1"/>
              <a:t>Bmax</a:t>
            </a:r>
            <a:r>
              <a:rPr lang="es-ES" dirty="0"/>
              <a:t>, la inducción </a:t>
            </a:r>
            <a:r>
              <a:rPr lang="es-ES" dirty="0" smtClean="0"/>
              <a:t>máxima en </a:t>
            </a:r>
            <a:r>
              <a:rPr lang="es-ES" dirty="0"/>
              <a:t>tesla; e</a:t>
            </a:r>
            <a:r>
              <a:rPr lang="es-ES" dirty="0" smtClean="0"/>
              <a:t>, el espesor del núcleo </a:t>
            </a:r>
            <a:r>
              <a:rPr lang="es-ES" dirty="0"/>
              <a:t>en m, </a:t>
            </a:r>
            <a:r>
              <a:rPr lang="es-ES" dirty="0" smtClean="0"/>
              <a:t>y PF, las pérdidas </a:t>
            </a:r>
            <a:r>
              <a:rPr lang="es-ES" dirty="0"/>
              <a:t>por </a:t>
            </a:r>
            <a:r>
              <a:rPr lang="es-ES" dirty="0" smtClean="0"/>
              <a:t>corrientes </a:t>
            </a:r>
            <a:r>
              <a:rPr lang="es-ES" dirty="0"/>
              <a:t>parásitas en W/kg.</a:t>
            </a:r>
          </a:p>
          <a:p>
            <a:pPr algn="just"/>
            <a:r>
              <a:rPr lang="es-ES" dirty="0"/>
              <a:t>Si prestamos atención a la fórmula anterior, se puede </a:t>
            </a:r>
            <a:r>
              <a:rPr lang="es-ES" dirty="0" smtClean="0"/>
              <a:t>observar </a:t>
            </a:r>
            <a:r>
              <a:rPr lang="es-ES" dirty="0"/>
              <a:t>que las pérdidas por corrientes parásitas </a:t>
            </a:r>
            <a:r>
              <a:rPr lang="es-ES" dirty="0" smtClean="0"/>
              <a:t>dependen </a:t>
            </a:r>
            <a:r>
              <a:rPr lang="es-ES" dirty="0"/>
              <a:t>del cuadrado del espesor. Para mantener las </a:t>
            </a:r>
            <a:r>
              <a:rPr lang="es-ES" dirty="0" smtClean="0"/>
              <a:t>pérdidas </a:t>
            </a:r>
            <a:r>
              <a:rPr lang="es-ES" dirty="0"/>
              <a:t>al mínimo, de acuerdo con lo que se expuso cuando </a:t>
            </a:r>
            <a:r>
              <a:rPr lang="es-ES" dirty="0" smtClean="0"/>
              <a:t>se </a:t>
            </a:r>
            <a:r>
              <a:rPr lang="es-ES" dirty="0"/>
              <a:t>presentó el núcleo magnético en lugar de </a:t>
            </a:r>
            <a:r>
              <a:rPr lang="es-ES" dirty="0" smtClean="0"/>
              <a:t>confeccionarlo </a:t>
            </a:r>
            <a:r>
              <a:rPr lang="es-ES" dirty="0"/>
              <a:t>con una pieza de hierro, se lo fabrica de chapas </a:t>
            </a:r>
            <a:r>
              <a:rPr lang="es-ES" dirty="0" smtClean="0"/>
              <a:t>laminadas </a:t>
            </a:r>
            <a:r>
              <a:rPr lang="es-ES" dirty="0"/>
              <a:t>con espesores de alrededor de 1 mm y </a:t>
            </a:r>
            <a:r>
              <a:rPr lang="es-ES" dirty="0" smtClean="0"/>
              <a:t>aisladas entre </a:t>
            </a:r>
            <a:r>
              <a:rPr lang="es-ES" dirty="0"/>
              <a:t>sí (recordemos la mención al tratamiento en </a:t>
            </a:r>
            <a:r>
              <a:rPr lang="es-ES" dirty="0" err="1"/>
              <a:t>carlite</a:t>
            </a:r>
            <a:r>
              <a:rPr lang="es-ES" dirty="0" smtClean="0"/>
              <a:t>), apiladas </a:t>
            </a:r>
            <a:r>
              <a:rPr lang="es-ES" dirty="0"/>
              <a:t>para llegar al volumen de núcleo deseado. De </a:t>
            </a:r>
            <a:r>
              <a:rPr lang="es-ES" dirty="0" smtClean="0"/>
              <a:t>esta </a:t>
            </a:r>
            <a:r>
              <a:rPr lang="es-ES" dirty="0"/>
              <a:t>manera, también se pasa de un conductor macizo a </a:t>
            </a:r>
            <a:r>
              <a:rPr lang="es-ES" dirty="0" smtClean="0"/>
              <a:t>muchos </a:t>
            </a:r>
            <a:r>
              <a:rPr lang="es-ES" dirty="0"/>
              <a:t>conductores finos, aislados entre sí, que ofrecen </a:t>
            </a:r>
            <a:r>
              <a:rPr lang="es-ES" dirty="0" smtClean="0"/>
              <a:t>una </a:t>
            </a:r>
            <a:r>
              <a:rPr lang="es-ES" dirty="0"/>
              <a:t>gran resistencia a las corrientes parásitas y, así, </a:t>
            </a:r>
            <a:r>
              <a:rPr lang="es-ES" dirty="0" smtClean="0"/>
              <a:t>reducen </a:t>
            </a:r>
            <a:r>
              <a:rPr lang="es-ES" dirty="0"/>
              <a:t>su valor al mínimo posible.</a:t>
            </a:r>
          </a:p>
          <a:p>
            <a:pPr algn="just"/>
            <a:r>
              <a:rPr lang="es-ES" dirty="0"/>
              <a:t>Cuidados al apilar el núcleo</a:t>
            </a:r>
          </a:p>
          <a:p>
            <a:pPr algn="just"/>
            <a:r>
              <a:rPr lang="es-ES" dirty="0" smtClean="0"/>
              <a:t>Tal como </a:t>
            </a:r>
            <a:r>
              <a:rPr lang="es-ES" dirty="0"/>
              <a:t>se explicó previamente, </a:t>
            </a:r>
            <a:r>
              <a:rPr lang="es-ES" dirty="0" smtClean="0"/>
              <a:t>las láminas de </a:t>
            </a:r>
            <a:r>
              <a:rPr lang="es-ES" dirty="0"/>
              <a:t>chapa </a:t>
            </a:r>
            <a:r>
              <a:rPr lang="es-ES" dirty="0" smtClean="0"/>
              <a:t>de hierro silicio deben </a:t>
            </a:r>
            <a:r>
              <a:rPr lang="es-ES" dirty="0"/>
              <a:t>estar aisladas </a:t>
            </a:r>
            <a:r>
              <a:rPr lang="es-ES" dirty="0" smtClean="0"/>
              <a:t>entre sí para </a:t>
            </a:r>
            <a:r>
              <a:rPr lang="es-ES" dirty="0"/>
              <a:t>aumentar </a:t>
            </a:r>
            <a:r>
              <a:rPr lang="es-ES" dirty="0" smtClean="0"/>
              <a:t>la resistencia </a:t>
            </a:r>
            <a:r>
              <a:rPr lang="es-ES" dirty="0"/>
              <a:t>frente a </a:t>
            </a:r>
            <a:r>
              <a:rPr lang="es-ES" dirty="0" smtClean="0"/>
              <a:t>las corrientes </a:t>
            </a:r>
            <a:r>
              <a:rPr lang="es-ES" dirty="0"/>
              <a:t>parásitas</a:t>
            </a:r>
            <a:r>
              <a:rPr lang="es-ES" dirty="0" smtClean="0"/>
              <a:t>. Por </a:t>
            </a:r>
            <a:r>
              <a:rPr lang="es-ES" dirty="0"/>
              <a:t>esto se debe tener </a:t>
            </a:r>
            <a:r>
              <a:rPr lang="es-ES" dirty="0" smtClean="0"/>
              <a:t>mucho </a:t>
            </a:r>
            <a:r>
              <a:rPr lang="es-ES" dirty="0"/>
              <a:t>cuidado </a:t>
            </a:r>
            <a:r>
              <a:rPr lang="es-ES" dirty="0" smtClean="0"/>
              <a:t>al fabricar el núcleo</a:t>
            </a:r>
            <a:r>
              <a:rPr lang="es-ES" dirty="0"/>
              <a:t>, dado </a:t>
            </a:r>
            <a:r>
              <a:rPr lang="es-ES" dirty="0" smtClean="0"/>
              <a:t>que el tratamiento </a:t>
            </a:r>
            <a:r>
              <a:rPr lang="es-ES" dirty="0"/>
              <a:t>de </a:t>
            </a:r>
            <a:r>
              <a:rPr lang="es-ES" dirty="0" err="1" smtClean="0"/>
              <a:t>carlite</a:t>
            </a:r>
            <a:r>
              <a:rPr lang="es-ES" dirty="0" smtClean="0"/>
              <a:t> es muy </a:t>
            </a:r>
            <a:r>
              <a:rPr lang="es-ES" dirty="0"/>
              <a:t>susceptible a </a:t>
            </a:r>
            <a:r>
              <a:rPr lang="es-ES" dirty="0" err="1" smtClean="0"/>
              <a:t>rayaduras</a:t>
            </a:r>
            <a:r>
              <a:rPr lang="es-ES" dirty="0" smtClean="0"/>
              <a:t> o cualquier </a:t>
            </a:r>
            <a:r>
              <a:rPr lang="es-ES" dirty="0"/>
              <a:t>daño mecánico. </a:t>
            </a:r>
            <a:r>
              <a:rPr lang="es-ES" dirty="0" smtClean="0"/>
              <a:t>Si las láminas del núcleo </a:t>
            </a:r>
            <a:r>
              <a:rPr lang="es-ES" dirty="0"/>
              <a:t>pierden </a:t>
            </a:r>
            <a:r>
              <a:rPr lang="es-ES" dirty="0" smtClean="0"/>
              <a:t>su tratamiento por un golpe o un defecto </a:t>
            </a:r>
            <a:r>
              <a:rPr lang="es-ES" dirty="0"/>
              <a:t>mecánico, puede </a:t>
            </a:r>
            <a:r>
              <a:rPr lang="es-ES" dirty="0" smtClean="0"/>
              <a:t>provocar </a:t>
            </a:r>
            <a:r>
              <a:rPr lang="es-ES" dirty="0"/>
              <a:t>que </a:t>
            </a:r>
            <a:r>
              <a:rPr lang="es-ES" dirty="0" smtClean="0"/>
              <a:t>las láminas </a:t>
            </a:r>
            <a:r>
              <a:rPr lang="es-ES" dirty="0"/>
              <a:t>entren </a:t>
            </a:r>
            <a:r>
              <a:rPr lang="es-ES" dirty="0" smtClean="0"/>
              <a:t>en contacto galvánico </a:t>
            </a:r>
            <a:r>
              <a:rPr lang="es-ES" dirty="0"/>
              <a:t>entre sí, lo que aumenta el espesor y</a:t>
            </a:r>
            <a:r>
              <a:rPr lang="es-ES" dirty="0" smtClean="0"/>
              <a:t>, por </a:t>
            </a:r>
            <a:r>
              <a:rPr lang="es-ES" dirty="0"/>
              <a:t>ende, también </a:t>
            </a:r>
            <a:r>
              <a:rPr lang="es-ES" dirty="0" smtClean="0"/>
              <a:t>las pérdidas.</a:t>
            </a:r>
          </a:p>
          <a:p>
            <a:pPr algn="just"/>
            <a:endParaRPr lang="es-ES" dirty="0"/>
          </a:p>
          <a:p>
            <a:pPr algn="just"/>
            <a:endParaRPr lang="es-ES" dirty="0"/>
          </a:p>
        </p:txBody>
      </p:sp>
      <p:pic>
        <p:nvPicPr>
          <p:cNvPr id="3" name="Imagen 2"/>
          <p:cNvPicPr>
            <a:picLocks noChangeAspect="1"/>
          </p:cNvPicPr>
          <p:nvPr/>
        </p:nvPicPr>
        <p:blipFill>
          <a:blip r:embed="rId2"/>
          <a:stretch>
            <a:fillRect/>
          </a:stretch>
        </p:blipFill>
        <p:spPr>
          <a:xfrm>
            <a:off x="5017167" y="1689183"/>
            <a:ext cx="2165685" cy="620880"/>
          </a:xfrm>
          <a:prstGeom prst="rect">
            <a:avLst/>
          </a:prstGeom>
        </p:spPr>
      </p:pic>
    </p:spTree>
    <p:extLst>
      <p:ext uri="{BB962C8B-B14F-4D97-AF65-F5344CB8AC3E}">
        <p14:creationId xmlns:p14="http://schemas.microsoft.com/office/powerpoint/2010/main" val="2814976372"/>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162296" y="208393"/>
            <a:ext cx="11867408" cy="7017306"/>
          </a:xfrm>
          <a:prstGeom prst="rect">
            <a:avLst/>
          </a:prstGeom>
        </p:spPr>
        <p:txBody>
          <a:bodyPr wrap="square">
            <a:spAutoFit/>
          </a:bodyPr>
          <a:lstStyle/>
          <a:p>
            <a:pPr algn="just"/>
            <a:endParaRPr lang="es-ES" dirty="0" smtClean="0"/>
          </a:p>
          <a:p>
            <a:pPr algn="just"/>
            <a:endParaRPr lang="es-ES" dirty="0"/>
          </a:p>
          <a:p>
            <a:pPr algn="just"/>
            <a:endParaRPr lang="es-ES" dirty="0" smtClean="0"/>
          </a:p>
          <a:p>
            <a:pPr marL="4572000" lvl="8" algn="just"/>
            <a:r>
              <a:rPr lang="es-ES" b="1" dirty="0" smtClean="0"/>
              <a:t>Fotografía </a:t>
            </a:r>
            <a:r>
              <a:rPr lang="es-ES" b="1" dirty="0"/>
              <a:t>de un núcleo magnético armado, </a:t>
            </a:r>
            <a:endParaRPr lang="es-ES" b="1" dirty="0" smtClean="0"/>
          </a:p>
          <a:p>
            <a:pPr marL="4572000" lvl="8" algn="just"/>
            <a:r>
              <a:rPr lang="es-ES" b="1" dirty="0" smtClean="0"/>
              <a:t>donde se </a:t>
            </a:r>
            <a:r>
              <a:rPr lang="es-ES" b="1" dirty="0"/>
              <a:t>apila chapa por chapa de modo </a:t>
            </a:r>
            <a:endParaRPr lang="es-ES" b="1" dirty="0" smtClean="0"/>
          </a:p>
          <a:p>
            <a:pPr marL="4572000" lvl="8" algn="just"/>
            <a:r>
              <a:rPr lang="es-ES" b="1" dirty="0" smtClean="0"/>
              <a:t>manual </a:t>
            </a:r>
            <a:r>
              <a:rPr lang="es-ES" b="1" dirty="0"/>
              <a:t>siempre </a:t>
            </a:r>
            <a:r>
              <a:rPr lang="es-ES" b="1" dirty="0" smtClean="0"/>
              <a:t>teniendo </a:t>
            </a:r>
            <a:r>
              <a:rPr lang="es-ES" b="1" dirty="0"/>
              <a:t>en cuenta no </a:t>
            </a:r>
            <a:endParaRPr lang="es-ES" b="1" dirty="0" smtClean="0"/>
          </a:p>
          <a:p>
            <a:pPr marL="4572000" lvl="8" algn="just"/>
            <a:r>
              <a:rPr lang="es-ES" b="1" dirty="0" smtClean="0"/>
              <a:t>golpear </a:t>
            </a:r>
            <a:r>
              <a:rPr lang="es-ES" b="1" dirty="0"/>
              <a:t>las chapas para que</a:t>
            </a:r>
          </a:p>
          <a:p>
            <a:pPr marL="4572000" lvl="8" algn="just"/>
            <a:r>
              <a:rPr lang="es-ES" b="1" dirty="0"/>
              <a:t>estas no pierdan el tratamiento aislante.</a:t>
            </a:r>
          </a:p>
          <a:p>
            <a:pPr marL="4572000" lvl="8" algn="just"/>
            <a:r>
              <a:rPr lang="es-ES" b="1" dirty="0"/>
              <a:t>por ende, también </a:t>
            </a:r>
            <a:r>
              <a:rPr lang="es-ES" b="1" dirty="0" smtClean="0"/>
              <a:t>las pérdidas.</a:t>
            </a:r>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lvl="2" algn="just"/>
            <a:endParaRPr lang="es-ES" b="1" dirty="0" smtClean="0"/>
          </a:p>
          <a:p>
            <a:pPr lvl="2" algn="just"/>
            <a:r>
              <a:rPr lang="es-ES" b="1" dirty="0" smtClean="0"/>
              <a:t>Diferencia </a:t>
            </a:r>
            <a:r>
              <a:rPr lang="es-ES" b="1" dirty="0"/>
              <a:t>de comportamiento de corrientes parásitas </a:t>
            </a:r>
          </a:p>
          <a:p>
            <a:pPr lvl="2" algn="just"/>
            <a:r>
              <a:rPr lang="es-ES" b="1" dirty="0"/>
              <a:t>entre un núcleo macizo </a:t>
            </a:r>
            <a:r>
              <a:rPr lang="es-ES" b="1" dirty="0" smtClean="0"/>
              <a:t>y un </a:t>
            </a:r>
            <a:r>
              <a:rPr lang="es-ES" b="1" dirty="0"/>
              <a:t>núcleo de láminas de </a:t>
            </a:r>
          </a:p>
          <a:p>
            <a:pPr lvl="2" algn="just"/>
            <a:r>
              <a:rPr lang="es-ES" b="1" dirty="0"/>
              <a:t>hierro silicio aisladas entre sí</a:t>
            </a:r>
            <a:r>
              <a:rPr lang="es-ES" b="1" dirty="0" smtClean="0"/>
              <a:t>.</a:t>
            </a:r>
          </a:p>
          <a:p>
            <a:pPr algn="just"/>
            <a:endParaRPr lang="es-ES" dirty="0"/>
          </a:p>
          <a:p>
            <a:pPr algn="just"/>
            <a:endParaRPr lang="es-ES" dirty="0" smtClean="0"/>
          </a:p>
          <a:p>
            <a:pPr algn="just"/>
            <a:endParaRPr lang="es-ES" dirty="0"/>
          </a:p>
          <a:p>
            <a:pPr algn="just"/>
            <a:endParaRPr lang="es-ES" dirty="0"/>
          </a:p>
          <a:p>
            <a:pPr algn="just"/>
            <a:endParaRPr lang="es-ES" dirty="0"/>
          </a:p>
        </p:txBody>
      </p:sp>
      <p:pic>
        <p:nvPicPr>
          <p:cNvPr id="4" name="Imagen 3"/>
          <p:cNvPicPr>
            <a:picLocks noChangeAspect="1"/>
          </p:cNvPicPr>
          <p:nvPr/>
        </p:nvPicPr>
        <p:blipFill>
          <a:blip r:embed="rId2"/>
          <a:stretch>
            <a:fillRect/>
          </a:stretch>
        </p:blipFill>
        <p:spPr>
          <a:xfrm>
            <a:off x="584283" y="208393"/>
            <a:ext cx="3876675" cy="3848100"/>
          </a:xfrm>
          <a:prstGeom prst="rect">
            <a:avLst/>
          </a:prstGeom>
        </p:spPr>
      </p:pic>
      <p:pic>
        <p:nvPicPr>
          <p:cNvPr id="5" name="Imagen 4"/>
          <p:cNvPicPr>
            <a:picLocks noChangeAspect="1"/>
          </p:cNvPicPr>
          <p:nvPr/>
        </p:nvPicPr>
        <p:blipFill>
          <a:blip r:embed="rId3"/>
          <a:stretch>
            <a:fillRect/>
          </a:stretch>
        </p:blipFill>
        <p:spPr>
          <a:xfrm>
            <a:off x="6821906" y="3224463"/>
            <a:ext cx="5005136" cy="3587262"/>
          </a:xfrm>
          <a:prstGeom prst="rect">
            <a:avLst/>
          </a:prstGeom>
        </p:spPr>
      </p:pic>
    </p:spTree>
    <p:extLst>
      <p:ext uri="{BB962C8B-B14F-4D97-AF65-F5344CB8AC3E}">
        <p14:creationId xmlns:p14="http://schemas.microsoft.com/office/powerpoint/2010/main" val="2450730128"/>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162296" y="208393"/>
            <a:ext cx="11867408" cy="6740307"/>
          </a:xfrm>
          <a:prstGeom prst="rect">
            <a:avLst/>
          </a:prstGeom>
        </p:spPr>
        <p:txBody>
          <a:bodyPr wrap="square">
            <a:spAutoFit/>
          </a:bodyPr>
          <a:lstStyle/>
          <a:p>
            <a:pPr algn="ctr"/>
            <a:r>
              <a:rPr lang="es-ES" b="1" dirty="0" smtClean="0">
                <a:solidFill>
                  <a:srgbClr val="FF0000"/>
                </a:solidFill>
                <a:latin typeface="Arial Rounded MT Bold" panose="020F0704030504030204" pitchFamily="34" charset="0"/>
              </a:rPr>
              <a:t>Las pérdidas por corrientes parásitas dependen del espesor de las chapas del núcleo y de la frecuencia del sistema.</a:t>
            </a:r>
          </a:p>
          <a:p>
            <a:pPr algn="just"/>
            <a:endParaRPr lang="es-ES" b="1" dirty="0">
              <a:solidFill>
                <a:srgbClr val="0070C0"/>
              </a:solidFill>
              <a:latin typeface="Arial Rounded MT Bold" panose="020F0704030504030204" pitchFamily="34" charset="0"/>
            </a:endParaRPr>
          </a:p>
          <a:p>
            <a:pPr algn="just"/>
            <a:r>
              <a:rPr lang="es-ES" b="1" dirty="0" smtClean="0">
                <a:solidFill>
                  <a:srgbClr val="0070C0"/>
                </a:solidFill>
                <a:latin typeface="Arial Rounded MT Bold" panose="020F0704030504030204" pitchFamily="34" charset="0"/>
              </a:rPr>
              <a:t>Rendimiento</a:t>
            </a:r>
            <a:endParaRPr lang="es-ES" b="1" dirty="0">
              <a:solidFill>
                <a:srgbClr val="0070C0"/>
              </a:solidFill>
              <a:latin typeface="Arial Rounded MT Bold" panose="020F0704030504030204" pitchFamily="34" charset="0"/>
            </a:endParaRPr>
          </a:p>
          <a:p>
            <a:pPr algn="just"/>
            <a:r>
              <a:rPr lang="es-ES" dirty="0"/>
              <a:t>El transformador, como cualquier máquina eléctrica, no es </a:t>
            </a:r>
            <a:r>
              <a:rPr lang="es-ES" dirty="0" smtClean="0"/>
              <a:t>ideal </a:t>
            </a:r>
            <a:r>
              <a:rPr lang="es-ES" dirty="0"/>
              <a:t>y presenta pérdidas, que es la energía que se entrega </a:t>
            </a:r>
            <a:r>
              <a:rPr lang="es-ES" dirty="0" smtClean="0"/>
              <a:t>distinta </a:t>
            </a:r>
            <a:r>
              <a:rPr lang="es-ES" dirty="0"/>
              <a:t>a la energía de entrada proveniente del sistema. El </a:t>
            </a:r>
            <a:r>
              <a:rPr lang="es-ES" dirty="0" smtClean="0"/>
              <a:t>rendimiento </a:t>
            </a:r>
            <a:r>
              <a:rPr lang="es-ES" dirty="0"/>
              <a:t>se define como el cociente entre la </a:t>
            </a:r>
            <a:r>
              <a:rPr lang="es-ES" dirty="0" smtClean="0"/>
              <a:t>potencia útil </a:t>
            </a:r>
            <a:r>
              <a:rPr lang="es-ES" dirty="0"/>
              <a:t>y la potencia absorbida o total. La expresión del </a:t>
            </a:r>
            <a:r>
              <a:rPr lang="es-ES" dirty="0" smtClean="0"/>
              <a:t>rendimiento es la siguiente:</a:t>
            </a:r>
          </a:p>
          <a:p>
            <a:pPr algn="just"/>
            <a:endParaRPr lang="es-ES" dirty="0"/>
          </a:p>
          <a:p>
            <a:pPr algn="just"/>
            <a:endParaRPr lang="es-ES" dirty="0" smtClean="0"/>
          </a:p>
          <a:p>
            <a:pPr algn="just"/>
            <a:r>
              <a:rPr lang="es-ES" dirty="0" smtClean="0"/>
              <a:t>Donde </a:t>
            </a:r>
            <a:r>
              <a:rPr lang="es-ES" b="1" dirty="0" err="1" smtClean="0"/>
              <a:t>Pp</a:t>
            </a:r>
            <a:r>
              <a:rPr lang="es-ES" b="1" dirty="0" smtClean="0"/>
              <a:t> es la potencia de pérdida: PT = PH + </a:t>
            </a:r>
            <a:r>
              <a:rPr lang="es-ES" b="1" dirty="0" err="1" smtClean="0"/>
              <a:t>Pp</a:t>
            </a:r>
            <a:endParaRPr lang="es-ES" b="1" dirty="0"/>
          </a:p>
          <a:p>
            <a:pPr algn="just"/>
            <a:r>
              <a:rPr lang="es-ES" dirty="0" smtClean="0"/>
              <a:t>A partir de esto, podemos </a:t>
            </a:r>
            <a:r>
              <a:rPr lang="es-ES" dirty="0"/>
              <a:t>definir </a:t>
            </a:r>
            <a:r>
              <a:rPr lang="es-ES" dirty="0" smtClean="0"/>
              <a:t>la fórmula del rendimiento como</a:t>
            </a:r>
            <a:r>
              <a:rPr lang="es-ES" dirty="0"/>
              <a:t>:</a:t>
            </a:r>
          </a:p>
          <a:p>
            <a:pPr algn="just"/>
            <a:endParaRPr lang="es-ES" dirty="0" smtClean="0"/>
          </a:p>
          <a:p>
            <a:pPr algn="just"/>
            <a:endParaRPr lang="es-ES" dirty="0"/>
          </a:p>
          <a:p>
            <a:pPr algn="just"/>
            <a:endParaRPr lang="es-ES" dirty="0" smtClean="0"/>
          </a:p>
          <a:p>
            <a:pPr algn="just"/>
            <a:r>
              <a:rPr lang="es-ES" dirty="0" smtClean="0"/>
              <a:t>Donde P2 , </a:t>
            </a:r>
            <a:r>
              <a:rPr lang="es-ES" dirty="0"/>
              <a:t>es la potencia en el secundario del transformador, </a:t>
            </a:r>
            <a:r>
              <a:rPr lang="es-ES" dirty="0" smtClean="0"/>
              <a:t>PFE </a:t>
            </a:r>
            <a:r>
              <a:rPr lang="es-ES" dirty="0"/>
              <a:t>son las pérdidas en el hierro por histéresis y corrientes </a:t>
            </a:r>
            <a:r>
              <a:rPr lang="es-ES" dirty="0" smtClean="0"/>
              <a:t>parásitas</a:t>
            </a:r>
            <a:r>
              <a:rPr lang="es-ES" dirty="0"/>
              <a:t>, y </a:t>
            </a:r>
            <a:r>
              <a:rPr lang="es-ES" dirty="0" smtClean="0"/>
              <a:t>PCU son </a:t>
            </a:r>
            <a:r>
              <a:rPr lang="es-ES" dirty="0"/>
              <a:t>las pérdidas óhmicas en el bobinado </a:t>
            </a:r>
            <a:r>
              <a:rPr lang="es-ES" dirty="0" smtClean="0"/>
              <a:t>por </a:t>
            </a:r>
            <a:r>
              <a:rPr lang="es-ES" dirty="0"/>
              <a:t>efecto Joule.</a:t>
            </a:r>
          </a:p>
          <a:p>
            <a:pPr algn="just"/>
            <a:r>
              <a:rPr lang="es-ES" dirty="0"/>
              <a:t>Recordemos los valores de pérdidas que se presentan en el </a:t>
            </a:r>
            <a:r>
              <a:rPr lang="es-ES" dirty="0" smtClean="0"/>
              <a:t>transformador </a:t>
            </a:r>
            <a:r>
              <a:rPr lang="es-ES" dirty="0"/>
              <a:t>y cuyos ensayos se han presentado al </a:t>
            </a:r>
            <a:r>
              <a:rPr lang="es-ES" dirty="0" smtClean="0"/>
              <a:t>inicio de </a:t>
            </a:r>
            <a:r>
              <a:rPr lang="es-ES" dirty="0"/>
              <a:t>esta clase: la potencia de pérdidas en vacío </a:t>
            </a:r>
            <a:r>
              <a:rPr lang="es-ES" dirty="0" smtClean="0"/>
              <a:t>Po </a:t>
            </a:r>
            <a:r>
              <a:rPr lang="es-ES" dirty="0"/>
              <a:t>(</a:t>
            </a:r>
            <a:r>
              <a:rPr lang="es-ES" dirty="0" smtClean="0"/>
              <a:t>pérdidas en </a:t>
            </a:r>
            <a:r>
              <a:rPr lang="es-ES" dirty="0"/>
              <a:t>el núcleo) y la potencia de pérdidas en cortocircuito </a:t>
            </a:r>
            <a:r>
              <a:rPr lang="es-ES" dirty="0" err="1" smtClean="0"/>
              <a:t>Pcc</a:t>
            </a:r>
            <a:r>
              <a:rPr lang="es-ES" dirty="0" smtClean="0"/>
              <a:t> (</a:t>
            </a:r>
            <a:r>
              <a:rPr lang="es-ES" dirty="0"/>
              <a:t>pérdidas en los bobinados). Por otro lado, se define </a:t>
            </a:r>
            <a:r>
              <a:rPr lang="es-ES" dirty="0" smtClean="0"/>
              <a:t>la constante </a:t>
            </a:r>
            <a:r>
              <a:rPr lang="es-ES" dirty="0"/>
              <a:t>de carga C:</a:t>
            </a:r>
          </a:p>
          <a:p>
            <a:pPr algn="just"/>
            <a:endParaRPr lang="es-ES" dirty="0"/>
          </a:p>
          <a:p>
            <a:pPr algn="just"/>
            <a:endParaRPr lang="es-ES" dirty="0" smtClean="0"/>
          </a:p>
          <a:p>
            <a:pPr algn="just"/>
            <a:r>
              <a:rPr lang="es-ES" dirty="0" smtClean="0"/>
              <a:t>Donde I2 </a:t>
            </a:r>
            <a:r>
              <a:rPr lang="es-ES" dirty="0"/>
              <a:t>es la corriente de carga secundaria, para un </a:t>
            </a:r>
            <a:r>
              <a:rPr lang="es-ES" dirty="0" smtClean="0"/>
              <a:t>estado </a:t>
            </a:r>
            <a:r>
              <a:rPr lang="es-ES" dirty="0"/>
              <a:t>de carga determinado. </a:t>
            </a:r>
            <a:endParaRPr lang="es-ES" dirty="0" smtClean="0"/>
          </a:p>
          <a:p>
            <a:pPr algn="just"/>
            <a:endParaRPr lang="es-ES" dirty="0"/>
          </a:p>
          <a:p>
            <a:pPr algn="just"/>
            <a:endParaRPr lang="es-ES" dirty="0"/>
          </a:p>
        </p:txBody>
      </p:sp>
      <p:pic>
        <p:nvPicPr>
          <p:cNvPr id="3" name="Imagen 2"/>
          <p:cNvPicPr>
            <a:picLocks noChangeAspect="1"/>
          </p:cNvPicPr>
          <p:nvPr/>
        </p:nvPicPr>
        <p:blipFill>
          <a:blip r:embed="rId2"/>
          <a:stretch>
            <a:fillRect/>
          </a:stretch>
        </p:blipFill>
        <p:spPr>
          <a:xfrm>
            <a:off x="5175584" y="2129591"/>
            <a:ext cx="1840832" cy="625892"/>
          </a:xfrm>
          <a:prstGeom prst="rect">
            <a:avLst/>
          </a:prstGeom>
        </p:spPr>
      </p:pic>
      <p:pic>
        <p:nvPicPr>
          <p:cNvPr id="6" name="Imagen 5"/>
          <p:cNvPicPr>
            <a:picLocks noChangeAspect="1"/>
          </p:cNvPicPr>
          <p:nvPr/>
        </p:nvPicPr>
        <p:blipFill>
          <a:blip r:embed="rId3"/>
          <a:stretch>
            <a:fillRect/>
          </a:stretch>
        </p:blipFill>
        <p:spPr>
          <a:xfrm>
            <a:off x="4969042" y="3315953"/>
            <a:ext cx="2237874" cy="642436"/>
          </a:xfrm>
          <a:prstGeom prst="rect">
            <a:avLst/>
          </a:prstGeom>
        </p:spPr>
      </p:pic>
      <p:pic>
        <p:nvPicPr>
          <p:cNvPr id="7" name="Imagen 6"/>
          <p:cNvPicPr>
            <a:picLocks noChangeAspect="1"/>
          </p:cNvPicPr>
          <p:nvPr/>
        </p:nvPicPr>
        <p:blipFill>
          <a:blip r:embed="rId4"/>
          <a:stretch>
            <a:fillRect/>
          </a:stretch>
        </p:blipFill>
        <p:spPr>
          <a:xfrm>
            <a:off x="5175584" y="5415368"/>
            <a:ext cx="1840832" cy="612453"/>
          </a:xfrm>
          <a:prstGeom prst="rect">
            <a:avLst/>
          </a:prstGeom>
        </p:spPr>
      </p:pic>
    </p:spTree>
    <p:extLst>
      <p:ext uri="{BB962C8B-B14F-4D97-AF65-F5344CB8AC3E}">
        <p14:creationId xmlns:p14="http://schemas.microsoft.com/office/powerpoint/2010/main" val="535005652"/>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162295" y="208393"/>
            <a:ext cx="6840083" cy="7571303"/>
          </a:xfrm>
          <a:prstGeom prst="rect">
            <a:avLst/>
          </a:prstGeom>
        </p:spPr>
        <p:txBody>
          <a:bodyPr wrap="square">
            <a:spAutoFit/>
          </a:bodyPr>
          <a:lstStyle/>
          <a:p>
            <a:pPr algn="just"/>
            <a:r>
              <a:rPr lang="es-ES" dirty="0" smtClean="0"/>
              <a:t>De </a:t>
            </a:r>
            <a:r>
              <a:rPr lang="es-ES" dirty="0"/>
              <a:t>acuerdo a esto, se puede </a:t>
            </a:r>
            <a:r>
              <a:rPr lang="es-ES" dirty="0" smtClean="0"/>
              <a:t>redefinir </a:t>
            </a:r>
            <a:r>
              <a:rPr lang="es-ES" dirty="0"/>
              <a:t>el valor de las pérdidas en el cobre </a:t>
            </a:r>
            <a:r>
              <a:rPr lang="es-ES" dirty="0" err="1" smtClean="0"/>
              <a:t>Pcu</a:t>
            </a:r>
            <a:r>
              <a:rPr lang="es-ES" dirty="0" smtClean="0"/>
              <a:t>:</a:t>
            </a:r>
            <a:endParaRPr lang="es-ES" dirty="0"/>
          </a:p>
          <a:p>
            <a:pPr algn="just"/>
            <a:endParaRPr lang="es-ES" dirty="0" smtClean="0"/>
          </a:p>
          <a:p>
            <a:pPr algn="just"/>
            <a:r>
              <a:rPr lang="es-ES" dirty="0" smtClean="0"/>
              <a:t>A partir de esta ecuación, es posible determinar el rendimiento </a:t>
            </a:r>
            <a:r>
              <a:rPr lang="es-ES" dirty="0"/>
              <a:t>para cualquier condición </a:t>
            </a:r>
            <a:r>
              <a:rPr lang="es-ES" dirty="0" smtClean="0"/>
              <a:t>de carga C:</a:t>
            </a:r>
          </a:p>
          <a:p>
            <a:pPr algn="just"/>
            <a:endParaRPr lang="es-ES" dirty="0"/>
          </a:p>
          <a:p>
            <a:pPr algn="just"/>
            <a:endParaRPr lang="es-ES" dirty="0" smtClean="0"/>
          </a:p>
          <a:p>
            <a:pPr algn="just"/>
            <a:r>
              <a:rPr lang="es-ES" dirty="0" smtClean="0"/>
              <a:t>De esta </a:t>
            </a:r>
            <a:r>
              <a:rPr lang="es-ES" dirty="0"/>
              <a:t>fórmula </a:t>
            </a:r>
            <a:r>
              <a:rPr lang="es-ES" dirty="0" smtClean="0"/>
              <a:t>se obtienen </a:t>
            </a:r>
            <a:r>
              <a:rPr lang="es-ES" dirty="0"/>
              <a:t>importantes conclusiones:</a:t>
            </a:r>
          </a:p>
          <a:p>
            <a:pPr marL="285750" indent="-285750" algn="just">
              <a:buFont typeface="Arial" panose="020B0604020202020204" pitchFamily="34" charset="0"/>
              <a:buChar char="•"/>
            </a:pPr>
            <a:r>
              <a:rPr lang="es-ES" b="1" dirty="0" smtClean="0"/>
              <a:t>Para </a:t>
            </a:r>
            <a:r>
              <a:rPr lang="es-ES" b="1" dirty="0"/>
              <a:t>un índice de carga C constante, el rendimiento del </a:t>
            </a:r>
            <a:r>
              <a:rPr lang="es-ES" b="1" dirty="0" smtClean="0"/>
              <a:t>transformador </a:t>
            </a:r>
            <a:r>
              <a:rPr lang="es-ES" b="1" dirty="0"/>
              <a:t>empeora para valores de factor de </a:t>
            </a:r>
            <a:r>
              <a:rPr lang="es-ES" b="1" dirty="0" smtClean="0"/>
              <a:t>potencia </a:t>
            </a:r>
            <a:r>
              <a:rPr lang="es-ES" b="1" dirty="0"/>
              <a:t>peores.</a:t>
            </a:r>
          </a:p>
          <a:p>
            <a:pPr marL="285750" indent="-285750" algn="just">
              <a:buFont typeface="Arial" panose="020B0604020202020204" pitchFamily="34" charset="0"/>
              <a:buChar char="•"/>
            </a:pPr>
            <a:r>
              <a:rPr lang="es-ES" b="1" dirty="0" smtClean="0"/>
              <a:t>Para un factor de potencia fijo, el rendimiento varía en función del índice de carga </a:t>
            </a:r>
            <a:r>
              <a:rPr lang="es-ES" b="1" dirty="0"/>
              <a:t>C.</a:t>
            </a:r>
          </a:p>
          <a:p>
            <a:pPr algn="just"/>
            <a:r>
              <a:rPr lang="es-ES" dirty="0"/>
              <a:t>Resulta interesante conocer en qué momento o con qué </a:t>
            </a:r>
            <a:r>
              <a:rPr lang="es-ES" dirty="0" smtClean="0"/>
              <a:t>condición </a:t>
            </a:r>
            <a:r>
              <a:rPr lang="es-ES" dirty="0"/>
              <a:t>se puede obtener el rendimiento máximo en el </a:t>
            </a:r>
            <a:r>
              <a:rPr lang="es-ES" dirty="0" smtClean="0"/>
              <a:t>transformador </a:t>
            </a:r>
            <a:r>
              <a:rPr lang="es-ES" dirty="0"/>
              <a:t>para un valor de factor de potencia fijo. Se </a:t>
            </a:r>
            <a:r>
              <a:rPr lang="es-ES" dirty="0" smtClean="0"/>
              <a:t>deben </a:t>
            </a:r>
            <a:r>
              <a:rPr lang="es-ES" dirty="0"/>
              <a:t>realizar operaciones matemáticas y buscar el valor </a:t>
            </a:r>
            <a:r>
              <a:rPr lang="es-ES" dirty="0" smtClean="0"/>
              <a:t>mínimo </a:t>
            </a:r>
            <a:r>
              <a:rPr lang="es-ES" dirty="0"/>
              <a:t>para el divisor de la fórmula de rendimiento. De esta </a:t>
            </a:r>
            <a:r>
              <a:rPr lang="es-ES" dirty="0" smtClean="0"/>
              <a:t>manera</a:t>
            </a:r>
            <a:r>
              <a:rPr lang="es-ES" dirty="0"/>
              <a:t>, es posible apreciar, operando matemáticamente, </a:t>
            </a:r>
            <a:r>
              <a:rPr lang="es-ES" dirty="0" smtClean="0"/>
              <a:t>que </a:t>
            </a:r>
            <a:r>
              <a:rPr lang="es-ES" dirty="0"/>
              <a:t>el rendimiento máximo para un factor de potencia dado se producirá cuando las pérdidas en el cobre sean iguales a </a:t>
            </a:r>
            <a:r>
              <a:rPr lang="es-ES" dirty="0" smtClean="0"/>
              <a:t>las </a:t>
            </a:r>
            <a:r>
              <a:rPr lang="es-ES" dirty="0"/>
              <a:t>pérdidas en el hierro. De esta manera, sabiendo que las </a:t>
            </a:r>
            <a:r>
              <a:rPr lang="es-ES" dirty="0" smtClean="0"/>
              <a:t>pérdidas </a:t>
            </a:r>
            <a:r>
              <a:rPr lang="es-ES" dirty="0"/>
              <a:t>en el cobre varían con el cuadrado de la corriente </a:t>
            </a:r>
            <a:r>
              <a:rPr lang="es-ES" dirty="0" smtClean="0"/>
              <a:t>y </a:t>
            </a:r>
            <a:r>
              <a:rPr lang="es-ES" dirty="0"/>
              <a:t>aunque a veces es difícil dejar el transformador </a:t>
            </a:r>
            <a:r>
              <a:rPr lang="es-ES" dirty="0" smtClean="0"/>
              <a:t>trabajando en un nivel fijo, este </a:t>
            </a:r>
            <a:r>
              <a:rPr lang="es-ES" dirty="0"/>
              <a:t>valor </a:t>
            </a:r>
            <a:r>
              <a:rPr lang="es-ES" dirty="0" smtClean="0"/>
              <a:t>sirve de referencia para establecer el régimen </a:t>
            </a:r>
            <a:r>
              <a:rPr lang="es-ES" dirty="0"/>
              <a:t>más cercano posible</a:t>
            </a:r>
            <a:r>
              <a:rPr lang="es-ES" dirty="0" smtClean="0"/>
              <a:t>.</a:t>
            </a:r>
          </a:p>
          <a:p>
            <a:pPr algn="just"/>
            <a:endParaRPr lang="es-ES" dirty="0"/>
          </a:p>
          <a:p>
            <a:pPr algn="just"/>
            <a:endParaRPr lang="es-ES" dirty="0"/>
          </a:p>
        </p:txBody>
      </p:sp>
      <p:pic>
        <p:nvPicPr>
          <p:cNvPr id="4" name="Imagen 3"/>
          <p:cNvPicPr>
            <a:picLocks noChangeAspect="1"/>
          </p:cNvPicPr>
          <p:nvPr/>
        </p:nvPicPr>
        <p:blipFill>
          <a:blip r:embed="rId2"/>
          <a:stretch>
            <a:fillRect/>
          </a:stretch>
        </p:blipFill>
        <p:spPr>
          <a:xfrm>
            <a:off x="2201779" y="655218"/>
            <a:ext cx="3513221" cy="424365"/>
          </a:xfrm>
          <a:prstGeom prst="rect">
            <a:avLst/>
          </a:prstGeom>
        </p:spPr>
      </p:pic>
      <p:pic>
        <p:nvPicPr>
          <p:cNvPr id="5" name="Imagen 4"/>
          <p:cNvPicPr>
            <a:picLocks noChangeAspect="1"/>
          </p:cNvPicPr>
          <p:nvPr/>
        </p:nvPicPr>
        <p:blipFill>
          <a:blip r:embed="rId3"/>
          <a:stretch>
            <a:fillRect/>
          </a:stretch>
        </p:blipFill>
        <p:spPr>
          <a:xfrm>
            <a:off x="2514600" y="1612232"/>
            <a:ext cx="4295273" cy="558966"/>
          </a:xfrm>
          <a:prstGeom prst="rect">
            <a:avLst/>
          </a:prstGeom>
        </p:spPr>
      </p:pic>
      <p:pic>
        <p:nvPicPr>
          <p:cNvPr id="8" name="Imagen 7"/>
          <p:cNvPicPr>
            <a:picLocks noChangeAspect="1"/>
          </p:cNvPicPr>
          <p:nvPr/>
        </p:nvPicPr>
        <p:blipFill>
          <a:blip r:embed="rId4"/>
          <a:stretch>
            <a:fillRect/>
          </a:stretch>
        </p:blipFill>
        <p:spPr>
          <a:xfrm>
            <a:off x="6888078" y="88078"/>
            <a:ext cx="4036596" cy="2787470"/>
          </a:xfrm>
          <a:prstGeom prst="rect">
            <a:avLst/>
          </a:prstGeom>
        </p:spPr>
      </p:pic>
      <p:sp>
        <p:nvSpPr>
          <p:cNvPr id="9" name="Rectángulo 8"/>
          <p:cNvSpPr/>
          <p:nvPr/>
        </p:nvSpPr>
        <p:spPr>
          <a:xfrm>
            <a:off x="10527631" y="88078"/>
            <a:ext cx="1552073" cy="2862322"/>
          </a:xfrm>
          <a:prstGeom prst="rect">
            <a:avLst/>
          </a:prstGeom>
        </p:spPr>
        <p:txBody>
          <a:bodyPr wrap="square">
            <a:spAutoFit/>
          </a:bodyPr>
          <a:lstStyle/>
          <a:p>
            <a:pPr algn="ctr"/>
            <a:r>
              <a:rPr lang="es-ES" b="1" dirty="0"/>
              <a:t>Curva de rendimiento en función del índice de carga C, para distintos </a:t>
            </a:r>
            <a:r>
              <a:rPr lang="es-ES" b="1" dirty="0" smtClean="0"/>
              <a:t>valores </a:t>
            </a:r>
            <a:r>
              <a:rPr lang="es-ES" b="1" dirty="0"/>
              <a:t>de n veces la corriente nominal.</a:t>
            </a:r>
          </a:p>
        </p:txBody>
      </p:sp>
      <p:pic>
        <p:nvPicPr>
          <p:cNvPr id="10" name="Imagen 9"/>
          <p:cNvPicPr>
            <a:picLocks noChangeAspect="1"/>
          </p:cNvPicPr>
          <p:nvPr/>
        </p:nvPicPr>
        <p:blipFill>
          <a:blip r:embed="rId5"/>
          <a:stretch>
            <a:fillRect/>
          </a:stretch>
        </p:blipFill>
        <p:spPr>
          <a:xfrm>
            <a:off x="6936205" y="3272538"/>
            <a:ext cx="3501191" cy="3176337"/>
          </a:xfrm>
          <a:prstGeom prst="rect">
            <a:avLst/>
          </a:prstGeom>
        </p:spPr>
      </p:pic>
      <p:sp>
        <p:nvSpPr>
          <p:cNvPr id="11" name="Rectángulo 10"/>
          <p:cNvSpPr/>
          <p:nvPr/>
        </p:nvSpPr>
        <p:spPr>
          <a:xfrm>
            <a:off x="10371222" y="2875548"/>
            <a:ext cx="1588168" cy="3970318"/>
          </a:xfrm>
          <a:prstGeom prst="rect">
            <a:avLst/>
          </a:prstGeom>
        </p:spPr>
        <p:txBody>
          <a:bodyPr wrap="square">
            <a:spAutoFit/>
          </a:bodyPr>
          <a:lstStyle/>
          <a:p>
            <a:pPr algn="just"/>
            <a:r>
              <a:rPr lang="es-ES" b="1" dirty="0"/>
              <a:t>Curva de rendimiento para distintos valores de factor de potencia, </a:t>
            </a:r>
            <a:r>
              <a:rPr lang="es-ES" b="1" dirty="0" smtClean="0"/>
              <a:t>en </a:t>
            </a:r>
            <a:r>
              <a:rPr lang="es-ES" b="1" dirty="0"/>
              <a:t>la que </a:t>
            </a:r>
            <a:r>
              <a:rPr lang="es-ES" b="1" dirty="0" smtClean="0"/>
              <a:t>se observa </a:t>
            </a:r>
            <a:r>
              <a:rPr lang="es-ES" b="1" dirty="0"/>
              <a:t>la concordancia del máximo de </a:t>
            </a:r>
            <a:r>
              <a:rPr lang="es-ES" b="1" dirty="0" smtClean="0"/>
              <a:t>rendimiento con </a:t>
            </a:r>
            <a:r>
              <a:rPr lang="es-ES" b="1" dirty="0"/>
              <a:t>la igualdad de las pérdidas.</a:t>
            </a:r>
          </a:p>
        </p:txBody>
      </p:sp>
    </p:spTree>
    <p:extLst>
      <p:ext uri="{BB962C8B-B14F-4D97-AF65-F5344CB8AC3E}">
        <p14:creationId xmlns:p14="http://schemas.microsoft.com/office/powerpoint/2010/main" val="3866907569"/>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162296" y="208393"/>
            <a:ext cx="11867408" cy="6832640"/>
          </a:xfrm>
          <a:prstGeom prst="rect">
            <a:avLst/>
          </a:prstGeom>
        </p:spPr>
        <p:txBody>
          <a:bodyPr wrap="square">
            <a:spAutoFit/>
          </a:bodyPr>
          <a:lstStyle/>
          <a:p>
            <a:pPr algn="ctr"/>
            <a:r>
              <a:rPr lang="es-ES" b="1" dirty="0" smtClean="0">
                <a:solidFill>
                  <a:srgbClr val="FF0000"/>
                </a:solidFill>
                <a:latin typeface="Arial Rounded MT Bold" panose="020F0704030504030204" pitchFamily="34" charset="0"/>
              </a:rPr>
              <a:t>El rendimiento </a:t>
            </a:r>
            <a:r>
              <a:rPr lang="es-ES" b="1" dirty="0">
                <a:solidFill>
                  <a:srgbClr val="FF0000"/>
                </a:solidFill>
                <a:latin typeface="Arial Rounded MT Bold" panose="020F0704030504030204" pitchFamily="34" charset="0"/>
              </a:rPr>
              <a:t>depende </a:t>
            </a:r>
            <a:r>
              <a:rPr lang="es-ES" b="1" dirty="0" smtClean="0">
                <a:solidFill>
                  <a:srgbClr val="FF0000"/>
                </a:solidFill>
                <a:latin typeface="Arial Rounded MT Bold" panose="020F0704030504030204" pitchFamily="34" charset="0"/>
              </a:rPr>
              <a:t>del índice de carga del transformador y será máximo </a:t>
            </a:r>
            <a:r>
              <a:rPr lang="es-ES" b="1" dirty="0">
                <a:solidFill>
                  <a:srgbClr val="FF0000"/>
                </a:solidFill>
                <a:latin typeface="Arial Rounded MT Bold" panose="020F0704030504030204" pitchFamily="34" charset="0"/>
              </a:rPr>
              <a:t>cuando se </a:t>
            </a:r>
            <a:r>
              <a:rPr lang="es-ES" b="1" dirty="0" smtClean="0">
                <a:solidFill>
                  <a:srgbClr val="FF0000"/>
                </a:solidFill>
                <a:latin typeface="Arial Rounded MT Bold" panose="020F0704030504030204" pitchFamily="34" charset="0"/>
              </a:rPr>
              <a:t>igualen las pérdidas en el cobre y en el hierro</a:t>
            </a:r>
            <a:r>
              <a:rPr lang="es-ES" b="1" dirty="0">
                <a:solidFill>
                  <a:srgbClr val="FF0000"/>
                </a:solidFill>
                <a:latin typeface="Arial Rounded MT Bold" panose="020F0704030504030204" pitchFamily="34" charset="0"/>
              </a:rPr>
              <a:t>.</a:t>
            </a:r>
          </a:p>
          <a:p>
            <a:pPr algn="just"/>
            <a:endParaRPr lang="es-ES" sz="2400" b="1" dirty="0" smtClean="0"/>
          </a:p>
          <a:p>
            <a:pPr algn="just"/>
            <a:r>
              <a:rPr lang="es-ES" sz="2400" b="1" dirty="0"/>
              <a:t>TIPOS </a:t>
            </a:r>
            <a:r>
              <a:rPr lang="es-ES" sz="2400" b="1" dirty="0" smtClean="0"/>
              <a:t>DE TRANSFORMADORES</a:t>
            </a:r>
            <a:endParaRPr lang="es-ES" sz="2400" b="1" dirty="0"/>
          </a:p>
          <a:p>
            <a:pPr algn="just"/>
            <a:r>
              <a:rPr lang="es-ES" sz="2400" b="1" dirty="0" smtClean="0"/>
              <a:t>En esta </a:t>
            </a:r>
            <a:r>
              <a:rPr lang="es-ES" sz="2400" b="1" dirty="0"/>
              <a:t>sección, </a:t>
            </a:r>
            <a:r>
              <a:rPr lang="es-ES" sz="2400" b="1" dirty="0" smtClean="0"/>
              <a:t>se verán los distintos </a:t>
            </a:r>
            <a:r>
              <a:rPr lang="es-ES" sz="2400" b="1" dirty="0"/>
              <a:t>tipos de transformadores </a:t>
            </a:r>
            <a:r>
              <a:rPr lang="es-ES" sz="2400" b="1" dirty="0" smtClean="0"/>
              <a:t>que existen en el mercado</a:t>
            </a:r>
            <a:r>
              <a:rPr lang="es-ES" sz="2400" b="1" dirty="0"/>
              <a:t>, aunque siempre pueden aparecer </a:t>
            </a:r>
            <a:r>
              <a:rPr lang="es-ES" sz="2400" b="1" dirty="0" smtClean="0"/>
              <a:t>casos </a:t>
            </a:r>
            <a:r>
              <a:rPr lang="es-ES" sz="2400" b="1" dirty="0"/>
              <a:t>especiales de acuerdo </a:t>
            </a:r>
            <a:r>
              <a:rPr lang="es-ES" sz="2400" b="1" dirty="0" smtClean="0"/>
              <a:t>a su aplicación</a:t>
            </a:r>
            <a:r>
              <a:rPr lang="es-ES" sz="2400" b="1" dirty="0"/>
              <a:t>.</a:t>
            </a:r>
          </a:p>
          <a:p>
            <a:pPr algn="just"/>
            <a:endParaRPr lang="es-ES" dirty="0" smtClean="0"/>
          </a:p>
          <a:p>
            <a:pPr algn="just"/>
            <a:r>
              <a:rPr lang="es-ES" dirty="0" smtClean="0"/>
              <a:t>Los </a:t>
            </a:r>
            <a:r>
              <a:rPr lang="es-ES" dirty="0"/>
              <a:t>transformadores pueden </a:t>
            </a:r>
            <a:r>
              <a:rPr lang="es-ES" dirty="0" smtClean="0"/>
              <a:t>clasificarse de acuerdo </a:t>
            </a:r>
            <a:r>
              <a:rPr lang="es-ES" dirty="0"/>
              <a:t>a </a:t>
            </a:r>
            <a:r>
              <a:rPr lang="es-ES" dirty="0" smtClean="0"/>
              <a:t>diferentes </a:t>
            </a:r>
            <a:r>
              <a:rPr lang="es-ES" dirty="0"/>
              <a:t>categorías:</a:t>
            </a:r>
          </a:p>
          <a:p>
            <a:pPr marL="742950" lvl="1" indent="-285750" algn="just">
              <a:buFont typeface="Wingdings" panose="05000000000000000000" pitchFamily="2" charset="2"/>
              <a:buChar char="Ø"/>
            </a:pPr>
            <a:r>
              <a:rPr lang="es-ES" b="1" i="1" dirty="0" smtClean="0"/>
              <a:t>Por cantidad de fases</a:t>
            </a:r>
            <a:r>
              <a:rPr lang="es-ES" b="1" dirty="0" smtClean="0"/>
              <a:t>: transformadores monofásicos</a:t>
            </a:r>
            <a:r>
              <a:rPr lang="es-ES" b="1" dirty="0"/>
              <a:t>, </a:t>
            </a:r>
            <a:r>
              <a:rPr lang="es-ES" b="1" dirty="0" smtClean="0"/>
              <a:t>transformadores </a:t>
            </a:r>
            <a:r>
              <a:rPr lang="es-ES" b="1" dirty="0"/>
              <a:t>trifásicos.</a:t>
            </a:r>
          </a:p>
          <a:p>
            <a:pPr marL="742950" lvl="1" indent="-285750" algn="just">
              <a:buFont typeface="Wingdings" panose="05000000000000000000" pitchFamily="2" charset="2"/>
              <a:buChar char="Ø"/>
            </a:pPr>
            <a:r>
              <a:rPr lang="es-ES" b="1" i="1" dirty="0" smtClean="0"/>
              <a:t>Por </a:t>
            </a:r>
            <a:r>
              <a:rPr lang="es-ES" b="1" i="1" dirty="0"/>
              <a:t>su medio aislante</a:t>
            </a:r>
            <a:r>
              <a:rPr lang="es-ES" b="1" dirty="0"/>
              <a:t>: transformadores en aceite </a:t>
            </a:r>
            <a:r>
              <a:rPr lang="es-ES" b="1" dirty="0" smtClean="0"/>
              <a:t>aislante, transformadores </a:t>
            </a:r>
            <a:r>
              <a:rPr lang="es-ES" b="1" dirty="0"/>
              <a:t>secos.</a:t>
            </a:r>
          </a:p>
          <a:p>
            <a:pPr marL="742950" lvl="1" indent="-285750" algn="just">
              <a:buFont typeface="Wingdings" panose="05000000000000000000" pitchFamily="2" charset="2"/>
              <a:buChar char="Ø"/>
            </a:pPr>
            <a:r>
              <a:rPr lang="es-ES" b="1" i="1" dirty="0" smtClean="0"/>
              <a:t>Por su utilización y construcción</a:t>
            </a:r>
            <a:r>
              <a:rPr lang="es-ES" b="1" dirty="0"/>
              <a:t>: transformadores</a:t>
            </a:r>
            <a:r>
              <a:rPr lang="es-ES" b="1" dirty="0" smtClean="0"/>
              <a:t>, autotransformadores</a:t>
            </a:r>
            <a:r>
              <a:rPr lang="es-ES" b="1" dirty="0"/>
              <a:t>.</a:t>
            </a:r>
          </a:p>
          <a:p>
            <a:pPr marL="742950" lvl="1" indent="-285750" algn="just">
              <a:buFont typeface="Wingdings" panose="05000000000000000000" pitchFamily="2" charset="2"/>
              <a:buChar char="Ø"/>
            </a:pPr>
            <a:r>
              <a:rPr lang="es-ES" b="1" i="1" dirty="0" smtClean="0"/>
              <a:t>Transformadores </a:t>
            </a:r>
            <a:r>
              <a:rPr lang="es-ES" b="1" i="1" dirty="0"/>
              <a:t>especiales</a:t>
            </a:r>
            <a:r>
              <a:rPr lang="es-ES" b="1" dirty="0"/>
              <a:t>: transformador Scott, </a:t>
            </a:r>
            <a:r>
              <a:rPr lang="es-ES" b="1" dirty="0" smtClean="0"/>
              <a:t>transformador para arco </a:t>
            </a:r>
            <a:r>
              <a:rPr lang="es-ES" b="1" dirty="0"/>
              <a:t>eléctrico.</a:t>
            </a:r>
          </a:p>
          <a:p>
            <a:pPr algn="just"/>
            <a:r>
              <a:rPr lang="es-ES" dirty="0"/>
              <a:t>De acuerdo a los niveles de tensión y potencia, se pueden </a:t>
            </a:r>
            <a:r>
              <a:rPr lang="es-ES" dirty="0" smtClean="0"/>
              <a:t>definir </a:t>
            </a:r>
            <a:r>
              <a:rPr lang="es-ES" dirty="0"/>
              <a:t>como transformadores de distribución los que se </a:t>
            </a:r>
            <a:r>
              <a:rPr lang="es-ES" dirty="0" smtClean="0"/>
              <a:t>instalan </a:t>
            </a:r>
            <a:r>
              <a:rPr lang="es-ES" dirty="0"/>
              <a:t>en los postes de las empresas distribuidoras </a:t>
            </a:r>
            <a:r>
              <a:rPr lang="es-ES" dirty="0" smtClean="0"/>
              <a:t>encargados </a:t>
            </a:r>
            <a:r>
              <a:rPr lang="es-ES" dirty="0"/>
              <a:t>de alimentar las cargas domiciliarias e </a:t>
            </a:r>
            <a:r>
              <a:rPr lang="es-ES" dirty="0" smtClean="0"/>
              <a:t>industriales de los usuarios </a:t>
            </a:r>
            <a:r>
              <a:rPr lang="es-ES" dirty="0"/>
              <a:t>finales.</a:t>
            </a:r>
          </a:p>
          <a:p>
            <a:pPr algn="just"/>
            <a:r>
              <a:rPr lang="es-ES" dirty="0"/>
              <a:t>Los transformadores rurales suelen ser los de menor </a:t>
            </a:r>
            <a:r>
              <a:rPr lang="es-ES" dirty="0" smtClean="0"/>
              <a:t>potencia</a:t>
            </a:r>
            <a:r>
              <a:rPr lang="es-ES" dirty="0"/>
              <a:t>, ya que están desarrollados para alimentar usuarios </a:t>
            </a:r>
            <a:r>
              <a:rPr lang="es-ES" dirty="0" smtClean="0"/>
              <a:t>puntuales </a:t>
            </a:r>
            <a:r>
              <a:rPr lang="es-ES" dirty="0"/>
              <a:t>(estancias, viviendas o industrias muy </a:t>
            </a:r>
            <a:r>
              <a:rPr lang="es-ES" dirty="0" smtClean="0"/>
              <a:t>distanciadas </a:t>
            </a:r>
            <a:r>
              <a:rPr lang="es-ES" dirty="0"/>
              <a:t>una de otra). Sus potencias comienzan desde los 3 </a:t>
            </a:r>
            <a:r>
              <a:rPr lang="es-ES" dirty="0" err="1" smtClean="0"/>
              <a:t>kVA</a:t>
            </a:r>
            <a:r>
              <a:rPr lang="es-ES" dirty="0" smtClean="0"/>
              <a:t> y pueden </a:t>
            </a:r>
            <a:r>
              <a:rPr lang="es-ES" dirty="0"/>
              <a:t>alcanzar </a:t>
            </a:r>
            <a:r>
              <a:rPr lang="es-ES" dirty="0" smtClean="0"/>
              <a:t>los 100 </a:t>
            </a:r>
            <a:r>
              <a:rPr lang="es-ES" dirty="0" err="1" smtClean="0"/>
              <a:t>kVA</a:t>
            </a:r>
            <a:r>
              <a:rPr lang="es-ES" dirty="0" smtClean="0"/>
              <a:t>. De </a:t>
            </a:r>
            <a:r>
              <a:rPr lang="es-ES" dirty="0"/>
              <a:t>acuerdo </a:t>
            </a:r>
            <a:r>
              <a:rPr lang="es-ES" dirty="0" smtClean="0"/>
              <a:t>al requerimiento y </a:t>
            </a:r>
            <a:r>
              <a:rPr lang="es-ES" dirty="0"/>
              <a:t>el tipo de cliente, pueden ser monofásicos (vivienda rural) </a:t>
            </a:r>
            <a:r>
              <a:rPr lang="es-ES" dirty="0" smtClean="0"/>
              <a:t>o </a:t>
            </a:r>
            <a:r>
              <a:rPr lang="es-ES" dirty="0"/>
              <a:t>trifásicos (industria, o conjunto de viviendas o estancias). </a:t>
            </a:r>
          </a:p>
          <a:p>
            <a:pPr algn="just"/>
            <a:r>
              <a:rPr lang="es-ES" dirty="0"/>
              <a:t>Estos transformadores tienen una cuba cilíndrica pensada </a:t>
            </a:r>
            <a:r>
              <a:rPr lang="es-ES" dirty="0" smtClean="0"/>
              <a:t>para </a:t>
            </a:r>
            <a:r>
              <a:rPr lang="es-ES" dirty="0"/>
              <a:t>utilizarse en los postes que realizan la distribución de </a:t>
            </a:r>
            <a:r>
              <a:rPr lang="es-ES" dirty="0" smtClean="0"/>
              <a:t>energía </a:t>
            </a:r>
            <a:r>
              <a:rPr lang="es-ES" dirty="0"/>
              <a:t>a nivel rural</a:t>
            </a:r>
            <a:r>
              <a:rPr lang="es-ES" dirty="0" smtClean="0"/>
              <a:t>.</a:t>
            </a:r>
          </a:p>
          <a:p>
            <a:pPr algn="just"/>
            <a:endParaRPr lang="es-ES" dirty="0"/>
          </a:p>
          <a:p>
            <a:pPr algn="just"/>
            <a:endParaRPr lang="es-ES" dirty="0"/>
          </a:p>
        </p:txBody>
      </p:sp>
    </p:spTree>
    <p:extLst>
      <p:ext uri="{BB962C8B-B14F-4D97-AF65-F5344CB8AC3E}">
        <p14:creationId xmlns:p14="http://schemas.microsoft.com/office/powerpoint/2010/main" val="777354254"/>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162297" y="208393"/>
            <a:ext cx="8007146" cy="6740307"/>
          </a:xfrm>
          <a:prstGeom prst="rect">
            <a:avLst/>
          </a:prstGeom>
        </p:spPr>
        <p:txBody>
          <a:bodyPr wrap="square">
            <a:spAutoFit/>
          </a:bodyPr>
          <a:lstStyle/>
          <a:p>
            <a:pPr algn="just"/>
            <a:r>
              <a:rPr lang="es-ES" dirty="0" smtClean="0"/>
              <a:t>Según la potencia y tensión con la trabajen, sumadas a la característica </a:t>
            </a:r>
            <a:r>
              <a:rPr lang="es-ES" dirty="0"/>
              <a:t>propia de la red por alimentar, se los puede </a:t>
            </a:r>
            <a:r>
              <a:rPr lang="es-ES" dirty="0" smtClean="0"/>
              <a:t>proveer </a:t>
            </a:r>
            <a:r>
              <a:rPr lang="es-ES" dirty="0"/>
              <a:t>de un conmutador de tensión sin carga. Estos tipos </a:t>
            </a:r>
            <a:r>
              <a:rPr lang="es-ES" dirty="0" smtClean="0"/>
              <a:t>de </a:t>
            </a:r>
            <a:r>
              <a:rPr lang="es-ES" dirty="0"/>
              <a:t>transformadores no poseen tanque de expansión alguno. </a:t>
            </a:r>
          </a:p>
          <a:p>
            <a:pPr algn="just"/>
            <a:r>
              <a:rPr lang="es-ES" dirty="0"/>
              <a:t>De acuerdo a su potencia y, por lo tanto, a su solicitación </a:t>
            </a:r>
            <a:r>
              <a:rPr lang="es-ES" dirty="0" smtClean="0"/>
              <a:t>térmica </a:t>
            </a:r>
            <a:r>
              <a:rPr lang="es-ES" dirty="0"/>
              <a:t>interna, estos pueden proveerse de aletas en su </a:t>
            </a:r>
            <a:r>
              <a:rPr lang="es-ES" dirty="0" smtClean="0"/>
              <a:t>cuba</a:t>
            </a:r>
            <a:r>
              <a:rPr lang="es-ES" dirty="0"/>
              <a:t>, o de pequeños radiadores, con el fin de mejorar la </a:t>
            </a:r>
            <a:r>
              <a:rPr lang="es-ES" dirty="0" smtClean="0"/>
              <a:t>refrigeración </a:t>
            </a:r>
            <a:r>
              <a:rPr lang="es-ES" dirty="0"/>
              <a:t>del aceite al contacto con el aire del ambiente. </a:t>
            </a:r>
            <a:r>
              <a:rPr lang="es-ES" dirty="0" smtClean="0"/>
              <a:t>Para </a:t>
            </a:r>
            <a:r>
              <a:rPr lang="es-ES" dirty="0"/>
              <a:t>mayores potencias (como puede ser en un centro </a:t>
            </a:r>
            <a:r>
              <a:rPr lang="es-ES" dirty="0" smtClean="0"/>
              <a:t>urbano</a:t>
            </a:r>
            <a:r>
              <a:rPr lang="es-ES" dirty="0"/>
              <a:t>, con cargas concentradas), se utilizan transformadores de </a:t>
            </a:r>
            <a:r>
              <a:rPr lang="es-ES" dirty="0" smtClean="0"/>
              <a:t>distribución</a:t>
            </a:r>
            <a:r>
              <a:rPr lang="es-ES" dirty="0"/>
              <a:t>, que ya no tienen una forma cilíndrica, sino una </a:t>
            </a:r>
            <a:r>
              <a:rPr lang="es-ES" dirty="0" smtClean="0"/>
              <a:t>cuba </a:t>
            </a:r>
            <a:r>
              <a:rPr lang="es-ES" dirty="0"/>
              <a:t>de mayor tamaño. Estos transformadores tienen </a:t>
            </a:r>
            <a:r>
              <a:rPr lang="es-ES" dirty="0" smtClean="0"/>
              <a:t>potencias </a:t>
            </a:r>
            <a:r>
              <a:rPr lang="es-ES" dirty="0"/>
              <a:t>que pueden ir desde los 25 </a:t>
            </a:r>
            <a:r>
              <a:rPr lang="es-ES" dirty="0" err="1"/>
              <a:t>kVA</a:t>
            </a:r>
            <a:r>
              <a:rPr lang="es-ES" dirty="0"/>
              <a:t>, hasta los 2500 </a:t>
            </a:r>
            <a:r>
              <a:rPr lang="es-ES" dirty="0" err="1"/>
              <a:t>kVA</a:t>
            </a:r>
            <a:r>
              <a:rPr lang="es-ES" dirty="0"/>
              <a:t>. Se los </a:t>
            </a:r>
            <a:r>
              <a:rPr lang="es-ES" dirty="0" smtClean="0"/>
              <a:t>puede </a:t>
            </a:r>
            <a:r>
              <a:rPr lang="es-ES" dirty="0"/>
              <a:t>montar en postes de hormigón o, según su tamaño, en </a:t>
            </a:r>
            <a:r>
              <a:rPr lang="es-ES" dirty="0" smtClean="0"/>
              <a:t>plataformas </a:t>
            </a:r>
            <a:r>
              <a:rPr lang="es-ES" dirty="0"/>
              <a:t>que se fabrican con varios postes de hormigón </a:t>
            </a:r>
            <a:r>
              <a:rPr lang="es-ES" dirty="0" smtClean="0"/>
              <a:t>juntos</a:t>
            </a:r>
            <a:r>
              <a:rPr lang="es-ES" dirty="0"/>
              <a:t>. De acuerdo a sus dimensiones, pueden poseer </a:t>
            </a:r>
            <a:r>
              <a:rPr lang="es-ES" dirty="0" smtClean="0"/>
              <a:t>tanque de expansión y, según su criticidad (si el costo lo justifica), pueden </a:t>
            </a:r>
            <a:r>
              <a:rPr lang="es-ES" dirty="0"/>
              <a:t>poseer relé </a:t>
            </a:r>
            <a:r>
              <a:rPr lang="es-ES" dirty="0" err="1"/>
              <a:t>Buchholz</a:t>
            </a:r>
            <a:r>
              <a:rPr lang="es-ES" dirty="0"/>
              <a:t>. Pueden o no poseer </a:t>
            </a:r>
            <a:r>
              <a:rPr lang="es-ES" dirty="0" smtClean="0"/>
              <a:t>conmutador </a:t>
            </a:r>
            <a:r>
              <a:rPr lang="es-ES" dirty="0"/>
              <a:t>de tomas sin carga y, en su mayoría, poseen una </a:t>
            </a:r>
            <a:r>
              <a:rPr lang="es-ES" dirty="0" smtClean="0"/>
              <a:t>superficie </a:t>
            </a:r>
            <a:r>
              <a:rPr lang="es-ES" dirty="0"/>
              <a:t>aletada o radiadores para el enfriamiento del aceite</a:t>
            </a:r>
            <a:r>
              <a:rPr lang="es-ES" dirty="0" smtClean="0"/>
              <a:t>. Para </a:t>
            </a:r>
            <a:r>
              <a:rPr lang="es-ES" dirty="0"/>
              <a:t>potencias y tensiones mayores, los transformadores </a:t>
            </a:r>
            <a:r>
              <a:rPr lang="es-ES" dirty="0" smtClean="0"/>
              <a:t>dejan </a:t>
            </a:r>
            <a:r>
              <a:rPr lang="es-ES" dirty="0"/>
              <a:t>su condición de estándar y se suelen fabricar a pedido, </a:t>
            </a:r>
            <a:r>
              <a:rPr lang="es-ES" dirty="0" smtClean="0"/>
              <a:t>con </a:t>
            </a:r>
            <a:r>
              <a:rPr lang="es-ES" dirty="0"/>
              <a:t>los valores característicos que el cliente necesite para </a:t>
            </a:r>
            <a:r>
              <a:rPr lang="es-ES" dirty="0" smtClean="0"/>
              <a:t>que </a:t>
            </a:r>
            <a:r>
              <a:rPr lang="es-ES" dirty="0"/>
              <a:t>funcione en su instalación. En este punto comenzamos </a:t>
            </a:r>
            <a:r>
              <a:rPr lang="es-ES" dirty="0" smtClean="0"/>
              <a:t>a </a:t>
            </a:r>
            <a:r>
              <a:rPr lang="es-ES" dirty="0"/>
              <a:t>hablar de usuarios, como grandes industrias, empresas </a:t>
            </a:r>
            <a:r>
              <a:rPr lang="es-ES" dirty="0" smtClean="0"/>
              <a:t>de distribución</a:t>
            </a:r>
            <a:r>
              <a:rPr lang="es-ES" dirty="0"/>
              <a:t>, transmisión </a:t>
            </a:r>
            <a:r>
              <a:rPr lang="es-ES" dirty="0" smtClean="0"/>
              <a:t>y generación de la energía </a:t>
            </a:r>
            <a:r>
              <a:rPr lang="es-ES" dirty="0"/>
              <a:t>eléctrica. </a:t>
            </a:r>
            <a:r>
              <a:rPr lang="es-ES" dirty="0" smtClean="0"/>
              <a:t>En estos </a:t>
            </a:r>
            <a:r>
              <a:rPr lang="es-ES" dirty="0"/>
              <a:t>transformadores, </a:t>
            </a:r>
            <a:r>
              <a:rPr lang="es-ES" dirty="0" smtClean="0"/>
              <a:t>se pueden </a:t>
            </a:r>
            <a:r>
              <a:rPr lang="es-ES" dirty="0"/>
              <a:t>utilizar </a:t>
            </a:r>
            <a:r>
              <a:rPr lang="es-ES" dirty="0" smtClean="0"/>
              <a:t>todos los accesorios </a:t>
            </a:r>
            <a:r>
              <a:rPr lang="es-ES" dirty="0"/>
              <a:t>analizados previamente y muchos otros de mayor </a:t>
            </a:r>
            <a:r>
              <a:rPr lang="es-ES" dirty="0" smtClean="0"/>
              <a:t>complejidad </a:t>
            </a:r>
            <a:r>
              <a:rPr lang="es-ES" dirty="0"/>
              <a:t>que no fueron objeto del alcance de esta publicación</a:t>
            </a:r>
            <a:r>
              <a:rPr lang="es-ES" dirty="0" smtClean="0"/>
              <a:t>. Como </a:t>
            </a:r>
            <a:r>
              <a:rPr lang="es-ES" dirty="0"/>
              <a:t>sabemos, </a:t>
            </a:r>
            <a:r>
              <a:rPr lang="es-ES" dirty="0" smtClean="0"/>
              <a:t>la gran </a:t>
            </a:r>
            <a:r>
              <a:rPr lang="es-ES" dirty="0"/>
              <a:t>mayoría </a:t>
            </a:r>
            <a:r>
              <a:rPr lang="es-ES" dirty="0" smtClean="0"/>
              <a:t>de los transformadores rurales</a:t>
            </a:r>
            <a:r>
              <a:rPr lang="es-ES" dirty="0"/>
              <a:t>, de distribución y de potencia utilizan distintos tipos de </a:t>
            </a:r>
            <a:r>
              <a:rPr lang="es-ES" dirty="0" smtClean="0"/>
              <a:t>aceites </a:t>
            </a:r>
            <a:r>
              <a:rPr lang="es-ES" dirty="0"/>
              <a:t>como aislante eléctrico y como medio refrigerante</a:t>
            </a:r>
            <a:r>
              <a:rPr lang="es-ES" dirty="0" smtClean="0"/>
              <a:t>.</a:t>
            </a:r>
            <a:endParaRPr lang="es-ES" dirty="0"/>
          </a:p>
        </p:txBody>
      </p:sp>
      <p:sp>
        <p:nvSpPr>
          <p:cNvPr id="3" name="Rectángulo 2"/>
          <p:cNvSpPr/>
          <p:nvPr/>
        </p:nvSpPr>
        <p:spPr>
          <a:xfrm>
            <a:off x="8325853" y="5168377"/>
            <a:ext cx="3416968" cy="1477328"/>
          </a:xfrm>
          <a:prstGeom prst="rect">
            <a:avLst/>
          </a:prstGeom>
        </p:spPr>
        <p:txBody>
          <a:bodyPr wrap="square">
            <a:spAutoFit/>
          </a:bodyPr>
          <a:lstStyle/>
          <a:p>
            <a:pPr algn="ctr"/>
            <a:r>
              <a:rPr lang="es-ES" b="1" dirty="0"/>
              <a:t>Transformadores rurales, con los aisladores primarios y los secundarios sobre el lateral de la cuba</a:t>
            </a:r>
            <a:r>
              <a:rPr lang="es-ES" b="1" dirty="0" smtClean="0"/>
              <a:t>. También </a:t>
            </a:r>
            <a:r>
              <a:rPr lang="es-ES" b="1" dirty="0"/>
              <a:t>se lo puede ver montado en un poste. </a:t>
            </a:r>
          </a:p>
        </p:txBody>
      </p:sp>
      <p:pic>
        <p:nvPicPr>
          <p:cNvPr id="4" name="Imagen 3"/>
          <p:cNvPicPr>
            <a:picLocks noChangeAspect="1"/>
          </p:cNvPicPr>
          <p:nvPr/>
        </p:nvPicPr>
        <p:blipFill>
          <a:blip r:embed="rId2"/>
          <a:stretch>
            <a:fillRect/>
          </a:stretch>
        </p:blipFill>
        <p:spPr>
          <a:xfrm>
            <a:off x="8169443" y="208393"/>
            <a:ext cx="2478504" cy="4844870"/>
          </a:xfrm>
          <a:prstGeom prst="rect">
            <a:avLst/>
          </a:prstGeom>
        </p:spPr>
      </p:pic>
      <p:sp>
        <p:nvSpPr>
          <p:cNvPr id="5" name="Rectángulo 4"/>
          <p:cNvSpPr/>
          <p:nvPr/>
        </p:nvSpPr>
        <p:spPr>
          <a:xfrm>
            <a:off x="10551695" y="323507"/>
            <a:ext cx="1515979" cy="4524315"/>
          </a:xfrm>
          <a:prstGeom prst="rect">
            <a:avLst/>
          </a:prstGeom>
        </p:spPr>
        <p:txBody>
          <a:bodyPr wrap="square">
            <a:spAutoFit/>
          </a:bodyPr>
          <a:lstStyle/>
          <a:p>
            <a:r>
              <a:rPr lang="es-ES" b="1" dirty="0" smtClean="0"/>
              <a:t>Los transformadores rurales están </a:t>
            </a:r>
            <a:endParaRPr lang="es-ES" b="1" dirty="0"/>
          </a:p>
          <a:p>
            <a:r>
              <a:rPr lang="es-ES" b="1" dirty="0"/>
              <a:t>diseñados para </a:t>
            </a:r>
          </a:p>
          <a:p>
            <a:r>
              <a:rPr lang="es-ES" b="1" dirty="0"/>
              <a:t>montarse </a:t>
            </a:r>
            <a:r>
              <a:rPr lang="es-ES" b="1" dirty="0" smtClean="0"/>
              <a:t>por medio de </a:t>
            </a:r>
            <a:r>
              <a:rPr lang="es-ES" b="1" dirty="0"/>
              <a:t>abrazaderas </a:t>
            </a:r>
          </a:p>
          <a:p>
            <a:r>
              <a:rPr lang="es-ES" b="1" dirty="0"/>
              <a:t>metálicas a </a:t>
            </a:r>
            <a:r>
              <a:rPr lang="es-ES" b="1" dirty="0" smtClean="0"/>
              <a:t>los postes </a:t>
            </a:r>
            <a:r>
              <a:rPr lang="es-ES" b="1" dirty="0"/>
              <a:t>utilizados </a:t>
            </a:r>
            <a:r>
              <a:rPr lang="es-ES" b="1" dirty="0" smtClean="0"/>
              <a:t>para la distribución de la energía rural</a:t>
            </a:r>
            <a:r>
              <a:rPr lang="es-ES" b="1" dirty="0"/>
              <a:t>.</a:t>
            </a:r>
          </a:p>
        </p:txBody>
      </p:sp>
    </p:spTree>
    <p:extLst>
      <p:ext uri="{BB962C8B-B14F-4D97-AF65-F5344CB8AC3E}">
        <p14:creationId xmlns:p14="http://schemas.microsoft.com/office/powerpoint/2010/main" val="1841166408"/>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162296" y="208393"/>
            <a:ext cx="11867408" cy="6186309"/>
          </a:xfrm>
          <a:prstGeom prst="rect">
            <a:avLst/>
          </a:prstGeom>
        </p:spPr>
        <p:txBody>
          <a:bodyPr wrap="square">
            <a:spAutoFit/>
          </a:bodyPr>
          <a:lstStyle/>
          <a:p>
            <a:pPr algn="just"/>
            <a:r>
              <a:rPr lang="es-ES" dirty="0" smtClean="0"/>
              <a:t>Muchas </a:t>
            </a:r>
            <a:r>
              <a:rPr lang="es-ES" dirty="0"/>
              <a:t>veces, estos transformadores fueron cuestionados </a:t>
            </a:r>
            <a:r>
              <a:rPr lang="es-ES" dirty="0" smtClean="0"/>
              <a:t>y </a:t>
            </a:r>
            <a:r>
              <a:rPr lang="es-ES" dirty="0"/>
              <a:t>vigilados, por las posibles pérdidas o derrames de aceite</a:t>
            </a:r>
            <a:r>
              <a:rPr lang="es-ES" dirty="0" smtClean="0"/>
              <a:t>, que </a:t>
            </a:r>
            <a:r>
              <a:rPr lang="es-ES" dirty="0"/>
              <a:t>producirían la contaminación de los suelos con los que </a:t>
            </a:r>
            <a:r>
              <a:rPr lang="es-ES" dirty="0" smtClean="0"/>
              <a:t>toman </a:t>
            </a:r>
            <a:r>
              <a:rPr lang="es-ES" dirty="0"/>
              <a:t>contacto, especialmente cuando están instalados en </a:t>
            </a:r>
            <a:r>
              <a:rPr lang="es-ES" dirty="0" smtClean="0"/>
              <a:t>zonas </a:t>
            </a:r>
            <a:r>
              <a:rPr lang="es-ES" dirty="0"/>
              <a:t>urbanas y con mucha densidad de población.</a:t>
            </a:r>
          </a:p>
          <a:p>
            <a:pPr algn="just"/>
            <a:r>
              <a:rPr lang="es-ES" dirty="0"/>
              <a:t>Por eso, en numerosas instalaciones se opta por los </a:t>
            </a:r>
            <a:r>
              <a:rPr lang="es-ES" dirty="0" smtClean="0"/>
              <a:t>transformadores </a:t>
            </a:r>
            <a:r>
              <a:rPr lang="es-ES" dirty="0"/>
              <a:t>secos. En estos, cada columna de su parte </a:t>
            </a:r>
            <a:r>
              <a:rPr lang="es-ES" dirty="0" smtClean="0"/>
              <a:t>activa </a:t>
            </a:r>
            <a:r>
              <a:rPr lang="es-ES" dirty="0"/>
              <a:t>se encuentra recubierta con resinas </a:t>
            </a:r>
            <a:r>
              <a:rPr lang="es-ES" dirty="0" err="1"/>
              <a:t>epoxicas</a:t>
            </a:r>
            <a:r>
              <a:rPr lang="es-ES" dirty="0"/>
              <a:t> y con </a:t>
            </a:r>
            <a:r>
              <a:rPr lang="es-ES" dirty="0" smtClean="0"/>
              <a:t>estructuras </a:t>
            </a:r>
            <a:r>
              <a:rPr lang="es-ES" dirty="0"/>
              <a:t>de </a:t>
            </a:r>
            <a:r>
              <a:rPr lang="es-ES" dirty="0" err="1"/>
              <a:t>perfilería</a:t>
            </a:r>
            <a:r>
              <a:rPr lang="es-ES" dirty="0"/>
              <a:t> metálica para lograr el prensado </a:t>
            </a:r>
            <a:r>
              <a:rPr lang="es-ES" dirty="0" smtClean="0"/>
              <a:t>del </a:t>
            </a:r>
            <a:r>
              <a:rPr lang="es-ES" dirty="0"/>
              <a:t>conjunto completo.</a:t>
            </a:r>
          </a:p>
          <a:p>
            <a:pPr algn="just"/>
            <a:r>
              <a:rPr lang="es-ES" dirty="0"/>
              <a:t>De acuerdo con esto, los aislantes propios del alambre y </a:t>
            </a:r>
            <a:r>
              <a:rPr lang="es-ES" dirty="0" smtClean="0"/>
              <a:t>la </a:t>
            </a:r>
            <a:r>
              <a:rPr lang="es-ES" dirty="0"/>
              <a:t>planchuela de las bobinas, como así también del </a:t>
            </a:r>
            <a:r>
              <a:rPr lang="es-ES" dirty="0" smtClean="0"/>
              <a:t>bobinado </a:t>
            </a:r>
            <a:r>
              <a:rPr lang="es-ES" dirty="0"/>
              <a:t>completo con respecto al núcleo o a tierra, son </a:t>
            </a:r>
            <a:r>
              <a:rPr lang="es-ES" dirty="0" smtClean="0"/>
              <a:t>mayores </a:t>
            </a:r>
            <a:r>
              <a:rPr lang="es-ES" dirty="0"/>
              <a:t>que en el caso del transformador inmerso en aceite, </a:t>
            </a:r>
            <a:r>
              <a:rPr lang="es-ES" dirty="0" smtClean="0"/>
              <a:t>ya </a:t>
            </a:r>
            <a:r>
              <a:rPr lang="es-ES" dirty="0"/>
              <a:t>sea porque no cuenta con un medio como el aceite para </a:t>
            </a:r>
            <a:r>
              <a:rPr lang="es-ES" dirty="0" smtClean="0"/>
              <a:t>evacuar </a:t>
            </a:r>
            <a:r>
              <a:rPr lang="es-ES" dirty="0"/>
              <a:t>el calor, o por la menor capacidad dieléctrica del </a:t>
            </a:r>
            <a:r>
              <a:rPr lang="es-ES" dirty="0" smtClean="0"/>
              <a:t>aire</a:t>
            </a:r>
            <a:r>
              <a:rPr lang="es-ES" dirty="0"/>
              <a:t>. A raíz de esto, se utilizan aislantes clase B, F y H </a:t>
            </a:r>
            <a:r>
              <a:rPr lang="es-ES" dirty="0" smtClean="0"/>
              <a:t>del tipo </a:t>
            </a:r>
            <a:r>
              <a:rPr lang="es-ES" dirty="0" err="1"/>
              <a:t>mylar</a:t>
            </a:r>
            <a:r>
              <a:rPr lang="es-ES" dirty="0"/>
              <a:t> y </a:t>
            </a:r>
            <a:r>
              <a:rPr lang="es-ES" dirty="0" err="1"/>
              <a:t>nomex</a:t>
            </a:r>
            <a:r>
              <a:rPr lang="es-ES" dirty="0"/>
              <a:t>, que pueden trabajar con temperaturas </a:t>
            </a:r>
            <a:r>
              <a:rPr lang="es-ES" dirty="0" smtClean="0"/>
              <a:t>de </a:t>
            </a:r>
            <a:r>
              <a:rPr lang="es-ES" dirty="0"/>
              <a:t>150 y 220 °C, respectivamente, son </a:t>
            </a:r>
            <a:r>
              <a:rPr lang="es-ES" dirty="0" err="1"/>
              <a:t>autoextinguibles</a:t>
            </a:r>
            <a:r>
              <a:rPr lang="es-ES" dirty="0"/>
              <a:t>, no </a:t>
            </a:r>
            <a:r>
              <a:rPr lang="es-ES" dirty="0" smtClean="0"/>
              <a:t>propagan </a:t>
            </a:r>
            <a:r>
              <a:rPr lang="es-ES" dirty="0"/>
              <a:t>la flama y no son explosivos.</a:t>
            </a:r>
          </a:p>
          <a:p>
            <a:pPr algn="just"/>
            <a:r>
              <a:rPr lang="es-ES" dirty="0"/>
              <a:t>Obviamente, al tener otro tipo de aislante, el transformador </a:t>
            </a:r>
            <a:r>
              <a:rPr lang="es-ES" dirty="0" smtClean="0"/>
              <a:t>seco </a:t>
            </a:r>
            <a:r>
              <a:rPr lang="es-ES" dirty="0"/>
              <a:t>tendrá un tamaño mayor que uno sumergido de igual </a:t>
            </a:r>
            <a:r>
              <a:rPr lang="es-ES" dirty="0" smtClean="0"/>
              <a:t>potencia</a:t>
            </a:r>
            <a:r>
              <a:rPr lang="es-ES" dirty="0"/>
              <a:t>, por eso estos transformadores tienen un límite </a:t>
            </a:r>
            <a:r>
              <a:rPr lang="es-ES" dirty="0" smtClean="0"/>
              <a:t>tecnológico </a:t>
            </a:r>
            <a:r>
              <a:rPr lang="es-ES" dirty="0"/>
              <a:t>de potencia para su construcción y pueden </a:t>
            </a:r>
            <a:r>
              <a:rPr lang="es-ES" dirty="0" smtClean="0"/>
              <a:t>fabricarse </a:t>
            </a:r>
            <a:r>
              <a:rPr lang="es-ES" dirty="0"/>
              <a:t>hasta 10 MVA.</a:t>
            </a:r>
          </a:p>
          <a:p>
            <a:pPr algn="just"/>
            <a:r>
              <a:rPr lang="es-ES" dirty="0"/>
              <a:t>Un tipo de transformador muy particular y también muy </a:t>
            </a:r>
            <a:r>
              <a:rPr lang="es-ES" dirty="0" smtClean="0"/>
              <a:t>usado </a:t>
            </a:r>
            <a:r>
              <a:rPr lang="es-ES" dirty="0"/>
              <a:t>es el autotransformador. Al inicio de esta clase, indicamos </a:t>
            </a:r>
            <a:r>
              <a:rPr lang="es-ES" dirty="0" smtClean="0"/>
              <a:t>que</a:t>
            </a:r>
            <a:r>
              <a:rPr lang="es-ES" dirty="0"/>
              <a:t>, en el transformador eléctrico, se realiza una </a:t>
            </a:r>
            <a:r>
              <a:rPr lang="es-ES" dirty="0" smtClean="0"/>
              <a:t>transferencia </a:t>
            </a:r>
            <a:r>
              <a:rPr lang="es-ES" dirty="0"/>
              <a:t>de potencia en dos sistemas a distintas tensiones: de </a:t>
            </a:r>
            <a:r>
              <a:rPr lang="es-ES" dirty="0" smtClean="0"/>
              <a:t>manera </a:t>
            </a:r>
            <a:r>
              <a:rPr lang="es-ES" dirty="0"/>
              <a:t>electromagnética, y sin contacto galvánico entre </a:t>
            </a:r>
            <a:r>
              <a:rPr lang="es-ES" dirty="0" smtClean="0"/>
              <a:t>primario </a:t>
            </a:r>
            <a:r>
              <a:rPr lang="es-ES" dirty="0"/>
              <a:t>y secundario. El autotransformador, a diferencia de lo </a:t>
            </a:r>
            <a:r>
              <a:rPr lang="es-ES" dirty="0" smtClean="0"/>
              <a:t>ya </a:t>
            </a:r>
            <a:r>
              <a:rPr lang="es-ES" dirty="0"/>
              <a:t>mencionado, está conformado por un bobinado </a:t>
            </a:r>
            <a:r>
              <a:rPr lang="es-ES" dirty="0" smtClean="0"/>
              <a:t>continuo (</a:t>
            </a:r>
            <a:r>
              <a:rPr lang="es-ES" dirty="0"/>
              <a:t>esto no es del todo así, ya que se divide en dos partes, pero </a:t>
            </a:r>
            <a:r>
              <a:rPr lang="es-ES" dirty="0" smtClean="0"/>
              <a:t>sí </a:t>
            </a:r>
            <a:r>
              <a:rPr lang="es-ES" dirty="0"/>
              <a:t>tienen una conexión galvánica entre estas dos partes) que </a:t>
            </a:r>
            <a:r>
              <a:rPr lang="es-ES" dirty="0" smtClean="0"/>
              <a:t>funciona </a:t>
            </a:r>
            <a:r>
              <a:rPr lang="es-ES" dirty="0"/>
              <a:t>como bobinado primario y secundario, y las </a:t>
            </a:r>
            <a:r>
              <a:rPr lang="es-ES" dirty="0" smtClean="0"/>
              <a:t>tensiones </a:t>
            </a:r>
            <a:r>
              <a:rPr lang="es-ES" dirty="0"/>
              <a:t>de entrada y salida no están aisladas entre sí. En el </a:t>
            </a:r>
            <a:r>
              <a:rPr lang="es-ES" dirty="0" smtClean="0"/>
              <a:t>autotransformador</a:t>
            </a:r>
            <a:r>
              <a:rPr lang="es-ES" dirty="0"/>
              <a:t>, se transfiere la potencia, en parte por el </a:t>
            </a:r>
            <a:r>
              <a:rPr lang="es-ES" dirty="0" smtClean="0"/>
              <a:t>acoplamiento </a:t>
            </a:r>
            <a:r>
              <a:rPr lang="es-ES" dirty="0"/>
              <a:t>magnético y en parte de manera galvánica.</a:t>
            </a:r>
          </a:p>
          <a:p>
            <a:pPr algn="just"/>
            <a:endParaRPr lang="es-ES" dirty="0"/>
          </a:p>
        </p:txBody>
      </p:sp>
    </p:spTree>
    <p:extLst>
      <p:ext uri="{BB962C8B-B14F-4D97-AF65-F5344CB8AC3E}">
        <p14:creationId xmlns:p14="http://schemas.microsoft.com/office/powerpoint/2010/main" val="2953300890"/>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162296" y="208393"/>
            <a:ext cx="11867408" cy="6463308"/>
          </a:xfrm>
          <a:prstGeom prst="rect">
            <a:avLst/>
          </a:prstGeom>
        </p:spPr>
        <p:txBody>
          <a:bodyPr wrap="square">
            <a:spAutoFit/>
          </a:bodyPr>
          <a:lstStyle/>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ctr"/>
            <a:r>
              <a:rPr lang="es-ES" b="1" dirty="0" smtClean="0"/>
              <a:t>Comparativa entre el esquema del transformador monofásico y el autotransformador monofásico.</a:t>
            </a:r>
          </a:p>
        </p:txBody>
      </p:sp>
      <p:pic>
        <p:nvPicPr>
          <p:cNvPr id="4" name="Imagen 3"/>
          <p:cNvPicPr>
            <a:picLocks noChangeAspect="1"/>
          </p:cNvPicPr>
          <p:nvPr/>
        </p:nvPicPr>
        <p:blipFill>
          <a:blip r:embed="rId2"/>
          <a:stretch>
            <a:fillRect/>
          </a:stretch>
        </p:blipFill>
        <p:spPr>
          <a:xfrm>
            <a:off x="265947" y="208393"/>
            <a:ext cx="4200525" cy="3009900"/>
          </a:xfrm>
          <a:prstGeom prst="rect">
            <a:avLst/>
          </a:prstGeom>
        </p:spPr>
      </p:pic>
      <p:pic>
        <p:nvPicPr>
          <p:cNvPr id="5" name="Imagen 4"/>
          <p:cNvPicPr>
            <a:picLocks noChangeAspect="1"/>
          </p:cNvPicPr>
          <p:nvPr/>
        </p:nvPicPr>
        <p:blipFill>
          <a:blip r:embed="rId3"/>
          <a:stretch>
            <a:fillRect/>
          </a:stretch>
        </p:blipFill>
        <p:spPr>
          <a:xfrm>
            <a:off x="8785810" y="226595"/>
            <a:ext cx="3114675" cy="4381500"/>
          </a:xfrm>
          <a:prstGeom prst="rect">
            <a:avLst/>
          </a:prstGeom>
        </p:spPr>
      </p:pic>
      <p:sp>
        <p:nvSpPr>
          <p:cNvPr id="6" name="Rectángulo 5"/>
          <p:cNvSpPr/>
          <p:nvPr/>
        </p:nvSpPr>
        <p:spPr>
          <a:xfrm>
            <a:off x="4570123" y="350603"/>
            <a:ext cx="1914898" cy="2031325"/>
          </a:xfrm>
          <a:prstGeom prst="rect">
            <a:avLst/>
          </a:prstGeom>
        </p:spPr>
        <p:txBody>
          <a:bodyPr wrap="square">
            <a:spAutoFit/>
          </a:bodyPr>
          <a:lstStyle/>
          <a:p>
            <a:pPr algn="just"/>
            <a:r>
              <a:rPr lang="es-ES" b="1" dirty="0"/>
              <a:t>Transformador de distribución trifásico con tanque de expansión y batería de radiadores.</a:t>
            </a:r>
          </a:p>
        </p:txBody>
      </p:sp>
      <p:sp>
        <p:nvSpPr>
          <p:cNvPr id="7" name="Rectángulo 6"/>
          <p:cNvSpPr/>
          <p:nvPr/>
        </p:nvSpPr>
        <p:spPr>
          <a:xfrm>
            <a:off x="6894095" y="1683110"/>
            <a:ext cx="1804737" cy="1200329"/>
          </a:xfrm>
          <a:prstGeom prst="rect">
            <a:avLst/>
          </a:prstGeom>
        </p:spPr>
        <p:txBody>
          <a:bodyPr wrap="square">
            <a:spAutoFit/>
          </a:bodyPr>
          <a:lstStyle/>
          <a:p>
            <a:pPr algn="just"/>
            <a:r>
              <a:rPr lang="es-ES" b="1" dirty="0"/>
              <a:t>Transformador seco visto desde el lado de las conexiones AT.</a:t>
            </a:r>
          </a:p>
        </p:txBody>
      </p:sp>
      <p:pic>
        <p:nvPicPr>
          <p:cNvPr id="8" name="Imagen 7"/>
          <p:cNvPicPr>
            <a:picLocks noChangeAspect="1"/>
          </p:cNvPicPr>
          <p:nvPr/>
        </p:nvPicPr>
        <p:blipFill>
          <a:blip r:embed="rId4"/>
          <a:stretch>
            <a:fillRect/>
          </a:stretch>
        </p:blipFill>
        <p:spPr>
          <a:xfrm>
            <a:off x="2310063" y="3218293"/>
            <a:ext cx="6168189" cy="3015422"/>
          </a:xfrm>
          <a:prstGeom prst="rect">
            <a:avLst/>
          </a:prstGeom>
        </p:spPr>
      </p:pic>
    </p:spTree>
    <p:extLst>
      <p:ext uri="{BB962C8B-B14F-4D97-AF65-F5344CB8AC3E}">
        <p14:creationId xmlns:p14="http://schemas.microsoft.com/office/powerpoint/2010/main" val="673487824"/>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162296" y="208393"/>
            <a:ext cx="11867408" cy="5632311"/>
          </a:xfrm>
          <a:prstGeom prst="rect">
            <a:avLst/>
          </a:prstGeom>
        </p:spPr>
        <p:txBody>
          <a:bodyPr wrap="square">
            <a:spAutoFit/>
          </a:bodyPr>
          <a:lstStyle/>
          <a:p>
            <a:pPr algn="just"/>
            <a:r>
              <a:rPr lang="es-ES" dirty="0" smtClean="0"/>
              <a:t>En </a:t>
            </a:r>
            <a:r>
              <a:rPr lang="es-ES" dirty="0"/>
              <a:t>el esquema anterior, se ve que se considera como </a:t>
            </a:r>
            <a:r>
              <a:rPr lang="es-ES" dirty="0" smtClean="0"/>
              <a:t>primario </a:t>
            </a:r>
            <a:r>
              <a:rPr lang="es-ES" dirty="0"/>
              <a:t>todo el bobinado con una </a:t>
            </a:r>
            <a:r>
              <a:rPr lang="es-ES" dirty="0" smtClean="0"/>
              <a:t>N1 </a:t>
            </a:r>
            <a:r>
              <a:rPr lang="es-ES" dirty="0"/>
              <a:t>cantidad de espiras, </a:t>
            </a:r>
            <a:r>
              <a:rPr lang="es-ES" dirty="0" smtClean="0"/>
              <a:t>y el </a:t>
            </a:r>
            <a:r>
              <a:rPr lang="es-ES" dirty="0"/>
              <a:t>secundario, como la parte de ese bobinado con </a:t>
            </a:r>
            <a:r>
              <a:rPr lang="es-ES" dirty="0" smtClean="0"/>
              <a:t>N2 espiras</a:t>
            </a:r>
            <a:r>
              <a:rPr lang="es-ES" dirty="0"/>
              <a:t>. Se fabrican dos bobinados, uno con </a:t>
            </a:r>
            <a:r>
              <a:rPr lang="es-ES" dirty="0" smtClean="0"/>
              <a:t>N1-N2 </a:t>
            </a:r>
            <a:r>
              <a:rPr lang="es-ES" dirty="0"/>
              <a:t>espiras, que </a:t>
            </a:r>
            <a:r>
              <a:rPr lang="es-ES" dirty="0" smtClean="0"/>
              <a:t>se </a:t>
            </a:r>
            <a:r>
              <a:rPr lang="es-ES" dirty="0"/>
              <a:t>denomina serie, y otro con N, espiras, que se denomina </a:t>
            </a:r>
            <a:r>
              <a:rPr lang="es-ES" dirty="0" smtClean="0"/>
              <a:t>bobinado </a:t>
            </a:r>
            <a:r>
              <a:rPr lang="es-ES" dirty="0"/>
              <a:t>común. En este sentido habrá una corriente </a:t>
            </a:r>
            <a:r>
              <a:rPr lang="es-ES" dirty="0" smtClean="0"/>
              <a:t>I1, </a:t>
            </a:r>
            <a:endParaRPr lang="es-ES" dirty="0"/>
          </a:p>
          <a:p>
            <a:pPr algn="just"/>
            <a:r>
              <a:rPr lang="es-ES" dirty="0"/>
              <a:t>entrando en el primario del transformador, y una corriente </a:t>
            </a:r>
            <a:r>
              <a:rPr lang="es-ES" dirty="0" smtClean="0"/>
              <a:t>I2 </a:t>
            </a:r>
            <a:r>
              <a:rPr lang="es-ES" dirty="0"/>
              <a:t>saliendo por el secundario hacia la carga. De acuerdo a </a:t>
            </a:r>
            <a:r>
              <a:rPr lang="es-ES" dirty="0" smtClean="0"/>
              <a:t>esto </a:t>
            </a:r>
            <a:r>
              <a:rPr lang="es-ES" dirty="0"/>
              <a:t>último, se debe diseñar el alambre o las planchuelas </a:t>
            </a:r>
            <a:r>
              <a:rPr lang="es-ES" dirty="0" smtClean="0"/>
              <a:t>de </a:t>
            </a:r>
            <a:r>
              <a:rPr lang="es-ES" dirty="0"/>
              <a:t>cobre del bobinado serie para una corriente </a:t>
            </a:r>
            <a:r>
              <a:rPr lang="es-ES" dirty="0" smtClean="0"/>
              <a:t>I, </a:t>
            </a:r>
            <a:r>
              <a:rPr lang="es-ES" dirty="0"/>
              <a:t>y, por </a:t>
            </a:r>
            <a:r>
              <a:rPr lang="es-ES" dirty="0" smtClean="0"/>
              <a:t>otro lado</a:t>
            </a:r>
            <a:r>
              <a:rPr lang="es-ES" dirty="0"/>
              <a:t>, el bobinado común se debe diseñar para que </a:t>
            </a:r>
            <a:r>
              <a:rPr lang="es-ES" dirty="0" smtClean="0"/>
              <a:t>soporte una corriente de I2-l1. Si </a:t>
            </a:r>
            <a:r>
              <a:rPr lang="es-ES" dirty="0"/>
              <a:t>se quiere comparar constructivamente el transformador </a:t>
            </a:r>
            <a:r>
              <a:rPr lang="es-ES" dirty="0" smtClean="0"/>
              <a:t>con </a:t>
            </a:r>
            <a:r>
              <a:rPr lang="es-ES" dirty="0"/>
              <a:t>el autotransformador, la relación de pesos de cobre </a:t>
            </a:r>
            <a:r>
              <a:rPr lang="es-ES" dirty="0" smtClean="0"/>
              <a:t>(</a:t>
            </a:r>
            <a:r>
              <a:rPr lang="es-ES" dirty="0"/>
              <a:t>que depende de la cantidad de espiras y de la corriente </a:t>
            </a:r>
            <a:r>
              <a:rPr lang="es-ES" dirty="0" smtClean="0"/>
              <a:t>que </a:t>
            </a:r>
            <a:r>
              <a:rPr lang="es-ES" dirty="0"/>
              <a:t>circula) será:</a:t>
            </a:r>
          </a:p>
          <a:p>
            <a:pPr algn="just"/>
            <a:endParaRPr lang="es-ES" dirty="0" smtClean="0"/>
          </a:p>
          <a:p>
            <a:pPr algn="just"/>
            <a:endParaRPr lang="es-ES" dirty="0"/>
          </a:p>
          <a:p>
            <a:pPr algn="just"/>
            <a:r>
              <a:rPr lang="es-ES" dirty="0" smtClean="0"/>
              <a:t>Donde Ga </a:t>
            </a:r>
            <a:r>
              <a:rPr lang="es-ES" dirty="0"/>
              <a:t>y </a:t>
            </a:r>
            <a:r>
              <a:rPr lang="es-ES" dirty="0" err="1" smtClean="0"/>
              <a:t>Gt</a:t>
            </a:r>
            <a:r>
              <a:rPr lang="es-ES" dirty="0" smtClean="0"/>
              <a:t> </a:t>
            </a:r>
            <a:r>
              <a:rPr lang="es-ES" dirty="0"/>
              <a:t>es el peso del cobre del autotransformador </a:t>
            </a:r>
            <a:r>
              <a:rPr lang="es-ES" dirty="0" smtClean="0"/>
              <a:t>y </a:t>
            </a:r>
            <a:r>
              <a:rPr lang="es-ES" dirty="0"/>
              <a:t>del transformador, respectivamente. El resultado se </a:t>
            </a:r>
            <a:r>
              <a:rPr lang="es-ES" dirty="0" smtClean="0"/>
              <a:t>obtiene </a:t>
            </a:r>
            <a:r>
              <a:rPr lang="es-ES" dirty="0"/>
              <a:t>de la equivalencia de la relación de espiras y de la </a:t>
            </a:r>
            <a:r>
              <a:rPr lang="es-ES" dirty="0" smtClean="0"/>
              <a:t>relación </a:t>
            </a:r>
            <a:r>
              <a:rPr lang="es-ES" dirty="0"/>
              <a:t>entre las tensiones. Este resultado indica que existe un </a:t>
            </a:r>
            <a:r>
              <a:rPr lang="es-ES" dirty="0" smtClean="0"/>
              <a:t>ahorro </a:t>
            </a:r>
            <a:r>
              <a:rPr lang="es-ES" dirty="0"/>
              <a:t>de material frente al transformador. La reducción del </a:t>
            </a:r>
            <a:r>
              <a:rPr lang="es-ES" dirty="0" smtClean="0"/>
              <a:t>número </a:t>
            </a:r>
            <a:r>
              <a:rPr lang="es-ES" dirty="0"/>
              <a:t>de espiras también permite utilizar núcleos </a:t>
            </a:r>
            <a:r>
              <a:rPr lang="es-ES" dirty="0" smtClean="0"/>
              <a:t>magnéticos </a:t>
            </a:r>
            <a:r>
              <a:rPr lang="es-ES" dirty="0"/>
              <a:t>de menor tamaño y, por lo tanto, menor material y menor </a:t>
            </a:r>
            <a:r>
              <a:rPr lang="es-ES" dirty="0" smtClean="0"/>
              <a:t>costo</a:t>
            </a:r>
            <a:r>
              <a:rPr lang="es-ES" dirty="0"/>
              <a:t>. El autotransformador tiene menos pérdidas en el </a:t>
            </a:r>
            <a:r>
              <a:rPr lang="es-ES" dirty="0" err="1" smtClean="0"/>
              <a:t>core</a:t>
            </a:r>
            <a:r>
              <a:rPr lang="es-ES" dirty="0" smtClean="0"/>
              <a:t> </a:t>
            </a:r>
            <a:r>
              <a:rPr lang="es-ES" dirty="0"/>
              <a:t>y en el hierro que el transformador, por lo que mejora </a:t>
            </a:r>
            <a:r>
              <a:rPr lang="es-ES" dirty="0" smtClean="0"/>
              <a:t>el rendimiento y la caída </a:t>
            </a:r>
            <a:r>
              <a:rPr lang="es-ES" dirty="0"/>
              <a:t>de tensión </a:t>
            </a:r>
            <a:r>
              <a:rPr lang="es-ES" dirty="0" smtClean="0"/>
              <a:t>en la máquina</a:t>
            </a:r>
            <a:r>
              <a:rPr lang="es-ES" dirty="0"/>
              <a:t>.</a:t>
            </a:r>
          </a:p>
          <a:p>
            <a:pPr algn="just"/>
            <a:r>
              <a:rPr lang="es-ES" dirty="0"/>
              <a:t>La desventaja es que, al tener menor resistencia y </a:t>
            </a:r>
            <a:r>
              <a:rPr lang="es-ES" dirty="0" smtClean="0"/>
              <a:t>reactancia </a:t>
            </a:r>
            <a:r>
              <a:rPr lang="es-ES" dirty="0"/>
              <a:t>interna, en función del cortocircuito de la </a:t>
            </a:r>
            <a:r>
              <a:rPr lang="es-ES" dirty="0" smtClean="0"/>
              <a:t>instalación </a:t>
            </a:r>
            <a:r>
              <a:rPr lang="es-ES" dirty="0"/>
              <a:t>en general, el autotransformador presenta una </a:t>
            </a:r>
            <a:r>
              <a:rPr lang="es-ES" dirty="0" smtClean="0"/>
              <a:t>impedancia </a:t>
            </a:r>
            <a:r>
              <a:rPr lang="es-ES" dirty="0"/>
              <a:t>equivalente menor y por eso los niveles de </a:t>
            </a:r>
            <a:r>
              <a:rPr lang="es-ES" dirty="0" smtClean="0"/>
              <a:t>cortocircuito </a:t>
            </a:r>
            <a:r>
              <a:rPr lang="es-ES" dirty="0"/>
              <a:t>pueden aumentar. </a:t>
            </a:r>
            <a:endParaRPr lang="es-ES" dirty="0" smtClean="0"/>
          </a:p>
          <a:p>
            <a:pPr algn="just"/>
            <a:r>
              <a:rPr lang="es-ES" dirty="0"/>
              <a:t>Además, si la relación de </a:t>
            </a:r>
            <a:r>
              <a:rPr lang="es-ES" dirty="0" smtClean="0"/>
              <a:t>transformación </a:t>
            </a:r>
            <a:r>
              <a:rPr lang="es-ES" dirty="0"/>
              <a:t>es elevada (por ejemplo 132/3,3 </a:t>
            </a:r>
            <a:r>
              <a:rPr lang="es-ES" dirty="0" err="1"/>
              <a:t>kV</a:t>
            </a:r>
            <a:r>
              <a:rPr lang="es-ES" dirty="0"/>
              <a:t>), </a:t>
            </a:r>
            <a:r>
              <a:rPr lang="es-ES" dirty="0" smtClean="0"/>
              <a:t>puede </a:t>
            </a:r>
            <a:r>
              <a:rPr lang="es-ES" dirty="0"/>
              <a:t>resultar muy costosa su fabricación desde el punto de </a:t>
            </a:r>
            <a:r>
              <a:rPr lang="es-ES" dirty="0" smtClean="0"/>
              <a:t>vista </a:t>
            </a:r>
            <a:r>
              <a:rPr lang="es-ES" dirty="0"/>
              <a:t>de la mano de obra.</a:t>
            </a:r>
            <a:endParaRPr lang="es-ES" dirty="0" smtClean="0"/>
          </a:p>
          <a:p>
            <a:pPr algn="just"/>
            <a:endParaRPr lang="es-ES" dirty="0"/>
          </a:p>
        </p:txBody>
      </p:sp>
      <p:pic>
        <p:nvPicPr>
          <p:cNvPr id="9" name="Imagen 8"/>
          <p:cNvPicPr>
            <a:picLocks noChangeAspect="1"/>
          </p:cNvPicPr>
          <p:nvPr/>
        </p:nvPicPr>
        <p:blipFill>
          <a:blip r:embed="rId2"/>
          <a:stretch>
            <a:fillRect/>
          </a:stretch>
        </p:blipFill>
        <p:spPr>
          <a:xfrm>
            <a:off x="4104773" y="2253438"/>
            <a:ext cx="3982453" cy="733927"/>
          </a:xfrm>
          <a:prstGeom prst="rect">
            <a:avLst/>
          </a:prstGeom>
        </p:spPr>
      </p:pic>
    </p:spTree>
    <p:extLst>
      <p:ext uri="{BB962C8B-B14F-4D97-AF65-F5344CB8AC3E}">
        <p14:creationId xmlns:p14="http://schemas.microsoft.com/office/powerpoint/2010/main" val="3823593881"/>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162296" y="208393"/>
            <a:ext cx="5850986" cy="6463308"/>
          </a:xfrm>
          <a:prstGeom prst="rect">
            <a:avLst/>
          </a:prstGeom>
        </p:spPr>
        <p:txBody>
          <a:bodyPr wrap="square">
            <a:spAutoFit/>
          </a:bodyPr>
          <a:lstStyle/>
          <a:p>
            <a:pPr algn="just"/>
            <a:r>
              <a:rPr lang="es-ES" b="1" dirty="0" smtClean="0">
                <a:solidFill>
                  <a:srgbClr val="0070C0"/>
                </a:solidFill>
                <a:latin typeface="Arial Rounded MT Bold" panose="020F0704030504030204" pitchFamily="34" charset="0"/>
              </a:rPr>
              <a:t>Autotransformador variable</a:t>
            </a:r>
            <a:endParaRPr lang="es-ES" b="1" dirty="0">
              <a:solidFill>
                <a:srgbClr val="0070C0"/>
              </a:solidFill>
              <a:latin typeface="Arial Rounded MT Bold" panose="020F0704030504030204" pitchFamily="34" charset="0"/>
            </a:endParaRPr>
          </a:p>
          <a:p>
            <a:pPr algn="ctr"/>
            <a:r>
              <a:rPr lang="es-ES" b="1" dirty="0" smtClean="0">
                <a:solidFill>
                  <a:srgbClr val="0070C0"/>
                </a:solidFill>
              </a:rPr>
              <a:t>En los laboratorios</a:t>
            </a:r>
            <a:r>
              <a:rPr lang="es-ES" b="1" dirty="0">
                <a:solidFill>
                  <a:srgbClr val="0070C0"/>
                </a:solidFill>
              </a:rPr>
              <a:t>, </a:t>
            </a:r>
            <a:r>
              <a:rPr lang="es-ES" b="1" dirty="0" smtClean="0">
                <a:solidFill>
                  <a:srgbClr val="0070C0"/>
                </a:solidFill>
              </a:rPr>
              <a:t>o donde </a:t>
            </a:r>
            <a:r>
              <a:rPr lang="es-ES" b="1" dirty="0">
                <a:solidFill>
                  <a:srgbClr val="0070C0"/>
                </a:solidFill>
              </a:rPr>
              <a:t>se </a:t>
            </a:r>
            <a:r>
              <a:rPr lang="es-ES" b="1" dirty="0" smtClean="0">
                <a:solidFill>
                  <a:srgbClr val="0070C0"/>
                </a:solidFill>
              </a:rPr>
              <a:t>requiera </a:t>
            </a:r>
            <a:r>
              <a:rPr lang="es-ES" b="1" dirty="0">
                <a:solidFill>
                  <a:srgbClr val="0070C0"/>
                </a:solidFill>
              </a:rPr>
              <a:t>hacer pruebas, </a:t>
            </a:r>
            <a:r>
              <a:rPr lang="es-ES" b="1" dirty="0" smtClean="0">
                <a:solidFill>
                  <a:srgbClr val="0070C0"/>
                </a:solidFill>
              </a:rPr>
              <a:t>se utilizan </a:t>
            </a:r>
            <a:r>
              <a:rPr lang="es-ES" b="1" dirty="0" err="1" smtClean="0">
                <a:solidFill>
                  <a:srgbClr val="0070C0"/>
                </a:solidFill>
              </a:rPr>
              <a:t>autotranstormadores</a:t>
            </a:r>
            <a:r>
              <a:rPr lang="es-ES" b="1" dirty="0" smtClean="0">
                <a:solidFill>
                  <a:srgbClr val="0070C0"/>
                </a:solidFill>
              </a:rPr>
              <a:t> </a:t>
            </a:r>
            <a:r>
              <a:rPr lang="es-ES" b="1" dirty="0">
                <a:solidFill>
                  <a:srgbClr val="0070C0"/>
                </a:solidFill>
              </a:rPr>
              <a:t>variables </a:t>
            </a:r>
            <a:r>
              <a:rPr lang="es-ES" b="1" dirty="0" smtClean="0">
                <a:solidFill>
                  <a:srgbClr val="0070C0"/>
                </a:solidFill>
              </a:rPr>
              <a:t>en los que se mueve </a:t>
            </a:r>
            <a:r>
              <a:rPr lang="es-ES" b="1" dirty="0">
                <a:solidFill>
                  <a:srgbClr val="0070C0"/>
                </a:solidFill>
              </a:rPr>
              <a:t>uno </a:t>
            </a:r>
            <a:r>
              <a:rPr lang="es-ES" b="1" dirty="0" smtClean="0">
                <a:solidFill>
                  <a:srgbClr val="0070C0"/>
                </a:solidFill>
              </a:rPr>
              <a:t>de los </a:t>
            </a:r>
            <a:r>
              <a:rPr lang="es-ES" b="1" dirty="0">
                <a:solidFill>
                  <a:srgbClr val="0070C0"/>
                </a:solidFill>
              </a:rPr>
              <a:t>terminales </a:t>
            </a:r>
            <a:r>
              <a:rPr lang="es-ES" b="1" dirty="0" smtClean="0">
                <a:solidFill>
                  <a:srgbClr val="0070C0"/>
                </a:solidFill>
              </a:rPr>
              <a:t>del secundario </a:t>
            </a:r>
            <a:r>
              <a:rPr lang="es-ES" b="1" dirty="0">
                <a:solidFill>
                  <a:srgbClr val="0070C0"/>
                </a:solidFill>
              </a:rPr>
              <a:t>y</a:t>
            </a:r>
            <a:r>
              <a:rPr lang="es-ES" b="1" dirty="0" smtClean="0">
                <a:solidFill>
                  <a:srgbClr val="0070C0"/>
                </a:solidFill>
              </a:rPr>
              <a:t>, por lo tanto</a:t>
            </a:r>
            <a:r>
              <a:rPr lang="es-ES" b="1" dirty="0">
                <a:solidFill>
                  <a:srgbClr val="0070C0"/>
                </a:solidFill>
              </a:rPr>
              <a:t>, se </a:t>
            </a:r>
            <a:r>
              <a:rPr lang="es-ES" b="1" dirty="0" smtClean="0">
                <a:solidFill>
                  <a:srgbClr val="0070C0"/>
                </a:solidFill>
              </a:rPr>
              <a:t>producen distintas </a:t>
            </a:r>
            <a:r>
              <a:rPr lang="es-ES" b="1" dirty="0">
                <a:solidFill>
                  <a:srgbClr val="0070C0"/>
                </a:solidFill>
              </a:rPr>
              <a:t>tensiones de acuerdo </a:t>
            </a:r>
            <a:r>
              <a:rPr lang="es-ES" b="1" dirty="0" smtClean="0">
                <a:solidFill>
                  <a:srgbClr val="0070C0"/>
                </a:solidFill>
              </a:rPr>
              <a:t>a como </a:t>
            </a:r>
            <a:r>
              <a:rPr lang="es-ES" b="1" dirty="0">
                <a:solidFill>
                  <a:srgbClr val="0070C0"/>
                </a:solidFill>
              </a:rPr>
              <a:t>se </a:t>
            </a:r>
            <a:r>
              <a:rPr lang="es-ES" b="1" dirty="0" smtClean="0">
                <a:solidFill>
                  <a:srgbClr val="0070C0"/>
                </a:solidFill>
              </a:rPr>
              <a:t>mueve el dial. Estos </a:t>
            </a:r>
            <a:r>
              <a:rPr lang="es-ES" b="1" dirty="0">
                <a:solidFill>
                  <a:srgbClr val="0070C0"/>
                </a:solidFill>
              </a:rPr>
              <a:t>se los conoce </a:t>
            </a:r>
            <a:r>
              <a:rPr lang="es-ES" b="1" dirty="0" smtClean="0">
                <a:solidFill>
                  <a:srgbClr val="0070C0"/>
                </a:solidFill>
              </a:rPr>
              <a:t>como VARIAC </a:t>
            </a:r>
            <a:r>
              <a:rPr lang="es-ES" b="1" dirty="0">
                <a:solidFill>
                  <a:srgbClr val="0070C0"/>
                </a:solidFill>
              </a:rPr>
              <a:t>y entregan tensiones desde </a:t>
            </a:r>
            <a:r>
              <a:rPr lang="es-ES" b="1" dirty="0" smtClean="0">
                <a:solidFill>
                  <a:srgbClr val="0070C0"/>
                </a:solidFill>
              </a:rPr>
              <a:t>o hasta </a:t>
            </a:r>
            <a:r>
              <a:rPr lang="es-ES" b="1" dirty="0">
                <a:solidFill>
                  <a:srgbClr val="0070C0"/>
                </a:solidFill>
              </a:rPr>
              <a:t>el valor de V1, para 0 % y 100 % </a:t>
            </a:r>
            <a:r>
              <a:rPr lang="es-ES" b="1" dirty="0" smtClean="0">
                <a:solidFill>
                  <a:srgbClr val="0070C0"/>
                </a:solidFill>
              </a:rPr>
              <a:t>de </a:t>
            </a:r>
            <a:r>
              <a:rPr lang="es-ES" b="1" dirty="0">
                <a:solidFill>
                  <a:srgbClr val="0070C0"/>
                </a:solidFill>
              </a:rPr>
              <a:t>la escala del equipo. Estos equipos </a:t>
            </a:r>
            <a:r>
              <a:rPr lang="es-ES" b="1" dirty="0" smtClean="0">
                <a:solidFill>
                  <a:srgbClr val="0070C0"/>
                </a:solidFill>
              </a:rPr>
              <a:t>pueden </a:t>
            </a:r>
            <a:r>
              <a:rPr lang="es-ES" b="1" dirty="0">
                <a:solidFill>
                  <a:srgbClr val="0070C0"/>
                </a:solidFill>
              </a:rPr>
              <a:t>ser trifásicos o monofásicos</a:t>
            </a:r>
            <a:r>
              <a:rPr lang="es-ES" b="1" dirty="0" smtClean="0">
                <a:solidFill>
                  <a:srgbClr val="0070C0"/>
                </a:solidFill>
              </a:rPr>
              <a:t>.</a:t>
            </a:r>
          </a:p>
          <a:p>
            <a:pPr algn="just"/>
            <a:endParaRPr lang="es-ES" dirty="0"/>
          </a:p>
          <a:p>
            <a:pPr algn="just"/>
            <a:r>
              <a:rPr lang="es-ES" b="1" dirty="0" smtClean="0">
                <a:solidFill>
                  <a:srgbClr val="0070C0"/>
                </a:solidFill>
                <a:latin typeface="Arial Rounded MT Bold" panose="020F0704030504030204" pitchFamily="34" charset="0"/>
              </a:rPr>
              <a:t>Transformador </a:t>
            </a:r>
            <a:r>
              <a:rPr lang="es-ES" b="1" dirty="0">
                <a:solidFill>
                  <a:srgbClr val="0070C0"/>
                </a:solidFill>
                <a:latin typeface="Arial Rounded MT Bold" panose="020F0704030504030204" pitchFamily="34" charset="0"/>
              </a:rPr>
              <a:t>trifásico</a:t>
            </a:r>
          </a:p>
          <a:p>
            <a:pPr algn="just"/>
            <a:r>
              <a:rPr lang="es-ES" dirty="0"/>
              <a:t>La transformación de tensiones en un sistema trifásico </a:t>
            </a:r>
            <a:r>
              <a:rPr lang="es-ES" dirty="0" smtClean="0"/>
              <a:t>puede </a:t>
            </a:r>
            <a:r>
              <a:rPr lang="es-ES" dirty="0"/>
              <a:t>realizarse de dos maneras distintas. Una de ellas es </a:t>
            </a:r>
            <a:r>
              <a:rPr lang="es-ES" dirty="0" smtClean="0"/>
              <a:t>utilizar </a:t>
            </a:r>
            <a:r>
              <a:rPr lang="es-ES" dirty="0"/>
              <a:t>tres transformadores monofásicos interconectados </a:t>
            </a:r>
            <a:r>
              <a:rPr lang="es-ES" dirty="0" smtClean="0"/>
              <a:t>entre </a:t>
            </a:r>
            <a:r>
              <a:rPr lang="es-ES" dirty="0"/>
              <a:t>sí, de manera de conformar las tres fases con circuitos </a:t>
            </a:r>
            <a:r>
              <a:rPr lang="es-ES" dirty="0" smtClean="0"/>
              <a:t>magnéticos </a:t>
            </a:r>
            <a:r>
              <a:rPr lang="es-ES" dirty="0"/>
              <a:t>independientes. Esta disposición se denomina </a:t>
            </a:r>
            <a:r>
              <a:rPr lang="es-ES" dirty="0" smtClean="0"/>
              <a:t>banco </a:t>
            </a:r>
            <a:r>
              <a:rPr lang="es-ES" dirty="0"/>
              <a:t>de transformadores monofásico. Es un sistema </a:t>
            </a:r>
            <a:r>
              <a:rPr lang="es-ES" dirty="0" smtClean="0"/>
              <a:t>poco económico </a:t>
            </a:r>
            <a:r>
              <a:rPr lang="es-ES" dirty="0"/>
              <a:t>ya que emplea tres núcleos individuales. La </a:t>
            </a:r>
            <a:r>
              <a:rPr lang="es-ES" dirty="0" smtClean="0"/>
              <a:t>segunda </a:t>
            </a:r>
            <a:r>
              <a:rPr lang="es-ES" dirty="0"/>
              <a:t>posibilidad es utilizar un núcleo que contenga </a:t>
            </a:r>
            <a:r>
              <a:rPr lang="es-ES" dirty="0" smtClean="0"/>
              <a:t>todos los </a:t>
            </a:r>
            <a:r>
              <a:rPr lang="es-ES" dirty="0"/>
              <a:t>bobinados necesarios para convertir las tensiones del </a:t>
            </a:r>
            <a:r>
              <a:rPr lang="es-ES" dirty="0" smtClean="0"/>
              <a:t>sistema </a:t>
            </a:r>
            <a:r>
              <a:rPr lang="es-ES" dirty="0"/>
              <a:t>trifásico. En este tipo de transformadores, el núcleo </a:t>
            </a:r>
            <a:r>
              <a:rPr lang="es-ES" dirty="0" smtClean="0"/>
              <a:t>está </a:t>
            </a:r>
            <a:r>
              <a:rPr lang="es-ES" dirty="0"/>
              <a:t>conformado por tres columnas en las que se instalan </a:t>
            </a:r>
            <a:r>
              <a:rPr lang="es-ES" dirty="0" smtClean="0"/>
              <a:t>tres </a:t>
            </a:r>
            <a:r>
              <a:rPr lang="es-ES" dirty="0"/>
              <a:t>grupos de bobinados primarios y secundarios idénticos</a:t>
            </a:r>
            <a:r>
              <a:rPr lang="es-ES" dirty="0" smtClean="0"/>
              <a:t>.</a:t>
            </a:r>
            <a:endParaRPr lang="es-ES" dirty="0"/>
          </a:p>
        </p:txBody>
      </p:sp>
      <p:pic>
        <p:nvPicPr>
          <p:cNvPr id="4" name="Imagen 3"/>
          <p:cNvPicPr>
            <a:picLocks noChangeAspect="1"/>
          </p:cNvPicPr>
          <p:nvPr/>
        </p:nvPicPr>
        <p:blipFill>
          <a:blip r:embed="rId2"/>
          <a:stretch>
            <a:fillRect/>
          </a:stretch>
        </p:blipFill>
        <p:spPr>
          <a:xfrm>
            <a:off x="7741065" y="331955"/>
            <a:ext cx="2478505" cy="2609850"/>
          </a:xfrm>
          <a:prstGeom prst="rect">
            <a:avLst/>
          </a:prstGeom>
        </p:spPr>
      </p:pic>
      <p:pic>
        <p:nvPicPr>
          <p:cNvPr id="5" name="Imagen 4"/>
          <p:cNvPicPr>
            <a:picLocks noChangeAspect="1"/>
          </p:cNvPicPr>
          <p:nvPr/>
        </p:nvPicPr>
        <p:blipFill>
          <a:blip r:embed="rId3"/>
          <a:stretch>
            <a:fillRect/>
          </a:stretch>
        </p:blipFill>
        <p:spPr>
          <a:xfrm>
            <a:off x="6013281" y="3223410"/>
            <a:ext cx="5934075" cy="2346158"/>
          </a:xfrm>
          <a:prstGeom prst="rect">
            <a:avLst/>
          </a:prstGeom>
        </p:spPr>
      </p:pic>
      <p:sp>
        <p:nvSpPr>
          <p:cNvPr id="6" name="Rectángulo 5"/>
          <p:cNvSpPr/>
          <p:nvPr/>
        </p:nvSpPr>
        <p:spPr>
          <a:xfrm>
            <a:off x="6013281" y="5851173"/>
            <a:ext cx="6096000" cy="646331"/>
          </a:xfrm>
          <a:prstGeom prst="rect">
            <a:avLst/>
          </a:prstGeom>
        </p:spPr>
        <p:txBody>
          <a:bodyPr>
            <a:spAutoFit/>
          </a:bodyPr>
          <a:lstStyle/>
          <a:p>
            <a:pPr algn="ctr"/>
            <a:r>
              <a:rPr lang="es-ES" b="1" dirty="0"/>
              <a:t>Esquema de </a:t>
            </a:r>
            <a:r>
              <a:rPr lang="es-ES" b="1" dirty="0" smtClean="0"/>
              <a:t>conexión de bobinados serie y común</a:t>
            </a:r>
            <a:r>
              <a:rPr lang="es-ES" b="1" dirty="0"/>
              <a:t>, junto </a:t>
            </a:r>
            <a:r>
              <a:rPr lang="es-ES" b="1" dirty="0" smtClean="0"/>
              <a:t>a su representación esquemática </a:t>
            </a:r>
            <a:r>
              <a:rPr lang="es-ES" b="1" dirty="0"/>
              <a:t>y </a:t>
            </a:r>
            <a:r>
              <a:rPr lang="es-ES" b="1" dirty="0" smtClean="0"/>
              <a:t>circulación </a:t>
            </a:r>
            <a:r>
              <a:rPr lang="es-ES" b="1" dirty="0"/>
              <a:t>de </a:t>
            </a:r>
            <a:r>
              <a:rPr lang="es-ES" b="1" dirty="0" smtClean="0"/>
              <a:t>corrientes</a:t>
            </a:r>
            <a:r>
              <a:rPr lang="es-ES" b="1" dirty="0"/>
              <a:t>.</a:t>
            </a:r>
          </a:p>
        </p:txBody>
      </p:sp>
    </p:spTree>
    <p:extLst>
      <p:ext uri="{BB962C8B-B14F-4D97-AF65-F5344CB8AC3E}">
        <p14:creationId xmlns:p14="http://schemas.microsoft.com/office/powerpoint/2010/main" val="2150295434"/>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162296" y="208393"/>
            <a:ext cx="11867408" cy="7017306"/>
          </a:xfrm>
          <a:prstGeom prst="rect">
            <a:avLst/>
          </a:prstGeom>
        </p:spPr>
        <p:txBody>
          <a:bodyPr wrap="square">
            <a:spAutoFit/>
          </a:bodyPr>
          <a:lstStyle/>
          <a:p>
            <a:pPr algn="just"/>
            <a:endParaRPr lang="es-ES" dirty="0"/>
          </a:p>
          <a:p>
            <a:pPr lvl="1" algn="just"/>
            <a:r>
              <a:rPr lang="es-ES" b="1" dirty="0"/>
              <a:t>Esquema de un </a:t>
            </a:r>
            <a:r>
              <a:rPr lang="es-ES" b="1" dirty="0" err="1"/>
              <a:t>transfor</a:t>
            </a:r>
            <a:r>
              <a:rPr lang="es-ES" b="1" dirty="0"/>
              <a:t>-</a:t>
            </a:r>
          </a:p>
          <a:p>
            <a:pPr lvl="1" algn="just"/>
            <a:r>
              <a:rPr lang="es-ES" b="1" dirty="0"/>
              <a:t>mador trifásico donde se </a:t>
            </a:r>
          </a:p>
          <a:p>
            <a:pPr lvl="1" algn="just"/>
            <a:r>
              <a:rPr lang="es-ES" b="1" dirty="0"/>
              <a:t>demuestra </a:t>
            </a:r>
            <a:r>
              <a:rPr lang="es-ES" b="1" dirty="0" smtClean="0"/>
              <a:t>la formación</a:t>
            </a:r>
            <a:endParaRPr lang="es-ES" b="1" dirty="0"/>
          </a:p>
          <a:p>
            <a:pPr lvl="1" algn="just"/>
            <a:r>
              <a:rPr lang="es-ES" b="1" dirty="0" smtClean="0"/>
              <a:t>del circuito </a:t>
            </a:r>
            <a:r>
              <a:rPr lang="es-ES" b="1" dirty="0"/>
              <a:t>magnético </a:t>
            </a:r>
          </a:p>
          <a:p>
            <a:pPr lvl="1" algn="just"/>
            <a:r>
              <a:rPr lang="es-ES" b="1" dirty="0"/>
              <a:t>para las tres fases, a </a:t>
            </a:r>
          </a:p>
          <a:p>
            <a:pPr lvl="1" algn="just"/>
            <a:r>
              <a:rPr lang="es-ES" b="1" dirty="0"/>
              <a:t>partir de tres sistemas</a:t>
            </a:r>
          </a:p>
          <a:p>
            <a:pPr lvl="1" algn="just"/>
            <a:r>
              <a:rPr lang="es-ES" b="1" dirty="0"/>
              <a:t>monofásicos</a:t>
            </a:r>
            <a:r>
              <a:rPr lang="es-ES" b="1" dirty="0" smtClean="0"/>
              <a:t>.</a:t>
            </a:r>
          </a:p>
          <a:p>
            <a:pPr algn="just"/>
            <a:endParaRPr lang="es-ES" dirty="0"/>
          </a:p>
          <a:p>
            <a:pPr algn="just"/>
            <a:endParaRPr lang="es-ES" dirty="0" smtClean="0"/>
          </a:p>
          <a:p>
            <a:pPr algn="just"/>
            <a:endParaRPr lang="es-ES" dirty="0"/>
          </a:p>
          <a:p>
            <a:pPr algn="just"/>
            <a:endParaRPr lang="es-ES" dirty="0" smtClean="0"/>
          </a:p>
          <a:p>
            <a:pPr algn="just"/>
            <a:endParaRPr lang="es-ES" dirty="0" smtClean="0"/>
          </a:p>
          <a:p>
            <a:pPr algn="just"/>
            <a:endParaRPr lang="es-ES" dirty="0"/>
          </a:p>
          <a:p>
            <a:pPr algn="just"/>
            <a:endParaRPr lang="es-ES" dirty="0" smtClean="0"/>
          </a:p>
          <a:p>
            <a:pPr algn="just"/>
            <a:endParaRPr lang="es-ES" dirty="0"/>
          </a:p>
          <a:p>
            <a:pPr lvl="2" algn="just"/>
            <a:r>
              <a:rPr lang="es-ES" b="1" dirty="0"/>
              <a:t>Núcleo magnético de cinco columnas </a:t>
            </a:r>
            <a:endParaRPr lang="es-ES" b="1" dirty="0" smtClean="0"/>
          </a:p>
          <a:p>
            <a:pPr lvl="2" algn="just"/>
            <a:r>
              <a:rPr lang="es-ES" b="1" dirty="0" smtClean="0"/>
              <a:t>o acorazado</a:t>
            </a:r>
            <a:r>
              <a:rPr lang="es-ES" b="1" dirty="0"/>
              <a:t>, con </a:t>
            </a:r>
            <a:r>
              <a:rPr lang="es-ES" b="1" dirty="0" smtClean="0"/>
              <a:t>el sentido </a:t>
            </a:r>
            <a:r>
              <a:rPr lang="es-ES" b="1" dirty="0"/>
              <a:t>de </a:t>
            </a:r>
            <a:r>
              <a:rPr lang="es-ES" b="1" dirty="0" smtClean="0"/>
              <a:t>circulación</a:t>
            </a:r>
          </a:p>
          <a:p>
            <a:pPr lvl="2" algn="just"/>
            <a:r>
              <a:rPr lang="es-ES" b="1" dirty="0" smtClean="0"/>
              <a:t> </a:t>
            </a:r>
            <a:r>
              <a:rPr lang="es-ES" b="1" dirty="0"/>
              <a:t>del flujo magnético, </a:t>
            </a:r>
            <a:r>
              <a:rPr lang="es-ES" b="1" dirty="0" smtClean="0"/>
              <a:t>y los </a:t>
            </a:r>
            <a:r>
              <a:rPr lang="es-ES" b="1" dirty="0"/>
              <a:t>anchos de las </a:t>
            </a:r>
            <a:endParaRPr lang="es-ES" b="1" dirty="0" smtClean="0"/>
          </a:p>
          <a:p>
            <a:pPr lvl="2" algn="just"/>
            <a:r>
              <a:rPr lang="es-ES" b="1" dirty="0" smtClean="0"/>
              <a:t>columnas </a:t>
            </a:r>
            <a:r>
              <a:rPr lang="es-ES" b="1" dirty="0"/>
              <a:t>principales </a:t>
            </a:r>
            <a:r>
              <a:rPr lang="es-ES" b="1" dirty="0" smtClean="0"/>
              <a:t>y de </a:t>
            </a:r>
            <a:r>
              <a:rPr lang="es-ES" b="1" dirty="0"/>
              <a:t>retorno</a:t>
            </a:r>
            <a:r>
              <a:rPr lang="es-ES" b="1" dirty="0" smtClean="0"/>
              <a:t>.</a:t>
            </a:r>
          </a:p>
          <a:p>
            <a:pPr algn="just"/>
            <a:endParaRPr lang="es-ES" dirty="0" smtClean="0"/>
          </a:p>
          <a:p>
            <a:pPr algn="just"/>
            <a:endParaRPr lang="es-ES" dirty="0"/>
          </a:p>
          <a:p>
            <a:pPr algn="just"/>
            <a:endParaRPr lang="es-ES" dirty="0" smtClean="0"/>
          </a:p>
          <a:p>
            <a:pPr algn="just"/>
            <a:endParaRPr lang="es-ES" dirty="0"/>
          </a:p>
          <a:p>
            <a:pPr algn="just"/>
            <a:endParaRPr lang="es-ES" dirty="0"/>
          </a:p>
        </p:txBody>
      </p:sp>
      <p:pic>
        <p:nvPicPr>
          <p:cNvPr id="3" name="Imagen 2"/>
          <p:cNvPicPr>
            <a:picLocks noChangeAspect="1"/>
          </p:cNvPicPr>
          <p:nvPr/>
        </p:nvPicPr>
        <p:blipFill>
          <a:blip r:embed="rId2"/>
          <a:stretch>
            <a:fillRect/>
          </a:stretch>
        </p:blipFill>
        <p:spPr>
          <a:xfrm>
            <a:off x="3619499" y="208393"/>
            <a:ext cx="6077954" cy="3400425"/>
          </a:xfrm>
          <a:prstGeom prst="rect">
            <a:avLst/>
          </a:prstGeom>
        </p:spPr>
      </p:pic>
      <p:pic>
        <p:nvPicPr>
          <p:cNvPr id="4" name="Imagen 3"/>
          <p:cNvPicPr>
            <a:picLocks noChangeAspect="1"/>
          </p:cNvPicPr>
          <p:nvPr/>
        </p:nvPicPr>
        <p:blipFill>
          <a:blip r:embed="rId3"/>
          <a:stretch>
            <a:fillRect/>
          </a:stretch>
        </p:blipFill>
        <p:spPr>
          <a:xfrm>
            <a:off x="5323723" y="3753853"/>
            <a:ext cx="4734677" cy="2959768"/>
          </a:xfrm>
          <a:prstGeom prst="rect">
            <a:avLst/>
          </a:prstGeom>
        </p:spPr>
      </p:pic>
    </p:spTree>
    <p:extLst>
      <p:ext uri="{BB962C8B-B14F-4D97-AF65-F5344CB8AC3E}">
        <p14:creationId xmlns:p14="http://schemas.microsoft.com/office/powerpoint/2010/main" val="1011390462"/>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162296" y="208393"/>
            <a:ext cx="11867408" cy="6186309"/>
          </a:xfrm>
          <a:prstGeom prst="rect">
            <a:avLst/>
          </a:prstGeom>
        </p:spPr>
        <p:txBody>
          <a:bodyPr wrap="square">
            <a:spAutoFit/>
          </a:bodyPr>
          <a:lstStyle/>
          <a:p>
            <a:pPr algn="just"/>
            <a:r>
              <a:rPr lang="es-ES" dirty="0" smtClean="0"/>
              <a:t>Dado </a:t>
            </a:r>
            <a:r>
              <a:rPr lang="es-ES" dirty="0"/>
              <a:t>que se trata de un sistema trifásico, el flujo en cada </a:t>
            </a:r>
            <a:r>
              <a:rPr lang="es-ES" dirty="0" smtClean="0"/>
              <a:t>una </a:t>
            </a:r>
            <a:r>
              <a:rPr lang="es-ES" dirty="0"/>
              <a:t>de las fases estará desfasado </a:t>
            </a:r>
            <a:r>
              <a:rPr lang="es-ES" dirty="0" smtClean="0"/>
              <a:t>120° </a:t>
            </a:r>
            <a:r>
              <a:rPr lang="es-ES" dirty="0"/>
              <a:t>uno de otro. En </a:t>
            </a:r>
            <a:r>
              <a:rPr lang="es-ES" dirty="0" smtClean="0"/>
              <a:t>el caso </a:t>
            </a:r>
            <a:r>
              <a:rPr lang="es-ES" dirty="0"/>
              <a:t>del núcleo de tres columnas, en el punto de unión de </a:t>
            </a:r>
            <a:r>
              <a:rPr lang="es-ES" dirty="0" smtClean="0"/>
              <a:t>las </a:t>
            </a:r>
            <a:r>
              <a:rPr lang="es-ES" dirty="0"/>
              <a:t>tres columnas el flujo es cero, y existe una asimetría </a:t>
            </a:r>
            <a:r>
              <a:rPr lang="es-ES" dirty="0" smtClean="0"/>
              <a:t>entre </a:t>
            </a:r>
            <a:r>
              <a:rPr lang="es-ES" dirty="0"/>
              <a:t>cómo se comporta el flujo de la columna central y </a:t>
            </a:r>
            <a:r>
              <a:rPr lang="es-ES" dirty="0" smtClean="0"/>
              <a:t>cómo se comportan los flujos de las columnas </a:t>
            </a:r>
            <a:r>
              <a:rPr lang="es-ES" dirty="0"/>
              <a:t>laterales</a:t>
            </a:r>
            <a:r>
              <a:rPr lang="es-ES" dirty="0" smtClean="0"/>
              <a:t>. Otro </a:t>
            </a:r>
            <a:r>
              <a:rPr lang="es-ES" dirty="0"/>
              <a:t>tipo </a:t>
            </a:r>
            <a:r>
              <a:rPr lang="es-ES" dirty="0" smtClean="0"/>
              <a:t>constructivo de los flujos magnéticos es el tipo acorazado</a:t>
            </a:r>
            <a:r>
              <a:rPr lang="es-ES" dirty="0"/>
              <a:t>. </a:t>
            </a:r>
          </a:p>
          <a:p>
            <a:pPr algn="just"/>
            <a:r>
              <a:rPr lang="es-ES" dirty="0" smtClean="0"/>
              <a:t>En concordancia con los sistemas </a:t>
            </a:r>
            <a:r>
              <a:rPr lang="es-ES" dirty="0"/>
              <a:t>trifásicos</a:t>
            </a:r>
            <a:r>
              <a:rPr lang="es-ES" dirty="0" smtClean="0"/>
              <a:t>, los transformadores se pueden conectar de diferentes maneras </a:t>
            </a:r>
            <a:r>
              <a:rPr lang="es-ES" dirty="0"/>
              <a:t>tanto </a:t>
            </a:r>
            <a:r>
              <a:rPr lang="es-ES" dirty="0" smtClean="0"/>
              <a:t>en el bobinado primario como en el bobinado secundario</a:t>
            </a:r>
            <a:r>
              <a:rPr lang="es-ES" dirty="0"/>
              <a:t>. </a:t>
            </a:r>
          </a:p>
          <a:p>
            <a:pPr algn="just"/>
            <a:r>
              <a:rPr lang="es-ES" dirty="0"/>
              <a:t>Para esto</a:t>
            </a:r>
            <a:r>
              <a:rPr lang="es-ES" dirty="0" smtClean="0"/>
              <a:t>, lo que se debe </a:t>
            </a:r>
            <a:r>
              <a:rPr lang="es-ES" dirty="0"/>
              <a:t>hacer </a:t>
            </a:r>
            <a:r>
              <a:rPr lang="es-ES" dirty="0" smtClean="0"/>
              <a:t>es nombrar a los terminales de </a:t>
            </a:r>
            <a:r>
              <a:rPr lang="es-ES" dirty="0"/>
              <a:t>cada fase como U; V; W y u; v; w o también A; B; C y a; b; </a:t>
            </a:r>
            <a:r>
              <a:rPr lang="es-ES" dirty="0" smtClean="0"/>
              <a:t>c</a:t>
            </a:r>
            <a:r>
              <a:rPr lang="es-ES" dirty="0"/>
              <a:t>. En este caso, al otro extremo de la bobina de cada fase lo </a:t>
            </a:r>
            <a:r>
              <a:rPr lang="es-ES" dirty="0" smtClean="0"/>
              <a:t>llamaremos </a:t>
            </a:r>
            <a:r>
              <a:rPr lang="es-ES" dirty="0"/>
              <a:t>A'; B'; C' y </a:t>
            </a:r>
            <a:r>
              <a:rPr lang="es-ES" dirty="0" smtClean="0"/>
              <a:t>a’; b’; c’.</a:t>
            </a:r>
            <a:endParaRPr lang="es-ES" dirty="0"/>
          </a:p>
          <a:p>
            <a:pPr algn="just"/>
            <a:r>
              <a:rPr lang="es-ES" dirty="0"/>
              <a:t>Las formas de conectar entre sí las tres bobinas y armar el </a:t>
            </a:r>
            <a:r>
              <a:rPr lang="es-ES" dirty="0" smtClean="0"/>
              <a:t>sistema </a:t>
            </a:r>
            <a:r>
              <a:rPr lang="es-ES" dirty="0"/>
              <a:t>trifásico son las ya conocidas como el sistema </a:t>
            </a:r>
            <a:r>
              <a:rPr lang="es-ES" dirty="0" smtClean="0"/>
              <a:t>estrella </a:t>
            </a:r>
            <a:r>
              <a:rPr lang="es-ES" dirty="0"/>
              <a:t>(con o sin conexión de neutro), la conexión en triángulo </a:t>
            </a:r>
            <a:r>
              <a:rPr lang="es-ES" dirty="0" smtClean="0"/>
              <a:t>y </a:t>
            </a:r>
            <a:r>
              <a:rPr lang="es-ES" dirty="0"/>
              <a:t>la conexión en </a:t>
            </a:r>
            <a:r>
              <a:rPr lang="es-ES" dirty="0" err="1"/>
              <a:t>zig-zag</a:t>
            </a:r>
            <a:r>
              <a:rPr lang="es-ES" dirty="0"/>
              <a:t>, que solo se aplica en bobinados de </a:t>
            </a:r>
            <a:r>
              <a:rPr lang="es-ES" dirty="0" smtClean="0"/>
              <a:t>baja </a:t>
            </a:r>
            <a:r>
              <a:rPr lang="es-ES" dirty="0"/>
              <a:t>tensión, subdividiendo el bobinado en dos partes </a:t>
            </a:r>
            <a:r>
              <a:rPr lang="es-ES" dirty="0" smtClean="0"/>
              <a:t>iguales</a:t>
            </a:r>
            <a:r>
              <a:rPr lang="es-ES" dirty="0"/>
              <a:t>, y conectando una parte en estrella y otra parte en </a:t>
            </a:r>
            <a:r>
              <a:rPr lang="es-ES" dirty="0" smtClean="0"/>
              <a:t>triángulo</a:t>
            </a:r>
            <a:r>
              <a:rPr lang="es-ES" dirty="0"/>
              <a:t>. Como ya se analizó en otras clases, para el </a:t>
            </a:r>
            <a:r>
              <a:rPr lang="es-ES" dirty="0" smtClean="0"/>
              <a:t>conexionado </a:t>
            </a:r>
            <a:r>
              <a:rPr lang="es-ES" dirty="0"/>
              <a:t>en estrella se conectan entre sí los extremos de las tres </a:t>
            </a:r>
            <a:r>
              <a:rPr lang="es-ES" dirty="0" smtClean="0"/>
              <a:t>bobinas</a:t>
            </a:r>
            <a:r>
              <a:rPr lang="es-ES" dirty="0"/>
              <a:t>, y los otros tres extremos quedan disponibles para </a:t>
            </a:r>
            <a:r>
              <a:rPr lang="es-ES" dirty="0" smtClean="0"/>
              <a:t>el </a:t>
            </a:r>
            <a:r>
              <a:rPr lang="es-ES" dirty="0"/>
              <a:t>conexionado a la red. En el conexionado en triángulo, se </a:t>
            </a:r>
            <a:r>
              <a:rPr lang="es-ES" dirty="0" smtClean="0"/>
              <a:t>conecta </a:t>
            </a:r>
            <a:r>
              <a:rPr lang="es-ES" dirty="0"/>
              <a:t>el inicio de una bobina con el fin de la otra.</a:t>
            </a:r>
          </a:p>
          <a:p>
            <a:pPr algn="just"/>
            <a:r>
              <a:rPr lang="es-ES" dirty="0" smtClean="0"/>
              <a:t>De acuerdo a lo anterior, los tipos de conexionado se denominan</a:t>
            </a:r>
            <a:r>
              <a:rPr lang="es-ES" dirty="0"/>
              <a:t>:</a:t>
            </a:r>
          </a:p>
          <a:p>
            <a:pPr marL="742950" lvl="1" indent="-285750" algn="just">
              <a:buFont typeface="Wingdings" panose="05000000000000000000" pitchFamily="2" charset="2"/>
              <a:buChar char="q"/>
            </a:pPr>
            <a:r>
              <a:rPr lang="es-ES" b="1" dirty="0" smtClean="0"/>
              <a:t>Estrella</a:t>
            </a:r>
            <a:r>
              <a:rPr lang="es-ES" b="1" dirty="0"/>
              <a:t>: Y (lado de mayor tensión); y (lado de menor </a:t>
            </a:r>
            <a:r>
              <a:rPr lang="es-ES" b="1" dirty="0" smtClean="0"/>
              <a:t>tensión).</a:t>
            </a:r>
          </a:p>
          <a:p>
            <a:pPr marL="742950" lvl="1" indent="-285750" algn="just">
              <a:buFont typeface="Wingdings" panose="05000000000000000000" pitchFamily="2" charset="2"/>
              <a:buChar char="q"/>
            </a:pPr>
            <a:r>
              <a:rPr lang="es-ES" b="1" dirty="0" smtClean="0"/>
              <a:t>Triángulo: D (lado de mayor </a:t>
            </a:r>
            <a:r>
              <a:rPr lang="es-ES" b="1" dirty="0"/>
              <a:t>tensión</a:t>
            </a:r>
            <a:r>
              <a:rPr lang="es-ES" b="1" dirty="0" smtClean="0"/>
              <a:t>); d (lado de menor tensión).</a:t>
            </a:r>
          </a:p>
          <a:p>
            <a:pPr marL="742950" lvl="1" indent="-285750" algn="just">
              <a:buFont typeface="Wingdings" panose="05000000000000000000" pitchFamily="2" charset="2"/>
              <a:buChar char="q"/>
            </a:pPr>
            <a:r>
              <a:rPr lang="es-ES" b="1" dirty="0" err="1" smtClean="0"/>
              <a:t>Zig-zag</a:t>
            </a:r>
            <a:r>
              <a:rPr lang="es-ES" b="1" dirty="0"/>
              <a:t>: Z (lado de mayor tensión); z (lado de menor </a:t>
            </a:r>
            <a:r>
              <a:rPr lang="es-ES" b="1" dirty="0" smtClean="0"/>
              <a:t>tensión).</a:t>
            </a:r>
            <a:endParaRPr lang="es-ES" b="1" dirty="0"/>
          </a:p>
          <a:p>
            <a:pPr algn="just"/>
            <a:r>
              <a:rPr lang="es-ES" dirty="0" smtClean="0"/>
              <a:t>Esta </a:t>
            </a:r>
            <a:r>
              <a:rPr lang="es-ES" dirty="0"/>
              <a:t>nomenclatura es útil para informar, en la placa de </a:t>
            </a:r>
            <a:r>
              <a:rPr lang="es-ES" dirty="0" smtClean="0"/>
              <a:t>características</a:t>
            </a:r>
            <a:r>
              <a:rPr lang="es-ES" dirty="0"/>
              <a:t>, cómo están conectados el lado de mayor </a:t>
            </a:r>
            <a:r>
              <a:rPr lang="es-ES" dirty="0" smtClean="0"/>
              <a:t>tensión </a:t>
            </a:r>
            <a:r>
              <a:rPr lang="es-ES" dirty="0"/>
              <a:t>y el de menor tensión.</a:t>
            </a:r>
          </a:p>
          <a:p>
            <a:pPr algn="just"/>
            <a:r>
              <a:rPr lang="es-ES" dirty="0" smtClean="0"/>
              <a:t>Se observa en la imagen anterior que, de acuerdo a cómo se conecten entre sí las fases tanto del primario como del </a:t>
            </a:r>
            <a:r>
              <a:rPr lang="es-ES" dirty="0"/>
              <a:t>secundario, se producirán distintos grados de desfasaje entre la misma fase del primario y la del secundario. </a:t>
            </a:r>
            <a:endParaRPr lang="es-ES" dirty="0" smtClean="0"/>
          </a:p>
        </p:txBody>
      </p:sp>
    </p:spTree>
    <p:extLst>
      <p:ext uri="{BB962C8B-B14F-4D97-AF65-F5344CB8AC3E}">
        <p14:creationId xmlns:p14="http://schemas.microsoft.com/office/powerpoint/2010/main" val="2604165418"/>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162296" y="208393"/>
            <a:ext cx="11867408" cy="6463308"/>
          </a:xfrm>
          <a:prstGeom prst="rect">
            <a:avLst/>
          </a:prstGeom>
        </p:spPr>
        <p:txBody>
          <a:bodyPr wrap="square">
            <a:spAutoFit/>
          </a:bodyPr>
          <a:lstStyle/>
          <a:p>
            <a:pPr algn="just"/>
            <a:r>
              <a:rPr lang="es-ES" dirty="0" smtClean="0"/>
              <a:t>Si tenemos en cuenta que el transformador se alimenta con un sistema equilibrado de tensiones (R, S, T o A, B, C), se considera como positivo al ángulo en el que el </a:t>
            </a:r>
            <a:r>
              <a:rPr lang="es-ES" dirty="0" err="1" smtClean="0"/>
              <a:t>fasor</a:t>
            </a:r>
            <a:r>
              <a:rPr lang="es-ES" dirty="0" smtClean="0"/>
              <a:t> del lado de AT adelanta al </a:t>
            </a:r>
            <a:r>
              <a:rPr lang="es-ES" dirty="0" err="1" smtClean="0"/>
              <a:t>fasor</a:t>
            </a:r>
            <a:r>
              <a:rPr lang="es-ES" dirty="0" smtClean="0"/>
              <a:t> del lado BT.</a:t>
            </a:r>
          </a:p>
          <a:p>
            <a:pPr algn="just"/>
            <a:r>
              <a:rPr lang="es-ES" dirty="0" smtClean="0"/>
              <a:t>Además</a:t>
            </a:r>
            <a:r>
              <a:rPr lang="es-ES" dirty="0"/>
              <a:t>, por las geometrías propias de los conexionados</a:t>
            </a:r>
            <a:r>
              <a:rPr lang="es-ES" dirty="0" smtClean="0"/>
              <a:t>, este </a:t>
            </a:r>
            <a:r>
              <a:rPr lang="es-ES" dirty="0"/>
              <a:t>desfasaje se producirá en los ángulos que son múltiplos de 30</a:t>
            </a:r>
            <a:r>
              <a:rPr lang="es-ES" dirty="0" smtClean="0"/>
              <a:t>°, </a:t>
            </a:r>
            <a:r>
              <a:rPr lang="es-ES" dirty="0"/>
              <a:t>lo que permite identificarlos como las agujas de un </a:t>
            </a:r>
            <a:r>
              <a:rPr lang="es-ES" dirty="0" smtClean="0"/>
              <a:t>reloj </a:t>
            </a:r>
            <a:r>
              <a:rPr lang="es-ES" dirty="0"/>
              <a:t>que marcan la hora, razón por la que este desfasaje se </a:t>
            </a:r>
            <a:r>
              <a:rPr lang="es-ES" dirty="0" smtClean="0"/>
              <a:t>denomina </a:t>
            </a:r>
            <a:r>
              <a:rPr lang="es-ES" dirty="0"/>
              <a:t>índice horario del transformador; así, un </a:t>
            </a:r>
            <a:r>
              <a:rPr lang="es-ES" dirty="0" smtClean="0"/>
              <a:t>índice igual a 5 significa un desfasaje de 5x30° = 150°. Para poder determinar el índice horario</a:t>
            </a:r>
            <a:r>
              <a:rPr lang="es-ES" dirty="0"/>
              <a:t>, </a:t>
            </a:r>
            <a:r>
              <a:rPr lang="es-ES" dirty="0" smtClean="0"/>
              <a:t>se sigue el siguiente </a:t>
            </a:r>
            <a:r>
              <a:rPr lang="es-ES" dirty="0"/>
              <a:t>proceso. </a:t>
            </a:r>
          </a:p>
          <a:p>
            <a:pPr algn="just"/>
            <a:r>
              <a:rPr lang="es-ES" dirty="0" smtClean="0"/>
              <a:t>En primer </a:t>
            </a:r>
            <a:r>
              <a:rPr lang="es-ES" dirty="0"/>
              <a:t>lugar</a:t>
            </a:r>
            <a:r>
              <a:rPr lang="es-ES" dirty="0" smtClean="0"/>
              <a:t>, se deben </a:t>
            </a:r>
            <a:r>
              <a:rPr lang="es-ES" dirty="0"/>
              <a:t>representar </a:t>
            </a:r>
            <a:r>
              <a:rPr lang="es-ES" dirty="0" smtClean="0"/>
              <a:t>las tensiones de fase del bobinado de alta </a:t>
            </a:r>
            <a:r>
              <a:rPr lang="es-ES" dirty="0"/>
              <a:t>tensión, con </a:t>
            </a:r>
            <a:r>
              <a:rPr lang="es-ES" dirty="0" smtClean="0"/>
              <a:t>el terminal </a:t>
            </a:r>
            <a:r>
              <a:rPr lang="es-ES" dirty="0"/>
              <a:t>A o </a:t>
            </a:r>
            <a:r>
              <a:rPr lang="es-ES" dirty="0" smtClean="0"/>
              <a:t>R (de acuerdo a la nomenclatura </a:t>
            </a:r>
            <a:r>
              <a:rPr lang="es-ES" dirty="0"/>
              <a:t>utilizada) ubicado </a:t>
            </a:r>
            <a:r>
              <a:rPr lang="es-ES" dirty="0" smtClean="0"/>
              <a:t>en la parte superior y coincidiendo </a:t>
            </a:r>
            <a:r>
              <a:rPr lang="es-ES" dirty="0"/>
              <a:t>con </a:t>
            </a:r>
            <a:r>
              <a:rPr lang="es-ES" dirty="0" smtClean="0"/>
              <a:t>el número 12 en un reloj imaginario. Desde aquí se deben proyectar los restantes </a:t>
            </a:r>
            <a:r>
              <a:rPr lang="es-ES" dirty="0" err="1" smtClean="0"/>
              <a:t>fasores</a:t>
            </a:r>
            <a:r>
              <a:rPr lang="es-ES" dirty="0" smtClean="0"/>
              <a:t>, ubicados a 120° de desfasaje y tomando un sentido de giro </a:t>
            </a:r>
            <a:r>
              <a:rPr lang="es-ES" dirty="0" err="1" smtClean="0"/>
              <a:t>antihorario</a:t>
            </a:r>
            <a:r>
              <a:rPr lang="es-ES" dirty="0"/>
              <a:t>. </a:t>
            </a:r>
          </a:p>
          <a:p>
            <a:pPr algn="just"/>
            <a:r>
              <a:rPr lang="es-ES" dirty="0" smtClean="0"/>
              <a:t>En segundo </a:t>
            </a:r>
            <a:r>
              <a:rPr lang="es-ES" dirty="0"/>
              <a:t>lugar, </a:t>
            </a:r>
            <a:r>
              <a:rPr lang="es-ES" dirty="0" smtClean="0"/>
              <a:t>se representan </a:t>
            </a:r>
            <a:r>
              <a:rPr lang="es-ES" dirty="0"/>
              <a:t>las tensiones secundarias </a:t>
            </a:r>
            <a:r>
              <a:rPr lang="es-ES" dirty="0" smtClean="0"/>
              <a:t>y, para esto, debe tenerse en cuenta que los bobinados </a:t>
            </a:r>
            <a:r>
              <a:rPr lang="es-ES" dirty="0"/>
              <a:t>de </a:t>
            </a:r>
            <a:r>
              <a:rPr lang="es-ES" dirty="0" smtClean="0"/>
              <a:t>alta y baja tensión, ubicados en la misma columna de núcleo, producen </a:t>
            </a:r>
            <a:r>
              <a:rPr lang="es-ES" dirty="0"/>
              <a:t>una </a:t>
            </a:r>
            <a:r>
              <a:rPr lang="es-ES" dirty="0" err="1"/>
              <a:t>fem</a:t>
            </a:r>
            <a:r>
              <a:rPr lang="es-ES" dirty="0"/>
              <a:t> en </a:t>
            </a:r>
            <a:r>
              <a:rPr lang="es-ES" dirty="0" smtClean="0"/>
              <a:t>fase en cada </a:t>
            </a:r>
            <a:r>
              <a:rPr lang="es-ES" dirty="0"/>
              <a:t>uno</a:t>
            </a:r>
            <a:r>
              <a:rPr lang="es-ES" dirty="0" smtClean="0"/>
              <a:t>.</a:t>
            </a:r>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a:p>
        </p:txBody>
      </p:sp>
      <p:sp>
        <p:nvSpPr>
          <p:cNvPr id="5" name="Rectángulo 4"/>
          <p:cNvSpPr/>
          <p:nvPr/>
        </p:nvSpPr>
        <p:spPr>
          <a:xfrm>
            <a:off x="810126" y="3844822"/>
            <a:ext cx="1752600" cy="2585323"/>
          </a:xfrm>
          <a:prstGeom prst="rect">
            <a:avLst/>
          </a:prstGeom>
        </p:spPr>
        <p:txBody>
          <a:bodyPr wrap="square">
            <a:spAutoFit/>
          </a:bodyPr>
          <a:lstStyle/>
          <a:p>
            <a:r>
              <a:rPr lang="es-ES" b="1" dirty="0" smtClean="0"/>
              <a:t>Ejemplo </a:t>
            </a:r>
            <a:r>
              <a:rPr lang="es-ES" b="1" dirty="0"/>
              <a:t>de </a:t>
            </a:r>
          </a:p>
          <a:p>
            <a:r>
              <a:rPr lang="es-ES" b="1" dirty="0"/>
              <a:t>cómo analizar </a:t>
            </a:r>
          </a:p>
          <a:p>
            <a:r>
              <a:rPr lang="es-ES" b="1" dirty="0"/>
              <a:t>los conexiona- </a:t>
            </a:r>
          </a:p>
          <a:p>
            <a:r>
              <a:rPr lang="es-ES" b="1" dirty="0"/>
              <a:t>dos de los </a:t>
            </a:r>
            <a:r>
              <a:rPr lang="es-ES" b="1" dirty="0" err="1"/>
              <a:t>bo</a:t>
            </a:r>
            <a:r>
              <a:rPr lang="es-ES" b="1" dirty="0"/>
              <a:t>- </a:t>
            </a:r>
          </a:p>
          <a:p>
            <a:r>
              <a:rPr lang="es-ES" b="1" dirty="0"/>
              <a:t>binados de alta </a:t>
            </a:r>
          </a:p>
          <a:p>
            <a:r>
              <a:rPr lang="es-ES" b="1" dirty="0" smtClean="0"/>
              <a:t>y baja </a:t>
            </a:r>
            <a:r>
              <a:rPr lang="es-ES" b="1" dirty="0"/>
              <a:t>tensión, </a:t>
            </a:r>
          </a:p>
          <a:p>
            <a:r>
              <a:rPr lang="es-ES" b="1" dirty="0"/>
              <a:t>para definir y </a:t>
            </a:r>
          </a:p>
          <a:p>
            <a:r>
              <a:rPr lang="es-ES" b="1" dirty="0"/>
              <a:t>conocer </a:t>
            </a:r>
            <a:r>
              <a:rPr lang="es-ES" b="1" dirty="0" smtClean="0"/>
              <a:t>la cifra </a:t>
            </a:r>
            <a:endParaRPr lang="es-ES" b="1" dirty="0"/>
          </a:p>
          <a:p>
            <a:r>
              <a:rPr lang="es-ES" b="1" dirty="0"/>
              <a:t>horaria.</a:t>
            </a:r>
          </a:p>
        </p:txBody>
      </p:sp>
      <p:pic>
        <p:nvPicPr>
          <p:cNvPr id="6" name="Imagen 5"/>
          <p:cNvPicPr>
            <a:picLocks noChangeAspect="1"/>
          </p:cNvPicPr>
          <p:nvPr/>
        </p:nvPicPr>
        <p:blipFill>
          <a:blip r:embed="rId2"/>
          <a:stretch>
            <a:fillRect/>
          </a:stretch>
        </p:blipFill>
        <p:spPr>
          <a:xfrm>
            <a:off x="2933700" y="3518234"/>
            <a:ext cx="6324600" cy="3238500"/>
          </a:xfrm>
          <a:prstGeom prst="rect">
            <a:avLst/>
          </a:prstGeom>
        </p:spPr>
      </p:pic>
    </p:spTree>
    <p:extLst>
      <p:ext uri="{BB962C8B-B14F-4D97-AF65-F5344CB8AC3E}">
        <p14:creationId xmlns:p14="http://schemas.microsoft.com/office/powerpoint/2010/main" val="2734622250"/>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162296" y="208393"/>
            <a:ext cx="11867408" cy="7017306"/>
          </a:xfrm>
          <a:prstGeom prst="rect">
            <a:avLst/>
          </a:prstGeom>
        </p:spPr>
        <p:txBody>
          <a:bodyPr wrap="square">
            <a:spAutoFit/>
          </a:bodyPr>
          <a:lstStyle/>
          <a:p>
            <a:pPr algn="just"/>
            <a:r>
              <a:rPr lang="es-ES" dirty="0" smtClean="0"/>
              <a:t>Por </a:t>
            </a:r>
            <a:r>
              <a:rPr lang="es-ES" dirty="0"/>
              <a:t>último, se superponen ambos esquemas </a:t>
            </a:r>
            <a:r>
              <a:rPr lang="es-ES" dirty="0" err="1"/>
              <a:t>fasoriales</a:t>
            </a:r>
            <a:r>
              <a:rPr lang="es-ES" dirty="0"/>
              <a:t> de </a:t>
            </a:r>
            <a:r>
              <a:rPr lang="es-ES" dirty="0" smtClean="0"/>
              <a:t>alta </a:t>
            </a:r>
            <a:r>
              <a:rPr lang="es-ES" dirty="0"/>
              <a:t>y baja tensión, y se puede observar el desfasaje </a:t>
            </a:r>
            <a:r>
              <a:rPr lang="es-ES" dirty="0" smtClean="0"/>
              <a:t>final entre </a:t>
            </a:r>
            <a:r>
              <a:rPr lang="es-ES" dirty="0"/>
              <a:t>uno y otro.</a:t>
            </a:r>
          </a:p>
          <a:p>
            <a:pPr algn="just"/>
            <a:r>
              <a:rPr lang="es-ES" dirty="0"/>
              <a:t>Como ejemplo, </a:t>
            </a:r>
            <a:r>
              <a:rPr lang="es-ES" dirty="0" smtClean="0"/>
              <a:t>se desarrollará paso a paso </a:t>
            </a:r>
            <a:r>
              <a:rPr lang="es-ES" dirty="0"/>
              <a:t>cómo </a:t>
            </a:r>
            <a:r>
              <a:rPr lang="es-ES" dirty="0" smtClean="0"/>
              <a:t>se define el índice </a:t>
            </a:r>
            <a:r>
              <a:rPr lang="es-ES" dirty="0"/>
              <a:t>horario </a:t>
            </a:r>
            <a:r>
              <a:rPr lang="es-ES" dirty="0" smtClean="0"/>
              <a:t>de un </a:t>
            </a:r>
            <a:r>
              <a:rPr lang="es-ES" dirty="0"/>
              <a:t>transformador triángulo-estrella. </a:t>
            </a:r>
          </a:p>
          <a:p>
            <a:pPr algn="just"/>
            <a:r>
              <a:rPr lang="es-ES" dirty="0"/>
              <a:t>Primero </a:t>
            </a:r>
            <a:r>
              <a:rPr lang="es-ES" dirty="0" smtClean="0"/>
              <a:t>se dibuja el triángulo del bobinado de alta tensión situando la fase A en la parte superior</a:t>
            </a:r>
            <a:r>
              <a:rPr lang="es-ES" dirty="0"/>
              <a:t>, </a:t>
            </a:r>
            <a:r>
              <a:rPr lang="es-ES" dirty="0" smtClean="0"/>
              <a:t>o donde se ubicaría el </a:t>
            </a:r>
            <a:r>
              <a:rPr lang="es-ES" dirty="0"/>
              <a:t>12 en el reloj imaginario. Se traza entonces el </a:t>
            </a:r>
            <a:r>
              <a:rPr lang="es-ES" dirty="0" smtClean="0"/>
              <a:t>triángulo ABC</a:t>
            </a:r>
            <a:r>
              <a:rPr lang="es-ES" dirty="0"/>
              <a:t>, </a:t>
            </a:r>
            <a:r>
              <a:rPr lang="es-ES" dirty="0" smtClean="0"/>
              <a:t>y se señala en cada </a:t>
            </a:r>
            <a:r>
              <a:rPr lang="es-ES" dirty="0"/>
              <a:t>extremo </a:t>
            </a:r>
            <a:r>
              <a:rPr lang="es-ES" dirty="0" smtClean="0"/>
              <a:t>a qué </a:t>
            </a:r>
            <a:r>
              <a:rPr lang="es-ES" dirty="0"/>
              <a:t>terminal </a:t>
            </a:r>
            <a:r>
              <a:rPr lang="es-ES" dirty="0" smtClean="0"/>
              <a:t>del transformador </a:t>
            </a:r>
            <a:r>
              <a:rPr lang="es-ES" dirty="0"/>
              <a:t>corresponde.</a:t>
            </a:r>
          </a:p>
          <a:p>
            <a:pPr algn="just"/>
            <a:r>
              <a:rPr lang="es-ES" dirty="0"/>
              <a:t>Luego se deben representar las tensiones secundarias, </a:t>
            </a:r>
            <a:r>
              <a:rPr lang="es-ES" dirty="0" smtClean="0"/>
              <a:t>teniendo </a:t>
            </a:r>
            <a:r>
              <a:rPr lang="es-ES" dirty="0"/>
              <a:t>en cuenta que el segmento A Al, esté en fase </a:t>
            </a:r>
            <a:r>
              <a:rPr lang="es-ES" dirty="0" smtClean="0"/>
              <a:t>con el </a:t>
            </a:r>
            <a:r>
              <a:rPr lang="es-ES" dirty="0"/>
              <a:t>segmento a </a:t>
            </a:r>
            <a:r>
              <a:rPr lang="es-ES" dirty="0" err="1"/>
              <a:t>a</a:t>
            </a:r>
            <a:r>
              <a:rPr lang="es-ES" dirty="0"/>
              <a:t>' y lo mismo con el resto de los </a:t>
            </a:r>
            <a:r>
              <a:rPr lang="es-ES" dirty="0" err="1" smtClean="0"/>
              <a:t>fasores</a:t>
            </a:r>
            <a:r>
              <a:rPr lang="es-ES" dirty="0" smtClean="0"/>
              <a:t> para las fases B y C. Obviamente</a:t>
            </a:r>
            <a:r>
              <a:rPr lang="es-ES" dirty="0"/>
              <a:t>, </a:t>
            </a:r>
            <a:r>
              <a:rPr lang="es-ES" dirty="0" smtClean="0"/>
              <a:t>se debe </a:t>
            </a:r>
            <a:r>
              <a:rPr lang="es-ES" dirty="0"/>
              <a:t>respetar </a:t>
            </a:r>
            <a:r>
              <a:rPr lang="es-ES" dirty="0" smtClean="0"/>
              <a:t>que los bobinados </a:t>
            </a:r>
            <a:r>
              <a:rPr lang="es-ES" dirty="0"/>
              <a:t>secundarios deben conectarse </a:t>
            </a:r>
            <a:r>
              <a:rPr lang="es-ES" dirty="0" smtClean="0"/>
              <a:t>en estrella</a:t>
            </a:r>
            <a:r>
              <a:rPr lang="es-ES" dirty="0"/>
              <a:t>.</a:t>
            </a:r>
          </a:p>
          <a:p>
            <a:pPr algn="just"/>
            <a:r>
              <a:rPr lang="es-ES" dirty="0"/>
              <a:t>Al superponer ambos esquemas, se puede verificar el </a:t>
            </a:r>
            <a:r>
              <a:rPr lang="es-ES" dirty="0" smtClean="0"/>
              <a:t>desfasaje </a:t>
            </a:r>
            <a:r>
              <a:rPr lang="es-ES" dirty="0"/>
              <a:t>entre ambos sistemas trifásicos de alta y baja tensión.</a:t>
            </a:r>
          </a:p>
          <a:p>
            <a:pPr algn="just"/>
            <a:r>
              <a:rPr lang="es-ES" dirty="0"/>
              <a:t>Se observa el desfasaje entre el extremo A y el extremo a</a:t>
            </a:r>
            <a:r>
              <a:rPr lang="es-ES" dirty="0" smtClean="0"/>
              <a:t>, se </a:t>
            </a:r>
            <a:r>
              <a:rPr lang="es-ES" dirty="0"/>
              <a:t>puede ver que ambos muestran en un reloj </a:t>
            </a:r>
            <a:r>
              <a:rPr lang="es-ES" dirty="0" smtClean="0"/>
              <a:t>imaginario como </a:t>
            </a:r>
            <a:r>
              <a:rPr lang="es-ES" dirty="0"/>
              <a:t>si este estuviera marcando las 11. De esta manera</a:t>
            </a:r>
            <a:r>
              <a:rPr lang="es-ES" dirty="0" smtClean="0"/>
              <a:t>, podemos </a:t>
            </a:r>
            <a:r>
              <a:rPr lang="es-ES" dirty="0"/>
              <a:t>determinar que el conexionado tiene cifra 11 y, </a:t>
            </a:r>
            <a:r>
              <a:rPr lang="es-ES" dirty="0" smtClean="0"/>
              <a:t>por lo tanto</a:t>
            </a:r>
            <a:r>
              <a:rPr lang="es-ES" dirty="0"/>
              <a:t>, </a:t>
            </a:r>
            <a:r>
              <a:rPr lang="es-ES" dirty="0" smtClean="0"/>
              <a:t>el desfasaje entre ambos es de </a:t>
            </a:r>
            <a:r>
              <a:rPr lang="es-ES" dirty="0"/>
              <a:t>330".</a:t>
            </a:r>
          </a:p>
          <a:p>
            <a:pPr algn="just"/>
            <a:r>
              <a:rPr lang="es-ES" dirty="0"/>
              <a:t>Sobre la base de este análisis, también puede hacerse el </a:t>
            </a:r>
            <a:r>
              <a:rPr lang="es-ES" dirty="0" smtClean="0"/>
              <a:t>desarrollo </a:t>
            </a:r>
            <a:r>
              <a:rPr lang="es-ES" dirty="0"/>
              <a:t>en el sentido contrario, para, a partir de </a:t>
            </a:r>
            <a:r>
              <a:rPr lang="es-ES" dirty="0" smtClean="0"/>
              <a:t>conocer </a:t>
            </a:r>
            <a:r>
              <a:rPr lang="es-ES" dirty="0"/>
              <a:t>la cifra horaria del transformador, conocer cómo se interconectan las bobinas de cada fase entre sí. Cabe </a:t>
            </a:r>
            <a:r>
              <a:rPr lang="es-ES" dirty="0" smtClean="0"/>
              <a:t>destacar </a:t>
            </a:r>
            <a:r>
              <a:rPr lang="es-ES" dirty="0"/>
              <a:t>que, en función de que los bobinados pueden </a:t>
            </a:r>
            <a:r>
              <a:rPr lang="es-ES" dirty="0" smtClean="0"/>
              <a:t>conectarse </a:t>
            </a:r>
            <a:r>
              <a:rPr lang="es-ES" dirty="0"/>
              <a:t>en estrella, triángulo y </a:t>
            </a:r>
            <a:r>
              <a:rPr lang="es-ES" dirty="0" err="1"/>
              <a:t>zig-zag</a:t>
            </a:r>
            <a:r>
              <a:rPr lang="es-ES" dirty="0"/>
              <a:t>, además de las </a:t>
            </a:r>
            <a:r>
              <a:rPr lang="es-ES" dirty="0" smtClean="0"/>
              <a:t>diferentes </a:t>
            </a:r>
            <a:r>
              <a:rPr lang="es-ES" dirty="0"/>
              <a:t>formas de interconectar las bobinas entre </a:t>
            </a:r>
            <a:r>
              <a:rPr lang="es-ES" dirty="0" smtClean="0"/>
              <a:t>inicio </a:t>
            </a:r>
            <a:r>
              <a:rPr lang="es-ES" dirty="0"/>
              <a:t>y fin, pueden aparecer numerosos grupos de </a:t>
            </a:r>
            <a:r>
              <a:rPr lang="es-ES" dirty="0" smtClean="0"/>
              <a:t>conexionados</a:t>
            </a:r>
            <a:r>
              <a:rPr lang="es-ES" dirty="0"/>
              <a:t>. Se utilizan solamente los conexionados tabulados </a:t>
            </a:r>
            <a:r>
              <a:rPr lang="es-ES" dirty="0" smtClean="0"/>
              <a:t>en </a:t>
            </a:r>
            <a:r>
              <a:rPr lang="es-ES" dirty="0"/>
              <a:t>las imágenes anteriores.</a:t>
            </a:r>
          </a:p>
          <a:p>
            <a:pPr algn="just"/>
            <a:r>
              <a:rPr lang="es-ES" dirty="0"/>
              <a:t>La corriente de vacío de los transformadores, como ya </a:t>
            </a:r>
            <a:r>
              <a:rPr lang="es-ES" dirty="0" smtClean="0"/>
              <a:t>comentamos </a:t>
            </a:r>
            <a:r>
              <a:rPr lang="es-ES" dirty="0"/>
              <a:t>y como se explicó en el caso de circuitos </a:t>
            </a:r>
            <a:r>
              <a:rPr lang="es-ES" dirty="0" smtClean="0"/>
              <a:t>inductivos</a:t>
            </a:r>
            <a:r>
              <a:rPr lang="es-ES" dirty="0"/>
              <a:t>, es un valor pequeño que el transformador tendrá </a:t>
            </a:r>
            <a:r>
              <a:rPr lang="es-ES" dirty="0" smtClean="0"/>
              <a:t>circulando </a:t>
            </a:r>
            <a:r>
              <a:rPr lang="es-ES" dirty="0"/>
              <a:t>en el primario y es la corriente necesaria para </a:t>
            </a:r>
            <a:r>
              <a:rPr lang="es-ES" dirty="0" smtClean="0"/>
              <a:t>que </a:t>
            </a:r>
            <a:r>
              <a:rPr lang="es-ES" dirty="0"/>
              <a:t>se genere el campo magnético en el núcleo.</a:t>
            </a:r>
          </a:p>
          <a:p>
            <a:pPr algn="just"/>
            <a:r>
              <a:rPr lang="es-ES" dirty="0"/>
              <a:t>Esta corriente de vacío no es perfectamente </a:t>
            </a:r>
            <a:r>
              <a:rPr lang="es-ES" dirty="0" err="1"/>
              <a:t>senoidal</a:t>
            </a:r>
            <a:r>
              <a:rPr lang="es-ES" dirty="0"/>
              <a:t>, sino </a:t>
            </a:r>
            <a:r>
              <a:rPr lang="es-ES" dirty="0" smtClean="0"/>
              <a:t>que</a:t>
            </a:r>
            <a:r>
              <a:rPr lang="es-ES" dirty="0"/>
              <a:t>, afectada por la curva de magnetización, es una onda </a:t>
            </a:r>
            <a:r>
              <a:rPr lang="es-ES" dirty="0" smtClean="0"/>
              <a:t>deformada</a:t>
            </a:r>
            <a:r>
              <a:rPr lang="es-ES" dirty="0"/>
              <a:t>. De acuerdo a lo analizado en la clase sobre </a:t>
            </a:r>
            <a:r>
              <a:rPr lang="es-ES" dirty="0" smtClean="0"/>
              <a:t>armónicos </a:t>
            </a:r>
            <a:r>
              <a:rPr lang="es-ES" dirty="0"/>
              <a:t>y por el método de Fourier, podemos decir que la </a:t>
            </a:r>
            <a:r>
              <a:rPr lang="es-ES" dirty="0" smtClean="0"/>
              <a:t>corriente </a:t>
            </a:r>
            <a:r>
              <a:rPr lang="es-ES" dirty="0"/>
              <a:t>de vacío está formada por armónicos impares, y el </a:t>
            </a:r>
            <a:r>
              <a:rPr lang="es-ES" dirty="0" smtClean="0"/>
              <a:t>más </a:t>
            </a:r>
            <a:r>
              <a:rPr lang="es-ES" dirty="0"/>
              <a:t>importante es el de frecuencia triple.</a:t>
            </a:r>
          </a:p>
          <a:p>
            <a:pPr algn="just"/>
            <a:endParaRPr lang="es-ES" dirty="0"/>
          </a:p>
        </p:txBody>
      </p:sp>
    </p:spTree>
    <p:extLst>
      <p:ext uri="{BB962C8B-B14F-4D97-AF65-F5344CB8AC3E}">
        <p14:creationId xmlns:p14="http://schemas.microsoft.com/office/powerpoint/2010/main" val="888344189"/>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162296" y="208393"/>
            <a:ext cx="11867408" cy="5909310"/>
          </a:xfrm>
          <a:prstGeom prst="rect">
            <a:avLst/>
          </a:prstGeom>
        </p:spPr>
        <p:txBody>
          <a:bodyPr wrap="square">
            <a:spAutoFit/>
          </a:bodyPr>
          <a:lstStyle/>
          <a:p>
            <a:pPr algn="just"/>
            <a:r>
              <a:rPr lang="es-ES" dirty="0" smtClean="0"/>
              <a:t>Esta </a:t>
            </a:r>
            <a:r>
              <a:rPr lang="es-ES" dirty="0"/>
              <a:t>corriente deformada provocará un flujo magnético </a:t>
            </a:r>
            <a:r>
              <a:rPr lang="es-ES" dirty="0" smtClean="0"/>
              <a:t>también </a:t>
            </a:r>
            <a:r>
              <a:rPr lang="es-ES" dirty="0"/>
              <a:t>deformado. Esto hace posible que la tensión en el </a:t>
            </a:r>
            <a:r>
              <a:rPr lang="es-ES" dirty="0" smtClean="0"/>
              <a:t>secundario </a:t>
            </a:r>
            <a:r>
              <a:rPr lang="es-ES" dirty="0"/>
              <a:t>sea </a:t>
            </a:r>
            <a:r>
              <a:rPr lang="es-ES" dirty="0" err="1"/>
              <a:t>senoidal</a:t>
            </a:r>
            <a:r>
              <a:rPr lang="es-ES" dirty="0"/>
              <a:t>.</a:t>
            </a:r>
          </a:p>
          <a:p>
            <a:pPr algn="just"/>
            <a:r>
              <a:rPr lang="es-ES" dirty="0"/>
              <a:t>La criticidad de mantener el tercer armónico es que, si se </a:t>
            </a:r>
            <a:r>
              <a:rPr lang="es-ES" dirty="0" smtClean="0"/>
              <a:t>elimina </a:t>
            </a:r>
            <a:r>
              <a:rPr lang="es-ES" dirty="0"/>
              <a:t>del circuito, el flujo será </a:t>
            </a:r>
            <a:r>
              <a:rPr lang="es-ES" dirty="0" err="1"/>
              <a:t>senoidal</a:t>
            </a:r>
            <a:r>
              <a:rPr lang="es-ES" dirty="0"/>
              <a:t>, y la tensión en el </a:t>
            </a:r>
            <a:r>
              <a:rPr lang="es-ES" dirty="0" smtClean="0"/>
              <a:t>secundario </a:t>
            </a:r>
            <a:r>
              <a:rPr lang="es-ES" dirty="0"/>
              <a:t>tendrá deformaciones y puede provocar picos </a:t>
            </a:r>
            <a:r>
              <a:rPr lang="es-ES" dirty="0" smtClean="0"/>
              <a:t>elevados </a:t>
            </a:r>
            <a:r>
              <a:rPr lang="es-ES" dirty="0"/>
              <a:t>que dañen la carga por conectar</a:t>
            </a:r>
            <a:r>
              <a:rPr lang="es-ES" dirty="0" smtClean="0"/>
              <a:t>.</a:t>
            </a:r>
          </a:p>
          <a:p>
            <a:pPr algn="just"/>
            <a:r>
              <a:rPr lang="es-ES" dirty="0"/>
              <a:t>De un intenso análisis matemático de los armónicos en la </a:t>
            </a:r>
            <a:r>
              <a:rPr lang="es-ES" dirty="0" smtClean="0"/>
              <a:t>corriente </a:t>
            </a:r>
            <a:r>
              <a:rPr lang="es-ES" dirty="0"/>
              <a:t>de vacío en un sistema trifásico, se puede deducir </a:t>
            </a:r>
            <a:r>
              <a:rPr lang="es-ES" dirty="0" smtClean="0"/>
              <a:t>que </a:t>
            </a:r>
            <a:r>
              <a:rPr lang="es-ES" dirty="0"/>
              <a:t>las corrientes de tercer armónico de las tres fases </a:t>
            </a:r>
            <a:r>
              <a:rPr lang="es-ES" dirty="0" smtClean="0"/>
              <a:t>están </a:t>
            </a:r>
            <a:r>
              <a:rPr lang="es-ES" dirty="0"/>
              <a:t>alineadas y sin desfasaje. Esto implica que, si el primario </a:t>
            </a:r>
            <a:r>
              <a:rPr lang="es-ES" dirty="0" smtClean="0"/>
              <a:t>del </a:t>
            </a:r>
            <a:r>
              <a:rPr lang="es-ES" dirty="0"/>
              <a:t>transformador está conectado en estrella y sin neutro, el </a:t>
            </a:r>
            <a:r>
              <a:rPr lang="es-ES" dirty="0" smtClean="0"/>
              <a:t>tercer </a:t>
            </a:r>
            <a:r>
              <a:rPr lang="es-ES" dirty="0"/>
              <a:t>armónico de corriente puede desaparecer, y </a:t>
            </a:r>
            <a:r>
              <a:rPr lang="es-ES" dirty="0" smtClean="0"/>
              <a:t>deformarse </a:t>
            </a:r>
            <a:r>
              <a:rPr lang="es-ES" dirty="0"/>
              <a:t>la tensión del secundario. Por lo contrario, si el </a:t>
            </a:r>
            <a:r>
              <a:rPr lang="es-ES" dirty="0" smtClean="0"/>
              <a:t>bobinado </a:t>
            </a:r>
            <a:r>
              <a:rPr lang="es-ES" dirty="0"/>
              <a:t>está conectado en triángulo y tiene todas las bobinas </a:t>
            </a:r>
            <a:r>
              <a:rPr lang="es-ES" dirty="0" smtClean="0"/>
              <a:t>en </a:t>
            </a:r>
            <a:r>
              <a:rPr lang="es-ES" dirty="0"/>
              <a:t>serie, el tercer armónico de corriente queda encerrado </a:t>
            </a:r>
            <a:r>
              <a:rPr lang="es-ES" dirty="0" smtClean="0"/>
              <a:t>en </a:t>
            </a:r>
            <a:r>
              <a:rPr lang="es-ES" dirty="0"/>
              <a:t>el triángulo y no se elimina.</a:t>
            </a:r>
            <a:endParaRPr lang="es-ES" dirty="0" smtClean="0"/>
          </a:p>
          <a:p>
            <a:pPr algn="just"/>
            <a:endParaRPr lang="es-ES" dirty="0" smtClean="0"/>
          </a:p>
          <a:p>
            <a:pPr algn="just"/>
            <a:endParaRPr lang="es-ES" dirty="0" smtClean="0"/>
          </a:p>
          <a:p>
            <a:pPr lvl="2" algn="just"/>
            <a:r>
              <a:rPr lang="es-ES" b="1" dirty="0"/>
              <a:t>Descomposición</a:t>
            </a:r>
          </a:p>
          <a:p>
            <a:pPr lvl="2" algn="just"/>
            <a:r>
              <a:rPr lang="es-ES" b="1" dirty="0"/>
              <a:t>de la corriente </a:t>
            </a:r>
          </a:p>
          <a:p>
            <a:pPr lvl="2" algn="just"/>
            <a:r>
              <a:rPr lang="es-ES" b="1" dirty="0"/>
              <a:t>de vacío,</a:t>
            </a:r>
          </a:p>
          <a:p>
            <a:pPr lvl="2" algn="just"/>
            <a:r>
              <a:rPr lang="es-ES" b="1" dirty="0"/>
              <a:t>deformada por</a:t>
            </a:r>
          </a:p>
          <a:p>
            <a:pPr lvl="2" algn="just"/>
            <a:r>
              <a:rPr lang="es-ES" b="1" dirty="0"/>
              <a:t>la acción</a:t>
            </a:r>
          </a:p>
          <a:p>
            <a:pPr lvl="2" algn="just"/>
            <a:r>
              <a:rPr lang="es-ES" b="1" dirty="0"/>
              <a:t>del hierro</a:t>
            </a:r>
          </a:p>
          <a:p>
            <a:pPr lvl="2" algn="just"/>
            <a:r>
              <a:rPr lang="es-ES" b="1" dirty="0"/>
              <a:t>magnético, en </a:t>
            </a:r>
          </a:p>
          <a:p>
            <a:pPr lvl="2" algn="just"/>
            <a:r>
              <a:rPr lang="es-ES" b="1" dirty="0"/>
              <a:t>cada uno de sus </a:t>
            </a:r>
          </a:p>
          <a:p>
            <a:pPr lvl="2" algn="just"/>
            <a:r>
              <a:rPr lang="es-ES" b="1" dirty="0"/>
              <a:t>componentes </a:t>
            </a:r>
          </a:p>
          <a:p>
            <a:pPr lvl="2" algn="just"/>
            <a:r>
              <a:rPr lang="es-ES" b="1" dirty="0"/>
              <a:t>de armónicos</a:t>
            </a:r>
            <a:r>
              <a:rPr lang="es-ES" b="1" dirty="0" smtClean="0"/>
              <a:t>.</a:t>
            </a:r>
            <a:endParaRPr lang="es-ES" b="1" dirty="0"/>
          </a:p>
        </p:txBody>
      </p:sp>
      <p:pic>
        <p:nvPicPr>
          <p:cNvPr id="3" name="Imagen 2"/>
          <p:cNvPicPr>
            <a:picLocks noChangeAspect="1"/>
          </p:cNvPicPr>
          <p:nvPr/>
        </p:nvPicPr>
        <p:blipFill>
          <a:blip r:embed="rId2"/>
          <a:stretch>
            <a:fillRect/>
          </a:stretch>
        </p:blipFill>
        <p:spPr>
          <a:xfrm>
            <a:off x="3127207" y="2935706"/>
            <a:ext cx="6834939" cy="3561347"/>
          </a:xfrm>
          <a:prstGeom prst="rect">
            <a:avLst/>
          </a:prstGeom>
        </p:spPr>
      </p:pic>
    </p:spTree>
    <p:extLst>
      <p:ext uri="{BB962C8B-B14F-4D97-AF65-F5344CB8AC3E}">
        <p14:creationId xmlns:p14="http://schemas.microsoft.com/office/powerpoint/2010/main" val="4067517728"/>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162296" y="208393"/>
            <a:ext cx="11867408" cy="5909310"/>
          </a:xfrm>
          <a:prstGeom prst="rect">
            <a:avLst/>
          </a:prstGeom>
        </p:spPr>
        <p:txBody>
          <a:bodyPr wrap="square">
            <a:spAutoFit/>
          </a:bodyPr>
          <a:lstStyle/>
          <a:p>
            <a:pPr algn="just"/>
            <a:r>
              <a:rPr lang="es-ES" b="1" dirty="0" smtClean="0">
                <a:solidFill>
                  <a:srgbClr val="0070C0"/>
                </a:solidFill>
                <a:latin typeface="Arial Rounded MT Bold" panose="020F0704030504030204" pitchFamily="34" charset="0"/>
              </a:rPr>
              <a:t>Transformador en paralelo</a:t>
            </a:r>
            <a:endParaRPr lang="es-ES" b="1" dirty="0">
              <a:solidFill>
                <a:srgbClr val="0070C0"/>
              </a:solidFill>
              <a:latin typeface="Arial Rounded MT Bold" panose="020F0704030504030204" pitchFamily="34" charset="0"/>
            </a:endParaRPr>
          </a:p>
          <a:p>
            <a:pPr algn="just"/>
            <a:r>
              <a:rPr lang="es-ES" dirty="0"/>
              <a:t>Cuando aumenta la demanda en una fábrica o en cualquier </a:t>
            </a:r>
            <a:r>
              <a:rPr lang="es-ES" dirty="0" smtClean="0"/>
              <a:t>instalación </a:t>
            </a:r>
            <a:r>
              <a:rPr lang="es-ES" dirty="0"/>
              <a:t>y el transformador que la alimenta llega a su </a:t>
            </a:r>
            <a:r>
              <a:rPr lang="es-ES" dirty="0" smtClean="0"/>
              <a:t>valor nominal </a:t>
            </a:r>
            <a:r>
              <a:rPr lang="es-ES" dirty="0"/>
              <a:t>de carga, puede cambiarse el transformador por uno </a:t>
            </a:r>
            <a:r>
              <a:rPr lang="es-ES" dirty="0" smtClean="0"/>
              <a:t>de </a:t>
            </a:r>
            <a:r>
              <a:rPr lang="es-ES" dirty="0"/>
              <a:t>mayor potencia (lo cual puede ser costoso y más si no se lo </a:t>
            </a:r>
            <a:r>
              <a:rPr lang="es-ES" dirty="0" smtClean="0"/>
              <a:t>prevé </a:t>
            </a:r>
            <a:r>
              <a:rPr lang="es-ES" dirty="0"/>
              <a:t>correctamente) o colocar otro transformador en paralelo. </a:t>
            </a:r>
          </a:p>
          <a:p>
            <a:pPr algn="just"/>
            <a:r>
              <a:rPr lang="es-ES" dirty="0"/>
              <a:t>Muchas industrias tienen dos o más transformadores de </a:t>
            </a:r>
            <a:r>
              <a:rPr lang="es-ES" dirty="0" smtClean="0"/>
              <a:t>manera </a:t>
            </a:r>
            <a:r>
              <a:rPr lang="es-ES" dirty="0"/>
              <a:t>que, en época de baja carga, funcione uno de ellos y, cuando </a:t>
            </a:r>
          </a:p>
          <a:p>
            <a:pPr algn="just"/>
            <a:r>
              <a:rPr lang="es-ES" dirty="0"/>
              <a:t>la demanda vuelva a aumentar, se conecte el segundo </a:t>
            </a:r>
            <a:r>
              <a:rPr lang="es-ES" dirty="0" smtClean="0"/>
              <a:t>transformador </a:t>
            </a:r>
            <a:r>
              <a:rPr lang="es-ES" dirty="0"/>
              <a:t>en paralelo para aumentar la potencia disponible. Si uno </a:t>
            </a:r>
            <a:r>
              <a:rPr lang="es-ES" dirty="0" smtClean="0"/>
              <a:t>de </a:t>
            </a:r>
            <a:r>
              <a:rPr lang="es-ES" dirty="0"/>
              <a:t>los transformadores tuviera una avería, el otro transformador </a:t>
            </a:r>
            <a:r>
              <a:rPr lang="es-ES" dirty="0" smtClean="0"/>
              <a:t>podría </a:t>
            </a:r>
            <a:r>
              <a:rPr lang="es-ES" dirty="0"/>
              <a:t>alimentar la parte más esencial de la carga hasta que se </a:t>
            </a:r>
            <a:r>
              <a:rPr lang="es-ES" dirty="0" smtClean="0"/>
              <a:t>solucionara </a:t>
            </a:r>
            <a:r>
              <a:rPr lang="es-ES" dirty="0"/>
              <a:t>el problema. Esta es la importancia del estudio de </a:t>
            </a:r>
            <a:r>
              <a:rPr lang="es-ES" dirty="0" smtClean="0"/>
              <a:t>la </a:t>
            </a:r>
            <a:r>
              <a:rPr lang="es-ES" dirty="0"/>
              <a:t>puesta en paralelo de los transformadores.</a:t>
            </a:r>
          </a:p>
          <a:p>
            <a:pPr algn="just"/>
            <a:r>
              <a:rPr lang="es-ES" dirty="0"/>
              <a:t>Los transformadores se consideran en paralelo cuando los </a:t>
            </a:r>
            <a:r>
              <a:rPr lang="es-ES" dirty="0" smtClean="0"/>
              <a:t>terminales </a:t>
            </a:r>
            <a:r>
              <a:rPr lang="es-ES" dirty="0"/>
              <a:t>de cada fase tanto en el primario como en el </a:t>
            </a:r>
            <a:r>
              <a:rPr lang="es-ES" dirty="0" smtClean="0"/>
              <a:t>secundario </a:t>
            </a:r>
            <a:r>
              <a:rPr lang="es-ES" dirty="0"/>
              <a:t>se conectan a un punto común de manera de </a:t>
            </a:r>
            <a:r>
              <a:rPr lang="es-ES" dirty="0" smtClean="0"/>
              <a:t>armar </a:t>
            </a:r>
            <a:r>
              <a:rPr lang="es-ES" dirty="0"/>
              <a:t>dos circuitos paralelos.</a:t>
            </a:r>
          </a:p>
          <a:p>
            <a:pPr algn="just"/>
            <a:r>
              <a:rPr lang="es-ES" dirty="0"/>
              <a:t>Ahora bien, para conectar dos transformadores en paralelo, </a:t>
            </a:r>
            <a:r>
              <a:rPr lang="es-ES" dirty="0" smtClean="0"/>
              <a:t>especialmente </a:t>
            </a:r>
            <a:r>
              <a:rPr lang="es-ES" dirty="0"/>
              <a:t>los trifásicos, se debe cumplir una serie de </a:t>
            </a:r>
            <a:r>
              <a:rPr lang="es-ES" dirty="0" smtClean="0"/>
              <a:t>condiciones </a:t>
            </a:r>
            <a:r>
              <a:rPr lang="es-ES" dirty="0"/>
              <a:t>que detallaremos a continuación.</a:t>
            </a:r>
          </a:p>
          <a:p>
            <a:pPr marL="342900" indent="-342900" algn="just">
              <a:buFont typeface="+mj-lt"/>
              <a:buAutoNum type="arabicParenR"/>
            </a:pPr>
            <a:r>
              <a:rPr lang="es-ES" b="1" dirty="0" smtClean="0"/>
              <a:t>Los </a:t>
            </a:r>
            <a:r>
              <a:rPr lang="es-ES" b="1" dirty="0"/>
              <a:t>transformadores por conectar deben tener el mismo </a:t>
            </a:r>
            <a:r>
              <a:rPr lang="es-ES" b="1" dirty="0" smtClean="0"/>
              <a:t>conexionado </a:t>
            </a:r>
            <a:r>
              <a:rPr lang="es-ES" b="1" dirty="0"/>
              <a:t>y grupo horario. De acuerdo a lo analizado </a:t>
            </a:r>
            <a:r>
              <a:rPr lang="es-ES" b="1" dirty="0" smtClean="0"/>
              <a:t>cuando </a:t>
            </a:r>
            <a:r>
              <a:rPr lang="es-ES" b="1" dirty="0"/>
              <a:t>se desarrolló el transformador trifásico, tanto las </a:t>
            </a:r>
            <a:r>
              <a:rPr lang="es-ES" b="1" dirty="0" smtClean="0"/>
              <a:t>tres </a:t>
            </a:r>
            <a:r>
              <a:rPr lang="es-ES" b="1" dirty="0"/>
              <a:t>fases del primario como las del secundario se </a:t>
            </a:r>
            <a:r>
              <a:rPr lang="es-ES" b="1" dirty="0" smtClean="0"/>
              <a:t>pueden conectar </a:t>
            </a:r>
            <a:r>
              <a:rPr lang="es-ES" b="1" dirty="0"/>
              <a:t>de varias maneras, formando varios grupos de </a:t>
            </a:r>
            <a:r>
              <a:rPr lang="es-ES" b="1" dirty="0" smtClean="0"/>
              <a:t>conexión </a:t>
            </a:r>
            <a:r>
              <a:rPr lang="es-ES" b="1" dirty="0"/>
              <a:t>y, por lo tanto, diferentes desfasajes de tensiones. </a:t>
            </a:r>
            <a:r>
              <a:rPr lang="es-ES" b="1" dirty="0" smtClean="0"/>
              <a:t>Si </a:t>
            </a:r>
            <a:r>
              <a:rPr lang="es-ES" b="1" dirty="0"/>
              <a:t>se conectaran transformadores con distintos </a:t>
            </a:r>
            <a:r>
              <a:rPr lang="es-ES" b="1" dirty="0" smtClean="0"/>
              <a:t>grupos de </a:t>
            </a:r>
            <a:r>
              <a:rPr lang="es-ES" b="1" dirty="0"/>
              <a:t>conexionados (por ejemplo un transformador Dy0 con </a:t>
            </a:r>
            <a:r>
              <a:rPr lang="es-ES" b="1" dirty="0" smtClean="0"/>
              <a:t>un </a:t>
            </a:r>
            <a:r>
              <a:rPr lang="es-ES" b="1" dirty="0"/>
              <a:t>transformador Dy11), se produciría una diferencia de </a:t>
            </a:r>
            <a:r>
              <a:rPr lang="es-ES" b="1" dirty="0" smtClean="0"/>
              <a:t>tensiones </a:t>
            </a:r>
            <a:r>
              <a:rPr lang="es-ES" b="1" dirty="0"/>
              <a:t>al estar desfasadas en 30 las tensiones de los </a:t>
            </a:r>
            <a:r>
              <a:rPr lang="es-ES" b="1" dirty="0" smtClean="0"/>
              <a:t>secundarios </a:t>
            </a:r>
            <a:r>
              <a:rPr lang="es-ES" b="1" dirty="0"/>
              <a:t>de los dos transformadores. Esta </a:t>
            </a:r>
            <a:r>
              <a:rPr lang="es-ES" b="1" dirty="0" smtClean="0"/>
              <a:t>diferencia se </a:t>
            </a:r>
            <a:r>
              <a:rPr lang="es-ES" b="1" dirty="0"/>
              <a:t>traducirá en una corriente de circulación extra a la </a:t>
            </a:r>
            <a:r>
              <a:rPr lang="es-ES" b="1" dirty="0" smtClean="0"/>
              <a:t>que </a:t>
            </a:r>
            <a:r>
              <a:rPr lang="es-ES" b="1" dirty="0"/>
              <a:t>ya circula por la carga conectada. Imaginemos que </a:t>
            </a:r>
            <a:r>
              <a:rPr lang="es-ES" b="1" dirty="0" smtClean="0"/>
              <a:t>los </a:t>
            </a:r>
            <a:r>
              <a:rPr lang="es-ES" b="1" dirty="0"/>
              <a:t>transformadores están a plena carga y, por ende, con </a:t>
            </a:r>
            <a:r>
              <a:rPr lang="es-ES" b="1" dirty="0" smtClean="0"/>
              <a:t>las </a:t>
            </a:r>
            <a:r>
              <a:rPr lang="es-ES" b="1" dirty="0"/>
              <a:t>pérdidas en el valor máximo para las que fueron </a:t>
            </a:r>
            <a:r>
              <a:rPr lang="es-ES" b="1" dirty="0" smtClean="0"/>
              <a:t>diseñados</a:t>
            </a:r>
            <a:r>
              <a:rPr lang="es-ES" b="1" dirty="0"/>
              <a:t>. Una corriente adicional puede provocar mayor </a:t>
            </a:r>
            <a:r>
              <a:rPr lang="es-ES" b="1" dirty="0" smtClean="0"/>
              <a:t>temperatura </a:t>
            </a:r>
            <a:r>
              <a:rPr lang="es-ES" b="1" dirty="0"/>
              <a:t>en la máquina; esto dañaría la aislación </a:t>
            </a:r>
            <a:r>
              <a:rPr lang="es-ES" b="1" dirty="0" smtClean="0"/>
              <a:t>y sacaría el o los </a:t>
            </a:r>
            <a:r>
              <a:rPr lang="es-ES" b="1" dirty="0"/>
              <a:t>transformadores </a:t>
            </a:r>
            <a:r>
              <a:rPr lang="es-ES" b="1" dirty="0" smtClean="0"/>
              <a:t>de servicio.</a:t>
            </a:r>
          </a:p>
        </p:txBody>
      </p:sp>
    </p:spTree>
    <p:extLst>
      <p:ext uri="{BB962C8B-B14F-4D97-AF65-F5344CB8AC3E}">
        <p14:creationId xmlns:p14="http://schemas.microsoft.com/office/powerpoint/2010/main" val="1663861916"/>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162296" y="208393"/>
            <a:ext cx="11867408" cy="3139321"/>
          </a:xfrm>
          <a:prstGeom prst="rect">
            <a:avLst/>
          </a:prstGeom>
        </p:spPr>
        <p:txBody>
          <a:bodyPr wrap="square">
            <a:spAutoFit/>
          </a:bodyPr>
          <a:lstStyle/>
          <a:p>
            <a:pPr marL="342900" indent="-342900" algn="just">
              <a:buFont typeface="+mj-lt"/>
              <a:buAutoNum type="arabicParenR" startAt="2"/>
            </a:pPr>
            <a:r>
              <a:rPr lang="es-ES" b="1" dirty="0" smtClean="0"/>
              <a:t>Los transformadores deben tener las mismas </a:t>
            </a:r>
            <a:r>
              <a:rPr lang="es-ES" b="1" dirty="0"/>
              <a:t>tensiones </a:t>
            </a:r>
            <a:r>
              <a:rPr lang="es-ES" b="1" dirty="0" smtClean="0"/>
              <a:t>primarias y secundarias. Esto parece muy simple </a:t>
            </a:r>
            <a:r>
              <a:rPr lang="es-ES" b="1" dirty="0"/>
              <a:t>y hasta casi obvio, pero, al igual que con los transformadores </a:t>
            </a:r>
            <a:r>
              <a:rPr lang="es-ES" b="1" dirty="0" smtClean="0"/>
              <a:t>con </a:t>
            </a:r>
            <a:r>
              <a:rPr lang="es-ES" b="1" dirty="0"/>
              <a:t>distinto grupo de conexión, valores de tensión </a:t>
            </a:r>
            <a:r>
              <a:rPr lang="es-ES" b="1" dirty="0" smtClean="0"/>
              <a:t>distintos </a:t>
            </a:r>
            <a:r>
              <a:rPr lang="es-ES" b="1" dirty="0"/>
              <a:t>pueden provocar una diferencia de potencial que </a:t>
            </a:r>
            <a:r>
              <a:rPr lang="es-ES" b="1" dirty="0" smtClean="0"/>
              <a:t>haga aparecer una corriente de circulación entre los dos transformadores</a:t>
            </a:r>
            <a:r>
              <a:rPr lang="es-ES" b="1" dirty="0"/>
              <a:t>. Ahora bien, para alimentar cargas en </a:t>
            </a:r>
            <a:r>
              <a:rPr lang="es-ES" b="1" dirty="0" smtClean="0"/>
              <a:t>380 </a:t>
            </a:r>
            <a:r>
              <a:rPr lang="es-ES" b="1" dirty="0"/>
              <a:t>V, puede usarse un transformador con secundarios </a:t>
            </a:r>
            <a:r>
              <a:rPr lang="es-ES" b="1" dirty="0" smtClean="0"/>
              <a:t>de </a:t>
            </a:r>
            <a:r>
              <a:rPr lang="es-ES" b="1" dirty="0"/>
              <a:t>380 V o de 400 V. Cabe mencionar que estas tensiones </a:t>
            </a:r>
            <a:r>
              <a:rPr lang="es-ES" b="1" dirty="0" smtClean="0"/>
              <a:t>que </a:t>
            </a:r>
            <a:r>
              <a:rPr lang="es-ES" b="1" dirty="0"/>
              <a:t>figuran en la placa de características del </a:t>
            </a:r>
            <a:r>
              <a:rPr lang="es-ES" b="1" dirty="0" smtClean="0"/>
              <a:t>transformador </a:t>
            </a:r>
            <a:r>
              <a:rPr lang="es-ES" b="1" dirty="0"/>
              <a:t>son tensiones de vacío, por lo que las tensiones </a:t>
            </a:r>
            <a:r>
              <a:rPr lang="es-ES" b="1" dirty="0" smtClean="0"/>
              <a:t>seguramente </a:t>
            </a:r>
            <a:r>
              <a:rPr lang="es-ES" b="1" dirty="0"/>
              <a:t>serán distintas. Cuando analizamos los </a:t>
            </a:r>
            <a:r>
              <a:rPr lang="es-ES" b="1" dirty="0" smtClean="0"/>
              <a:t>accesorios </a:t>
            </a:r>
            <a:r>
              <a:rPr lang="es-ES" b="1" dirty="0"/>
              <a:t>del transformador, hablamos del conmutador </a:t>
            </a:r>
            <a:r>
              <a:rPr lang="es-ES" b="1" dirty="0" smtClean="0"/>
              <a:t>de </a:t>
            </a:r>
            <a:r>
              <a:rPr lang="es-ES" b="1" dirty="0"/>
              <a:t>tomas que sirve para aumentar o bajar la tensión del </a:t>
            </a:r>
            <a:r>
              <a:rPr lang="es-ES" b="1" dirty="0" smtClean="0"/>
              <a:t>secundario </a:t>
            </a:r>
            <a:r>
              <a:rPr lang="es-ES" b="1" dirty="0"/>
              <a:t>según sea necesario. Ambos transformadores deben tener la misma regulación </a:t>
            </a:r>
            <a:r>
              <a:rPr lang="es-ES" b="1" dirty="0" smtClean="0"/>
              <a:t>de </a:t>
            </a:r>
            <a:r>
              <a:rPr lang="es-ES" b="1" dirty="0"/>
              <a:t>tensiones, dado que es posible que, por más que se los </a:t>
            </a:r>
            <a:r>
              <a:rPr lang="es-ES" b="1" dirty="0" smtClean="0"/>
              <a:t>coloque </a:t>
            </a:r>
            <a:r>
              <a:rPr lang="es-ES" b="1" dirty="0"/>
              <a:t>en el mismo punto de regulación, la tensión a la </a:t>
            </a:r>
            <a:r>
              <a:rPr lang="es-ES" b="1" dirty="0" smtClean="0"/>
              <a:t>salida </a:t>
            </a:r>
            <a:r>
              <a:rPr lang="es-ES" b="1" dirty="0"/>
              <a:t>podría diferir.</a:t>
            </a:r>
          </a:p>
          <a:p>
            <a:pPr marL="342900" indent="-342900" algn="just">
              <a:buFont typeface="+mj-lt"/>
              <a:buAutoNum type="arabicParenR" startAt="2"/>
            </a:pPr>
            <a:endParaRPr lang="es-ES" b="1" dirty="0"/>
          </a:p>
          <a:p>
            <a:pPr algn="just"/>
            <a:endParaRPr lang="es-ES" dirty="0"/>
          </a:p>
        </p:txBody>
      </p:sp>
      <p:sp>
        <p:nvSpPr>
          <p:cNvPr id="3" name="Rectángulo 2"/>
          <p:cNvSpPr/>
          <p:nvPr/>
        </p:nvSpPr>
        <p:spPr>
          <a:xfrm>
            <a:off x="162296" y="5734598"/>
            <a:ext cx="5516609" cy="923330"/>
          </a:xfrm>
          <a:prstGeom prst="rect">
            <a:avLst/>
          </a:prstGeom>
        </p:spPr>
        <p:txBody>
          <a:bodyPr wrap="square">
            <a:spAutoFit/>
          </a:bodyPr>
          <a:lstStyle/>
          <a:p>
            <a:pPr algn="just"/>
            <a:r>
              <a:rPr lang="es-ES" b="1" dirty="0"/>
              <a:t>Esquema </a:t>
            </a:r>
            <a:r>
              <a:rPr lang="es-ES" b="1" dirty="0" err="1"/>
              <a:t>fasorial</a:t>
            </a:r>
            <a:r>
              <a:rPr lang="es-ES" b="1" dirty="0"/>
              <a:t> de dos transformadores 1 y 2. Observamos que el desfasaje entre el grupo 1 y 2 provocará una tensión entre ambos.</a:t>
            </a:r>
          </a:p>
        </p:txBody>
      </p:sp>
      <p:sp>
        <p:nvSpPr>
          <p:cNvPr id="4" name="Rectángulo 3"/>
          <p:cNvSpPr/>
          <p:nvPr/>
        </p:nvSpPr>
        <p:spPr>
          <a:xfrm>
            <a:off x="6096000" y="5873097"/>
            <a:ext cx="5933704" cy="646331"/>
          </a:xfrm>
          <a:prstGeom prst="rect">
            <a:avLst/>
          </a:prstGeom>
        </p:spPr>
        <p:txBody>
          <a:bodyPr wrap="square">
            <a:spAutoFit/>
          </a:bodyPr>
          <a:lstStyle/>
          <a:p>
            <a:pPr algn="just"/>
            <a:r>
              <a:rPr lang="es-ES" b="1" dirty="0"/>
              <a:t>Esquema de conexión de dos transformadores en paralelo, para alimentar a una carga.</a:t>
            </a:r>
          </a:p>
        </p:txBody>
      </p:sp>
      <p:pic>
        <p:nvPicPr>
          <p:cNvPr id="5" name="Imagen 4"/>
          <p:cNvPicPr>
            <a:picLocks noChangeAspect="1"/>
          </p:cNvPicPr>
          <p:nvPr/>
        </p:nvPicPr>
        <p:blipFill>
          <a:blip r:embed="rId2"/>
          <a:stretch>
            <a:fillRect/>
          </a:stretch>
        </p:blipFill>
        <p:spPr>
          <a:xfrm>
            <a:off x="1239253" y="2859050"/>
            <a:ext cx="3453064" cy="2875548"/>
          </a:xfrm>
          <a:prstGeom prst="rect">
            <a:avLst/>
          </a:prstGeom>
        </p:spPr>
      </p:pic>
      <p:pic>
        <p:nvPicPr>
          <p:cNvPr id="6" name="Imagen 5"/>
          <p:cNvPicPr>
            <a:picLocks noChangeAspect="1"/>
          </p:cNvPicPr>
          <p:nvPr/>
        </p:nvPicPr>
        <p:blipFill>
          <a:blip r:embed="rId3"/>
          <a:stretch>
            <a:fillRect/>
          </a:stretch>
        </p:blipFill>
        <p:spPr>
          <a:xfrm>
            <a:off x="6608409" y="2707105"/>
            <a:ext cx="5041232" cy="3165992"/>
          </a:xfrm>
          <a:prstGeom prst="rect">
            <a:avLst/>
          </a:prstGeom>
        </p:spPr>
      </p:pic>
    </p:spTree>
    <p:extLst>
      <p:ext uri="{BB962C8B-B14F-4D97-AF65-F5344CB8AC3E}">
        <p14:creationId xmlns:p14="http://schemas.microsoft.com/office/powerpoint/2010/main" val="2643128645"/>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ángulo 3"/>
          <p:cNvSpPr/>
          <p:nvPr/>
        </p:nvSpPr>
        <p:spPr>
          <a:xfrm>
            <a:off x="196515" y="223045"/>
            <a:ext cx="11762873" cy="6463308"/>
          </a:xfrm>
          <a:prstGeom prst="rect">
            <a:avLst/>
          </a:prstGeom>
        </p:spPr>
        <p:txBody>
          <a:bodyPr wrap="square">
            <a:spAutoFit/>
          </a:bodyPr>
          <a:lstStyle/>
          <a:p>
            <a:pPr algn="just"/>
            <a:r>
              <a:rPr lang="es-ES" dirty="0"/>
              <a:t>3) Los transformadores deben tener impedancias </a:t>
            </a:r>
            <a:r>
              <a:rPr lang="es-ES" dirty="0" smtClean="0"/>
              <a:t>internas idénticas</a:t>
            </a:r>
            <a:r>
              <a:rPr lang="es-ES" dirty="0"/>
              <a:t>. Este es uno de los aspectos más críticos, </a:t>
            </a:r>
            <a:r>
              <a:rPr lang="es-ES" dirty="0" smtClean="0"/>
              <a:t>ya que </a:t>
            </a:r>
            <a:r>
              <a:rPr lang="es-ES" dirty="0"/>
              <a:t>una mala elección del transformador podría hacer </a:t>
            </a:r>
            <a:r>
              <a:rPr lang="es-ES" dirty="0" smtClean="0"/>
              <a:t>inútil </a:t>
            </a:r>
            <a:r>
              <a:rPr lang="es-ES" dirty="0"/>
              <a:t>una inversión para poner dos transformadores </a:t>
            </a:r>
            <a:r>
              <a:rPr lang="es-ES" dirty="0" smtClean="0"/>
              <a:t>en paralelo</a:t>
            </a:r>
            <a:r>
              <a:rPr lang="es-ES" dirty="0"/>
              <a:t>. Al conectar dos transformadores en paralelo</a:t>
            </a:r>
            <a:r>
              <a:rPr lang="es-ES" dirty="0" smtClean="0"/>
              <a:t>, tendremos </a:t>
            </a:r>
            <a:r>
              <a:rPr lang="es-ES" dirty="0"/>
              <a:t>un esquema con dos impedancias en paralelo, </a:t>
            </a:r>
            <a:r>
              <a:rPr lang="es-ES" dirty="0" smtClean="0"/>
              <a:t>alimentadas </a:t>
            </a:r>
            <a:r>
              <a:rPr lang="es-ES" dirty="0"/>
              <a:t>por la misma tensión. Si las impedancias son </a:t>
            </a:r>
            <a:r>
              <a:rPr lang="es-ES" dirty="0" smtClean="0"/>
              <a:t>distintas</a:t>
            </a:r>
            <a:r>
              <a:rPr lang="es-ES" dirty="0"/>
              <a:t>, el transformador con menor impedancia </a:t>
            </a:r>
            <a:r>
              <a:rPr lang="es-ES" dirty="0" smtClean="0"/>
              <a:t>tendrá la mayor circulación de corriente y llegará a su potencia nominal</a:t>
            </a:r>
            <a:r>
              <a:rPr lang="es-ES" dirty="0"/>
              <a:t>, mientras que </a:t>
            </a:r>
            <a:r>
              <a:rPr lang="es-ES" dirty="0" smtClean="0"/>
              <a:t>el otro </a:t>
            </a:r>
            <a:r>
              <a:rPr lang="es-ES" dirty="0"/>
              <a:t>transformador no</a:t>
            </a:r>
            <a:r>
              <a:rPr lang="es-ES" dirty="0" smtClean="0"/>
              <a:t>.</a:t>
            </a:r>
          </a:p>
          <a:p>
            <a:pPr algn="just"/>
            <a:r>
              <a:rPr lang="es-ES" dirty="0"/>
              <a:t>Por ejemplo, si el transformador </a:t>
            </a:r>
            <a:r>
              <a:rPr lang="es-ES" dirty="0" smtClean="0"/>
              <a:t>II </a:t>
            </a:r>
            <a:r>
              <a:rPr lang="es-ES" dirty="0"/>
              <a:t>tiene el doble de </a:t>
            </a:r>
            <a:r>
              <a:rPr lang="es-ES" dirty="0" smtClean="0"/>
              <a:t>impedancia </a:t>
            </a:r>
            <a:r>
              <a:rPr lang="es-ES" dirty="0"/>
              <a:t>interna con respecto a la impedancia interna del </a:t>
            </a:r>
            <a:r>
              <a:rPr lang="es-ES" dirty="0" smtClean="0"/>
              <a:t>transformador I, </a:t>
            </a:r>
            <a:r>
              <a:rPr lang="es-ES" dirty="0"/>
              <a:t>al estar alimentados por la misma tensión, el </a:t>
            </a:r>
            <a:r>
              <a:rPr lang="es-ES" dirty="0" smtClean="0"/>
              <a:t>transformador II </a:t>
            </a:r>
            <a:r>
              <a:rPr lang="es-ES" dirty="0"/>
              <a:t>entregará la mitad de la potencia, mientras que el </a:t>
            </a:r>
            <a:r>
              <a:rPr lang="es-ES" dirty="0" smtClean="0"/>
              <a:t>transformador I </a:t>
            </a:r>
            <a:r>
              <a:rPr lang="es-ES" dirty="0"/>
              <a:t>estará a plena carga. En resumen, si los dos </a:t>
            </a:r>
            <a:r>
              <a:rPr lang="es-ES" dirty="0" smtClean="0"/>
              <a:t>transformadores </a:t>
            </a:r>
            <a:r>
              <a:rPr lang="es-ES" dirty="0"/>
              <a:t>son de 2000 </a:t>
            </a:r>
            <a:r>
              <a:rPr lang="es-ES" dirty="0" err="1"/>
              <a:t>kVA</a:t>
            </a:r>
            <a:r>
              <a:rPr lang="es-ES" dirty="0"/>
              <a:t>, pero las dos impedancias </a:t>
            </a:r>
            <a:r>
              <a:rPr lang="es-ES" dirty="0" smtClean="0"/>
              <a:t>son </a:t>
            </a:r>
            <a:r>
              <a:rPr lang="es-ES" dirty="0"/>
              <a:t>distintas, nunca obtendremos de esta instalación 4000 </a:t>
            </a:r>
            <a:r>
              <a:rPr lang="es-ES" dirty="0" err="1" smtClean="0"/>
              <a:t>kVA</a:t>
            </a:r>
            <a:r>
              <a:rPr lang="es-ES" dirty="0"/>
              <a:t>. Una desventaja muy importante de la puesta en </a:t>
            </a:r>
            <a:r>
              <a:rPr lang="es-ES" dirty="0" smtClean="0"/>
              <a:t>paralelo </a:t>
            </a:r>
            <a:r>
              <a:rPr lang="es-ES" dirty="0"/>
              <a:t>del transformador es que, al ser como ya vimos dos o más </a:t>
            </a:r>
            <a:r>
              <a:rPr lang="es-ES" dirty="0" smtClean="0"/>
              <a:t>impedancias </a:t>
            </a:r>
            <a:r>
              <a:rPr lang="es-ES" dirty="0"/>
              <a:t>en paralelo, harán que la impedancia resultante </a:t>
            </a:r>
            <a:r>
              <a:rPr lang="es-ES" dirty="0" smtClean="0"/>
              <a:t>disminuya </a:t>
            </a:r>
            <a:r>
              <a:rPr lang="es-ES" dirty="0"/>
              <a:t>con respecto a la impedancia de un solo </a:t>
            </a:r>
            <a:r>
              <a:rPr lang="es-ES" dirty="0" smtClean="0"/>
              <a:t>transformador</a:t>
            </a:r>
            <a:r>
              <a:rPr lang="es-ES" dirty="0"/>
              <a:t>. La impedancia total del paralelo si </a:t>
            </a:r>
            <a:r>
              <a:rPr lang="es-ES" dirty="0" err="1" smtClean="0"/>
              <a:t>ZccI</a:t>
            </a:r>
            <a:r>
              <a:rPr lang="es-ES" dirty="0" smtClean="0"/>
              <a:t> </a:t>
            </a:r>
            <a:r>
              <a:rPr lang="es-ES" dirty="0"/>
              <a:t>=</a:t>
            </a:r>
            <a:r>
              <a:rPr lang="es-ES" dirty="0" err="1" smtClean="0"/>
              <a:t>ZccII</a:t>
            </a:r>
            <a:r>
              <a:rPr lang="es-ES" dirty="0" smtClean="0"/>
              <a:t> será:</a:t>
            </a:r>
          </a:p>
          <a:p>
            <a:pPr algn="just"/>
            <a:endParaRPr lang="es-ES" dirty="0"/>
          </a:p>
          <a:p>
            <a:pPr algn="just"/>
            <a:endParaRPr lang="es-ES" dirty="0" smtClean="0"/>
          </a:p>
          <a:p>
            <a:pPr algn="just"/>
            <a:endParaRPr lang="es-ES" dirty="0"/>
          </a:p>
          <a:p>
            <a:pPr algn="just"/>
            <a:r>
              <a:rPr lang="es-ES" dirty="0" smtClean="0"/>
              <a:t>Se </a:t>
            </a:r>
            <a:r>
              <a:rPr lang="es-ES" dirty="0"/>
              <a:t>observa que la impedancia total del paralelo es la </a:t>
            </a:r>
            <a:r>
              <a:rPr lang="es-ES" dirty="0" smtClean="0"/>
              <a:t>mitad </a:t>
            </a:r>
            <a:r>
              <a:rPr lang="es-ES" dirty="0"/>
              <a:t>de la impedancia de un transformador </a:t>
            </a:r>
            <a:r>
              <a:rPr lang="es-ES" dirty="0" smtClean="0"/>
              <a:t>conectado individualmente</a:t>
            </a:r>
            <a:r>
              <a:rPr lang="es-ES" dirty="0"/>
              <a:t>. Existen instalaciones donde la </a:t>
            </a:r>
            <a:r>
              <a:rPr lang="es-ES" dirty="0" smtClean="0"/>
              <a:t>corriente de </a:t>
            </a:r>
            <a:r>
              <a:rPr lang="es-ES" dirty="0"/>
              <a:t>cortocircuito, por propiedades propias del sistema </a:t>
            </a:r>
            <a:r>
              <a:rPr lang="es-ES" dirty="0" smtClean="0"/>
              <a:t>eléctrico</a:t>
            </a:r>
            <a:r>
              <a:rPr lang="es-ES" dirty="0"/>
              <a:t>, es tan alta que los interruptores y las protecciones </a:t>
            </a:r>
            <a:r>
              <a:rPr lang="es-ES" dirty="0" smtClean="0"/>
              <a:t>se encuentran </a:t>
            </a:r>
            <a:r>
              <a:rPr lang="es-ES" dirty="0"/>
              <a:t>trabajando al límite de su capacidad. Al poner </a:t>
            </a:r>
            <a:r>
              <a:rPr lang="es-ES" dirty="0" smtClean="0"/>
              <a:t>dos </a:t>
            </a:r>
            <a:r>
              <a:rPr lang="es-ES" dirty="0"/>
              <a:t>transformadores en paralelo, la corriente de </a:t>
            </a:r>
            <a:r>
              <a:rPr lang="es-ES" dirty="0" smtClean="0"/>
              <a:t>cortocircuito </a:t>
            </a:r>
            <a:r>
              <a:rPr lang="es-ES" dirty="0"/>
              <a:t>puede llegar al doble, por lo que se hace inviable </a:t>
            </a:r>
            <a:r>
              <a:rPr lang="es-ES" dirty="0" smtClean="0"/>
              <a:t>esta </a:t>
            </a:r>
            <a:r>
              <a:rPr lang="es-ES" dirty="0"/>
              <a:t>opción y nos convendría optar por la instalación de un </a:t>
            </a:r>
            <a:r>
              <a:rPr lang="es-ES" dirty="0" smtClean="0"/>
              <a:t>transformador </a:t>
            </a:r>
            <a:r>
              <a:rPr lang="es-ES" dirty="0"/>
              <a:t>de mayor potencia</a:t>
            </a:r>
            <a:r>
              <a:rPr lang="es-ES" dirty="0" smtClean="0"/>
              <a:t>.</a:t>
            </a:r>
          </a:p>
          <a:p>
            <a:pPr algn="just"/>
            <a:endParaRPr lang="es-ES" dirty="0" smtClean="0"/>
          </a:p>
          <a:p>
            <a:pPr algn="ctr"/>
            <a:r>
              <a:rPr lang="es-ES" b="1" dirty="0">
                <a:solidFill>
                  <a:srgbClr val="FF0000"/>
                </a:solidFill>
                <a:latin typeface="Arial Rounded MT Bold" panose="020F0704030504030204" pitchFamily="34" charset="0"/>
              </a:rPr>
              <a:t>El paralelo de transformadores es </a:t>
            </a:r>
            <a:r>
              <a:rPr lang="es-ES" b="1" dirty="0" smtClean="0">
                <a:solidFill>
                  <a:srgbClr val="FF0000"/>
                </a:solidFill>
                <a:latin typeface="Arial Rounded MT Bold" panose="020F0704030504030204" pitchFamily="34" charset="0"/>
              </a:rPr>
              <a:t>un </a:t>
            </a:r>
            <a:r>
              <a:rPr lang="es-ES" b="1" dirty="0">
                <a:solidFill>
                  <a:srgbClr val="FF0000"/>
                </a:solidFill>
                <a:latin typeface="Arial Rounded MT Bold" panose="020F0704030504030204" pitchFamily="34" charset="0"/>
              </a:rPr>
              <a:t>proceso </a:t>
            </a:r>
            <a:r>
              <a:rPr lang="es-ES" b="1" dirty="0" smtClean="0">
                <a:solidFill>
                  <a:srgbClr val="FF0000"/>
                </a:solidFill>
                <a:latin typeface="Arial Rounded MT Bold" panose="020F0704030504030204" pitchFamily="34" charset="0"/>
              </a:rPr>
              <a:t>que</a:t>
            </a:r>
            <a:r>
              <a:rPr lang="es-ES" b="1" dirty="0">
                <a:solidFill>
                  <a:srgbClr val="FF0000"/>
                </a:solidFill>
                <a:latin typeface="Arial Rounded MT Bold" panose="020F0704030504030204" pitchFamily="34" charset="0"/>
              </a:rPr>
              <a:t>, si no se tienen en cuenta sus requisitos, </a:t>
            </a:r>
            <a:r>
              <a:rPr lang="es-ES" b="1" dirty="0" smtClean="0">
                <a:solidFill>
                  <a:srgbClr val="FF0000"/>
                </a:solidFill>
                <a:latin typeface="Arial Rounded MT Bold" panose="020F0704030504030204" pitchFamily="34" charset="0"/>
              </a:rPr>
              <a:t>puede </a:t>
            </a:r>
            <a:r>
              <a:rPr lang="es-ES" b="1" dirty="0">
                <a:solidFill>
                  <a:srgbClr val="FF0000"/>
                </a:solidFill>
                <a:latin typeface="Arial Rounded MT Bold" panose="020F0704030504030204" pitchFamily="34" charset="0"/>
              </a:rPr>
              <a:t>dañar a los transformadores.</a:t>
            </a:r>
          </a:p>
        </p:txBody>
      </p:sp>
      <p:pic>
        <p:nvPicPr>
          <p:cNvPr id="5" name="Imagen 4"/>
          <p:cNvPicPr>
            <a:picLocks noChangeAspect="1"/>
          </p:cNvPicPr>
          <p:nvPr/>
        </p:nvPicPr>
        <p:blipFill>
          <a:blip r:embed="rId2"/>
          <a:stretch>
            <a:fillRect/>
          </a:stretch>
        </p:blipFill>
        <p:spPr>
          <a:xfrm>
            <a:off x="4668253" y="3368842"/>
            <a:ext cx="2851483" cy="1058780"/>
          </a:xfrm>
          <a:prstGeom prst="rect">
            <a:avLst/>
          </a:prstGeom>
        </p:spPr>
      </p:pic>
    </p:spTree>
    <p:extLst>
      <p:ext uri="{BB962C8B-B14F-4D97-AF65-F5344CB8AC3E}">
        <p14:creationId xmlns:p14="http://schemas.microsoft.com/office/powerpoint/2010/main" val="3577344123"/>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ángulo 3"/>
          <p:cNvSpPr/>
          <p:nvPr/>
        </p:nvSpPr>
        <p:spPr>
          <a:xfrm>
            <a:off x="172453" y="5033202"/>
            <a:ext cx="11859126" cy="1477328"/>
          </a:xfrm>
          <a:prstGeom prst="rect">
            <a:avLst/>
          </a:prstGeom>
        </p:spPr>
        <p:txBody>
          <a:bodyPr wrap="square">
            <a:spAutoFit/>
          </a:bodyPr>
          <a:lstStyle/>
          <a:p>
            <a:pPr algn="just"/>
            <a:r>
              <a:rPr lang="es-ES" dirty="0" smtClean="0">
                <a:solidFill>
                  <a:srgbClr val="0070C0"/>
                </a:solidFill>
                <a:latin typeface="Arial Rounded MT Bold" panose="020F0704030504030204" pitchFamily="34" charset="0"/>
              </a:rPr>
              <a:t>Falla en un transformador</a:t>
            </a:r>
            <a:endParaRPr lang="es-ES" dirty="0">
              <a:solidFill>
                <a:srgbClr val="0070C0"/>
              </a:solidFill>
              <a:latin typeface="Arial Rounded MT Bold" panose="020F0704030504030204" pitchFamily="34" charset="0"/>
            </a:endParaRPr>
          </a:p>
          <a:p>
            <a:pPr algn="just"/>
            <a:r>
              <a:rPr lang="es-ES" dirty="0"/>
              <a:t>Como </a:t>
            </a:r>
            <a:r>
              <a:rPr lang="es-ES" dirty="0" smtClean="0"/>
              <a:t>ya se mencionó al principio de esta </a:t>
            </a:r>
            <a:r>
              <a:rPr lang="es-ES" dirty="0"/>
              <a:t>clase</a:t>
            </a:r>
            <a:r>
              <a:rPr lang="es-ES" dirty="0" smtClean="0"/>
              <a:t>, la vida del transformador es la vida del aislante </a:t>
            </a:r>
            <a:r>
              <a:rPr lang="es-ES" dirty="0"/>
              <a:t>sólido, </a:t>
            </a:r>
            <a:r>
              <a:rPr lang="es-ES" dirty="0" smtClean="0"/>
              <a:t>ya que </a:t>
            </a:r>
            <a:r>
              <a:rPr lang="es-ES" dirty="0"/>
              <a:t>este</a:t>
            </a:r>
            <a:r>
              <a:rPr lang="es-ES" dirty="0" smtClean="0"/>
              <a:t>, al fallar y romperse</a:t>
            </a:r>
            <a:r>
              <a:rPr lang="es-ES" dirty="0"/>
              <a:t>, no </a:t>
            </a:r>
            <a:r>
              <a:rPr lang="es-ES" dirty="0" smtClean="0"/>
              <a:t>se regenera</a:t>
            </a:r>
            <a:r>
              <a:rPr lang="es-ES" dirty="0"/>
              <a:t>.</a:t>
            </a:r>
          </a:p>
          <a:p>
            <a:pPr algn="just"/>
            <a:r>
              <a:rPr lang="es-ES" dirty="0"/>
              <a:t>La </a:t>
            </a:r>
            <a:r>
              <a:rPr lang="es-ES" dirty="0" smtClean="0"/>
              <a:t>falla del transformador</a:t>
            </a:r>
            <a:r>
              <a:rPr lang="es-ES" dirty="0"/>
              <a:t>, </a:t>
            </a:r>
            <a:r>
              <a:rPr lang="es-ES" dirty="0" smtClean="0"/>
              <a:t>según su importancia y criticidad, puede ser riesgosa para la instalación y las personas</a:t>
            </a:r>
            <a:r>
              <a:rPr lang="es-ES" dirty="0"/>
              <a:t>, además de generar graves </a:t>
            </a:r>
            <a:r>
              <a:rPr lang="es-ES" dirty="0" smtClean="0"/>
              <a:t>perjuicios </a:t>
            </a:r>
            <a:r>
              <a:rPr lang="es-ES" dirty="0"/>
              <a:t>económicos porque, en </a:t>
            </a:r>
            <a:r>
              <a:rPr lang="es-ES" dirty="0" smtClean="0"/>
              <a:t>algunos </a:t>
            </a:r>
            <a:r>
              <a:rPr lang="es-ES" dirty="0"/>
              <a:t>casos, </a:t>
            </a:r>
            <a:r>
              <a:rPr lang="es-ES" dirty="0" smtClean="0"/>
              <a:t>es difícil reemplazarlos</a:t>
            </a:r>
            <a:r>
              <a:rPr lang="es-ES" dirty="0"/>
              <a:t>.</a:t>
            </a:r>
          </a:p>
        </p:txBody>
      </p:sp>
      <p:sp>
        <p:nvSpPr>
          <p:cNvPr id="5" name="Rectángulo 4"/>
          <p:cNvSpPr/>
          <p:nvPr/>
        </p:nvSpPr>
        <p:spPr>
          <a:xfrm>
            <a:off x="3054016" y="4386871"/>
            <a:ext cx="6096000" cy="646331"/>
          </a:xfrm>
          <a:prstGeom prst="rect">
            <a:avLst/>
          </a:prstGeom>
        </p:spPr>
        <p:txBody>
          <a:bodyPr>
            <a:spAutoFit/>
          </a:bodyPr>
          <a:lstStyle/>
          <a:p>
            <a:pPr algn="ctr"/>
            <a:r>
              <a:rPr lang="es-ES" b="1" dirty="0"/>
              <a:t>Esquema de </a:t>
            </a:r>
            <a:r>
              <a:rPr lang="es-ES" b="1" dirty="0" smtClean="0"/>
              <a:t>dos transformadores conectados en paralelo con distintas impedancias internas</a:t>
            </a:r>
            <a:r>
              <a:rPr lang="es-ES" b="1" dirty="0"/>
              <a:t>.</a:t>
            </a:r>
          </a:p>
        </p:txBody>
      </p:sp>
      <p:pic>
        <p:nvPicPr>
          <p:cNvPr id="6" name="Imagen 5"/>
          <p:cNvPicPr>
            <a:picLocks noChangeAspect="1"/>
          </p:cNvPicPr>
          <p:nvPr/>
        </p:nvPicPr>
        <p:blipFill>
          <a:blip r:embed="rId2"/>
          <a:stretch>
            <a:fillRect/>
          </a:stretch>
        </p:blipFill>
        <p:spPr>
          <a:xfrm>
            <a:off x="3581401" y="240470"/>
            <a:ext cx="5041230" cy="4148118"/>
          </a:xfrm>
          <a:prstGeom prst="rect">
            <a:avLst/>
          </a:prstGeom>
        </p:spPr>
      </p:pic>
    </p:spTree>
    <p:extLst>
      <p:ext uri="{BB962C8B-B14F-4D97-AF65-F5344CB8AC3E}">
        <p14:creationId xmlns:p14="http://schemas.microsoft.com/office/powerpoint/2010/main" val="677913070"/>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249381" y="214330"/>
            <a:ext cx="11447813" cy="4801314"/>
          </a:xfrm>
          <a:prstGeom prst="rect">
            <a:avLst/>
          </a:prstGeom>
        </p:spPr>
        <p:txBody>
          <a:bodyPr wrap="square">
            <a:spAutoFit/>
          </a:bodyPr>
          <a:lstStyle/>
          <a:p>
            <a:pPr algn="just"/>
            <a:r>
              <a:rPr lang="es-ES" sz="2400" b="1" dirty="0" smtClean="0"/>
              <a:t>AHORA VEREMOS</a:t>
            </a:r>
            <a:endParaRPr lang="es-ES" sz="2400" b="1" dirty="0"/>
          </a:p>
          <a:p>
            <a:pPr algn="just"/>
            <a:r>
              <a:rPr lang="es-ES" sz="2400" b="1" dirty="0" smtClean="0"/>
              <a:t>Los </a:t>
            </a:r>
            <a:r>
              <a:rPr lang="es-ES" sz="2400" b="1" dirty="0"/>
              <a:t>sistemas </a:t>
            </a:r>
            <a:r>
              <a:rPr lang="es-ES" sz="2400" b="1" dirty="0" smtClean="0"/>
              <a:t>de puesta </a:t>
            </a:r>
            <a:r>
              <a:rPr lang="es-ES" sz="2400" b="1" dirty="0"/>
              <a:t>a tierra, </a:t>
            </a:r>
            <a:r>
              <a:rPr lang="es-ES" sz="2400" b="1" dirty="0" smtClean="0"/>
              <a:t>su implementación y su mantenimiento. También se vera la protección contra descargas atmosféricas. </a:t>
            </a:r>
            <a:endParaRPr lang="es-ES" sz="2400" b="1" dirty="0"/>
          </a:p>
          <a:p>
            <a:pPr algn="just"/>
            <a:endParaRPr lang="es-ES" dirty="0" smtClean="0"/>
          </a:p>
          <a:p>
            <a:pPr algn="just"/>
            <a:r>
              <a:rPr lang="es-ES" dirty="0" smtClean="0"/>
              <a:t>Anteriormente, conocimos </a:t>
            </a:r>
            <a:r>
              <a:rPr lang="es-ES" dirty="0"/>
              <a:t>los </a:t>
            </a:r>
            <a:r>
              <a:rPr lang="es-ES" dirty="0" smtClean="0"/>
              <a:t>transformadores</a:t>
            </a:r>
            <a:r>
              <a:rPr lang="es-ES" dirty="0"/>
              <a:t>, vimos </a:t>
            </a:r>
            <a:r>
              <a:rPr lang="es-ES" dirty="0" smtClean="0"/>
              <a:t>de qué forma trabajan </a:t>
            </a:r>
            <a:r>
              <a:rPr lang="es-ES" dirty="0"/>
              <a:t>y por qué es necesario contar </a:t>
            </a:r>
            <a:r>
              <a:rPr lang="es-ES" dirty="0" smtClean="0"/>
              <a:t>con ellos dentro de la red eléctrica</a:t>
            </a:r>
            <a:r>
              <a:rPr lang="es-ES" dirty="0"/>
              <a:t>. </a:t>
            </a:r>
            <a:r>
              <a:rPr lang="es-ES" dirty="0" smtClean="0"/>
              <a:t>Analizamos los circuitos equivalentes y describimos sus elementos</a:t>
            </a:r>
            <a:r>
              <a:rPr lang="es-ES" dirty="0"/>
              <a:t>. Vimos </a:t>
            </a:r>
            <a:r>
              <a:rPr lang="es-ES" dirty="0" smtClean="0"/>
              <a:t>las diferentes </a:t>
            </a:r>
            <a:r>
              <a:rPr lang="es-ES" dirty="0"/>
              <a:t>clases</a:t>
            </a:r>
          </a:p>
          <a:p>
            <a:pPr algn="just"/>
            <a:r>
              <a:rPr lang="es-ES" dirty="0" smtClean="0"/>
              <a:t>de pérdidas y de qué </a:t>
            </a:r>
            <a:r>
              <a:rPr lang="es-ES" dirty="0"/>
              <a:t>forma influyen </a:t>
            </a:r>
            <a:r>
              <a:rPr lang="es-ES" dirty="0" smtClean="0"/>
              <a:t>en el trabajo del transformador</a:t>
            </a:r>
            <a:r>
              <a:rPr lang="es-ES" dirty="0"/>
              <a:t>. Para terminar, </a:t>
            </a:r>
            <a:r>
              <a:rPr lang="es-ES" dirty="0" smtClean="0"/>
              <a:t>conocimos los tipos </a:t>
            </a:r>
            <a:r>
              <a:rPr lang="es-ES" dirty="0"/>
              <a:t>de transformadores </a:t>
            </a:r>
            <a:r>
              <a:rPr lang="es-ES" dirty="0" smtClean="0"/>
              <a:t>y sus </a:t>
            </a:r>
            <a:r>
              <a:rPr lang="es-ES" dirty="0"/>
              <a:t>principales características, y los </a:t>
            </a:r>
            <a:r>
              <a:rPr lang="es-ES" dirty="0" smtClean="0"/>
              <a:t>clasificamos </a:t>
            </a:r>
            <a:r>
              <a:rPr lang="es-ES" dirty="0"/>
              <a:t>por su tipo de construcción, por la </a:t>
            </a:r>
            <a:r>
              <a:rPr lang="es-ES" dirty="0" smtClean="0"/>
              <a:t>cantidad </a:t>
            </a:r>
            <a:r>
              <a:rPr lang="es-ES" dirty="0"/>
              <a:t>de fases y por su uso.</a:t>
            </a:r>
          </a:p>
          <a:p>
            <a:pPr algn="just"/>
            <a:r>
              <a:rPr lang="es-ES" dirty="0" smtClean="0"/>
              <a:t>Ahora describiremos los sistemas de puesta </a:t>
            </a:r>
            <a:r>
              <a:rPr lang="es-ES" dirty="0"/>
              <a:t>a tierra </a:t>
            </a:r>
            <a:r>
              <a:rPr lang="es-ES" dirty="0" smtClean="0"/>
              <a:t>y explicaremos la necesidad de contar con ellos en las instalaciones eléctricas</a:t>
            </a:r>
            <a:r>
              <a:rPr lang="es-ES" dirty="0"/>
              <a:t>. Analizaremos </a:t>
            </a:r>
            <a:r>
              <a:rPr lang="es-ES" dirty="0" smtClean="0"/>
              <a:t>los distintos regímenes de neutro y describiremos los componentes de un sistema de puesta a tierra</a:t>
            </a:r>
            <a:r>
              <a:rPr lang="es-ES" dirty="0"/>
              <a:t>.</a:t>
            </a:r>
          </a:p>
          <a:p>
            <a:pPr algn="just"/>
            <a:r>
              <a:rPr lang="es-ES" dirty="0"/>
              <a:t>Aprenderemos </a:t>
            </a:r>
            <a:r>
              <a:rPr lang="es-ES" dirty="0" smtClean="0"/>
              <a:t>los conceptos importantes para </a:t>
            </a:r>
            <a:r>
              <a:rPr lang="es-ES" dirty="0"/>
              <a:t>efectuar el diseño y el cálculo para </a:t>
            </a:r>
            <a:r>
              <a:rPr lang="es-ES" dirty="0" smtClean="0"/>
              <a:t>la implementación de sistemas de puesta a tierra y, también</a:t>
            </a:r>
            <a:r>
              <a:rPr lang="es-ES" dirty="0"/>
              <a:t>, analizaremos </a:t>
            </a:r>
            <a:r>
              <a:rPr lang="es-ES" dirty="0" smtClean="0"/>
              <a:t>los fundamentos de la medición en estos sistemas</a:t>
            </a:r>
            <a:r>
              <a:rPr lang="es-ES" dirty="0"/>
              <a:t>. </a:t>
            </a:r>
          </a:p>
          <a:p>
            <a:pPr algn="just"/>
            <a:r>
              <a:rPr lang="es-ES" dirty="0"/>
              <a:t>Para terminar, describiremos </a:t>
            </a:r>
            <a:r>
              <a:rPr lang="es-ES" dirty="0" smtClean="0"/>
              <a:t>los sistemas de protección de descargas </a:t>
            </a:r>
            <a:r>
              <a:rPr lang="es-ES" dirty="0"/>
              <a:t>atmosféricas, </a:t>
            </a:r>
            <a:r>
              <a:rPr lang="es-ES" dirty="0" smtClean="0"/>
              <a:t>clasificaremos las estructuras </a:t>
            </a:r>
            <a:r>
              <a:rPr lang="es-ES" dirty="0"/>
              <a:t>utilizadas </a:t>
            </a:r>
            <a:r>
              <a:rPr lang="es-ES" dirty="0" smtClean="0"/>
              <a:t>y conoceremos los índices de protección relacionados.</a:t>
            </a:r>
            <a:endParaRPr lang="es-ES" dirty="0"/>
          </a:p>
        </p:txBody>
      </p:sp>
    </p:spTree>
    <p:extLst>
      <p:ext uri="{BB962C8B-B14F-4D97-AF65-F5344CB8AC3E}">
        <p14:creationId xmlns:p14="http://schemas.microsoft.com/office/powerpoint/2010/main" val="2447602064"/>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249381" y="214330"/>
            <a:ext cx="11447813" cy="6186309"/>
          </a:xfrm>
          <a:prstGeom prst="rect">
            <a:avLst/>
          </a:prstGeom>
        </p:spPr>
        <p:txBody>
          <a:bodyPr wrap="square">
            <a:spAutoFit/>
          </a:bodyPr>
          <a:lstStyle/>
          <a:p>
            <a:pPr algn="just"/>
            <a:r>
              <a:rPr lang="es-ES" b="1" dirty="0" smtClean="0"/>
              <a:t>Resumen</a:t>
            </a:r>
            <a:endParaRPr lang="es-ES" b="1" dirty="0"/>
          </a:p>
          <a:p>
            <a:pPr algn="just"/>
            <a:r>
              <a:rPr lang="es-ES" b="1" dirty="0"/>
              <a:t>Sistemas </a:t>
            </a:r>
            <a:r>
              <a:rPr lang="es-ES" b="1" dirty="0" smtClean="0"/>
              <a:t>de puesta a tierra </a:t>
            </a:r>
            <a:endParaRPr lang="es-ES" b="1" dirty="0"/>
          </a:p>
          <a:p>
            <a:pPr algn="just"/>
            <a:r>
              <a:rPr lang="es-ES" dirty="0" smtClean="0"/>
              <a:t>Características de los sistemas de puesta a tierra, los regímenes de neutro y sus componentes importantes</a:t>
            </a:r>
            <a:r>
              <a:rPr lang="es-ES" dirty="0"/>
              <a:t>.</a:t>
            </a:r>
          </a:p>
          <a:p>
            <a:pPr algn="just"/>
            <a:r>
              <a:rPr lang="es-ES" b="1" dirty="0" smtClean="0"/>
              <a:t>Diseño y cálculo</a:t>
            </a:r>
            <a:endParaRPr lang="es-ES" b="1" dirty="0"/>
          </a:p>
          <a:p>
            <a:pPr algn="just"/>
            <a:r>
              <a:rPr lang="es-ES" dirty="0" smtClean="0"/>
              <a:t>Criterios para realizar el diseño de sistemas de puesta a tierra y cálculos </a:t>
            </a:r>
            <a:r>
              <a:rPr lang="es-ES" dirty="0"/>
              <a:t>necesarios para implementarlo</a:t>
            </a:r>
            <a:r>
              <a:rPr lang="es-ES" dirty="0" smtClean="0"/>
              <a:t>.</a:t>
            </a:r>
          </a:p>
          <a:p>
            <a:pPr algn="just"/>
            <a:r>
              <a:rPr lang="es-ES" b="1" dirty="0"/>
              <a:t>Protección de cargas </a:t>
            </a:r>
            <a:r>
              <a:rPr lang="es-ES" b="1" dirty="0" smtClean="0"/>
              <a:t>atmosféricas</a:t>
            </a:r>
            <a:endParaRPr lang="es-ES" b="1" dirty="0"/>
          </a:p>
          <a:p>
            <a:pPr algn="just"/>
            <a:r>
              <a:rPr lang="es-ES" dirty="0"/>
              <a:t>Descripción </a:t>
            </a:r>
            <a:r>
              <a:rPr lang="es-ES" dirty="0" smtClean="0"/>
              <a:t>de los sistemas </a:t>
            </a:r>
            <a:r>
              <a:rPr lang="es-ES" dirty="0"/>
              <a:t>de </a:t>
            </a:r>
            <a:r>
              <a:rPr lang="es-ES" dirty="0" smtClean="0"/>
              <a:t>protección </a:t>
            </a:r>
            <a:r>
              <a:rPr lang="es-ES" dirty="0"/>
              <a:t>contra </a:t>
            </a:r>
            <a:r>
              <a:rPr lang="es-ES" dirty="0" smtClean="0"/>
              <a:t>descargas atmosféricas</a:t>
            </a:r>
            <a:r>
              <a:rPr lang="es-ES" b="1" dirty="0" smtClean="0"/>
              <a:t>.</a:t>
            </a:r>
            <a:endParaRPr lang="es-ES" dirty="0"/>
          </a:p>
          <a:p>
            <a:pPr algn="just"/>
            <a:endParaRPr lang="es-ES" dirty="0"/>
          </a:p>
          <a:p>
            <a:pPr algn="just"/>
            <a:r>
              <a:rPr lang="es-ES" sz="2400" b="1" dirty="0"/>
              <a:t>SISTEMAS DE </a:t>
            </a:r>
            <a:r>
              <a:rPr lang="es-ES" sz="2400" b="1" dirty="0" smtClean="0"/>
              <a:t>PUESTA A TIERRA</a:t>
            </a:r>
            <a:endParaRPr lang="es-ES" sz="2400" b="1" dirty="0"/>
          </a:p>
          <a:p>
            <a:pPr algn="just"/>
            <a:r>
              <a:rPr lang="es-ES" sz="2400" b="1" dirty="0" smtClean="0"/>
              <a:t>Ahora se analizara los fundamentos de la puesta a tierra en las instalaciones eléctricas. Además, se vera sus componentes y como influyen en el diseño. </a:t>
            </a:r>
          </a:p>
          <a:p>
            <a:pPr algn="just"/>
            <a:endParaRPr lang="es-ES" dirty="0" smtClean="0"/>
          </a:p>
          <a:p>
            <a:pPr algn="just"/>
            <a:r>
              <a:rPr lang="es-ES" dirty="0" smtClean="0"/>
              <a:t>L os sistemas de puesta a tierra, por un lado, son una parte importante de la seguridad eléctrica de la instalación </a:t>
            </a:r>
            <a:r>
              <a:rPr lang="es-ES" dirty="0"/>
              <a:t>y, por otro lado, constituyen un camino de </a:t>
            </a:r>
            <a:r>
              <a:rPr lang="es-ES" dirty="0" smtClean="0"/>
              <a:t>circulación </a:t>
            </a:r>
            <a:r>
              <a:rPr lang="es-ES" dirty="0"/>
              <a:t>para las corrientes de falla a tierra, ya que se </a:t>
            </a:r>
            <a:r>
              <a:rPr lang="es-ES" dirty="0" smtClean="0"/>
              <a:t>diseñan </a:t>
            </a:r>
            <a:r>
              <a:rPr lang="es-ES" dirty="0"/>
              <a:t>con el fin de conectar los centros de estrella de los </a:t>
            </a:r>
            <a:r>
              <a:rPr lang="es-ES" dirty="0" smtClean="0"/>
              <a:t>transformadores </a:t>
            </a:r>
            <a:r>
              <a:rPr lang="es-ES" dirty="0"/>
              <a:t>o generadores. Su diseño varía </a:t>
            </a:r>
            <a:r>
              <a:rPr lang="es-ES" dirty="0" smtClean="0"/>
              <a:t>mucho de </a:t>
            </a:r>
            <a:r>
              <a:rPr lang="es-ES" dirty="0"/>
              <a:t>acuerdo al tamaño de la instalación y a la criticidad </a:t>
            </a:r>
            <a:r>
              <a:rPr lang="es-ES" dirty="0" smtClean="0"/>
              <a:t>y complejidad </a:t>
            </a:r>
            <a:r>
              <a:rPr lang="es-ES" dirty="0"/>
              <a:t>de esta, porque no es lo mismo una vivienda </a:t>
            </a:r>
            <a:r>
              <a:rPr lang="es-ES" dirty="0" smtClean="0"/>
              <a:t>familiar</a:t>
            </a:r>
            <a:r>
              <a:rPr lang="es-ES" dirty="0"/>
              <a:t>, que una industria, una estación transformadora </a:t>
            </a:r>
            <a:r>
              <a:rPr lang="es-ES" dirty="0" smtClean="0"/>
              <a:t>o el quirófano de un hospital</a:t>
            </a:r>
            <a:r>
              <a:rPr lang="es-ES" dirty="0"/>
              <a:t>.</a:t>
            </a:r>
          </a:p>
          <a:p>
            <a:pPr algn="just"/>
            <a:r>
              <a:rPr lang="es-ES" b="1" dirty="0">
                <a:solidFill>
                  <a:srgbClr val="0070C0"/>
                </a:solidFill>
                <a:latin typeface="Arial Rounded MT Bold" panose="020F0704030504030204" pitchFamily="34" charset="0"/>
              </a:rPr>
              <a:t>Puesta </a:t>
            </a:r>
            <a:r>
              <a:rPr lang="es-ES" b="1" dirty="0" smtClean="0">
                <a:solidFill>
                  <a:srgbClr val="0070C0"/>
                </a:solidFill>
                <a:latin typeface="Arial Rounded MT Bold" panose="020F0704030504030204" pitchFamily="34" charset="0"/>
              </a:rPr>
              <a:t>a tierra</a:t>
            </a:r>
            <a:endParaRPr lang="es-ES" b="1" dirty="0">
              <a:solidFill>
                <a:srgbClr val="0070C0"/>
              </a:solidFill>
              <a:latin typeface="Arial Rounded MT Bold" panose="020F0704030504030204" pitchFamily="34" charset="0"/>
            </a:endParaRPr>
          </a:p>
          <a:p>
            <a:pPr algn="just"/>
            <a:r>
              <a:rPr lang="es-ES" dirty="0"/>
              <a:t>En todos los inmuebles, ya sean viviendas, industrias o </a:t>
            </a:r>
            <a:r>
              <a:rPr lang="es-ES" dirty="0" smtClean="0"/>
              <a:t>cualquier </a:t>
            </a:r>
            <a:r>
              <a:rPr lang="es-ES" dirty="0"/>
              <a:t>otro emplazamiento, las personas siempre necesitan </a:t>
            </a:r>
            <a:r>
              <a:rPr lang="es-ES" dirty="0" smtClean="0"/>
              <a:t>la </a:t>
            </a:r>
            <a:r>
              <a:rPr lang="es-ES" dirty="0"/>
              <a:t>presencia de la energía eléctrica. Ante esta situación, </a:t>
            </a:r>
            <a:r>
              <a:rPr lang="es-ES" dirty="0" smtClean="0"/>
              <a:t>tendremos </a:t>
            </a:r>
            <a:r>
              <a:rPr lang="es-ES" dirty="0"/>
              <a:t>elementos que están sometidos a la tensión de </a:t>
            </a:r>
            <a:r>
              <a:rPr lang="es-ES" dirty="0" smtClean="0"/>
              <a:t>la </a:t>
            </a:r>
            <a:r>
              <a:rPr lang="es-ES" dirty="0"/>
              <a:t>red que alimenta la instalación y otros elementos que no </a:t>
            </a:r>
            <a:r>
              <a:rPr lang="es-ES" dirty="0" smtClean="0"/>
              <a:t>deben </a:t>
            </a:r>
            <a:r>
              <a:rPr lang="es-ES" dirty="0"/>
              <a:t>tener aplicada ninguna tensión</a:t>
            </a:r>
            <a:r>
              <a:rPr lang="es-ES" dirty="0" smtClean="0"/>
              <a:t>.</a:t>
            </a:r>
            <a:endParaRPr lang="es-ES" dirty="0"/>
          </a:p>
        </p:txBody>
      </p:sp>
    </p:spTree>
    <p:extLst>
      <p:ext uri="{BB962C8B-B14F-4D97-AF65-F5344CB8AC3E}">
        <p14:creationId xmlns:p14="http://schemas.microsoft.com/office/powerpoint/2010/main" val="440694675"/>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249381" y="214330"/>
            <a:ext cx="11447813" cy="6740307"/>
          </a:xfrm>
          <a:prstGeom prst="rect">
            <a:avLst/>
          </a:prstGeom>
        </p:spPr>
        <p:txBody>
          <a:bodyPr wrap="square">
            <a:spAutoFit/>
          </a:bodyPr>
          <a:lstStyle/>
          <a:p>
            <a:pPr algn="just"/>
            <a:r>
              <a:rPr lang="es-ES" dirty="0" smtClean="0"/>
              <a:t>El </a:t>
            </a:r>
            <a:r>
              <a:rPr lang="es-ES" dirty="0"/>
              <a:t>problema es qué sucede cuando, ante un problema en la </a:t>
            </a:r>
            <a:r>
              <a:rPr lang="es-ES" dirty="0" smtClean="0"/>
              <a:t>instalación</a:t>
            </a:r>
            <a:r>
              <a:rPr lang="es-ES" dirty="0"/>
              <a:t>, los elementos que deben estar aislados </a:t>
            </a:r>
            <a:r>
              <a:rPr lang="es-ES" dirty="0" smtClean="0"/>
              <a:t>eléctricamente </a:t>
            </a:r>
            <a:r>
              <a:rPr lang="es-ES" dirty="0"/>
              <a:t>quedan conectados y sometidos a la tensión </a:t>
            </a:r>
            <a:r>
              <a:rPr lang="es-ES" dirty="0" smtClean="0"/>
              <a:t>de </a:t>
            </a:r>
            <a:r>
              <a:rPr lang="es-ES" dirty="0"/>
              <a:t>alimentación, o la instalación sufre algún fenómeno </a:t>
            </a:r>
            <a:r>
              <a:rPr lang="es-ES" dirty="0" smtClean="0"/>
              <a:t>que aumenta los valores de tensión normales y se necesita un camino para drenar </a:t>
            </a:r>
            <a:r>
              <a:rPr lang="es-ES" dirty="0"/>
              <a:t>dicho efecto.</a:t>
            </a:r>
          </a:p>
          <a:p>
            <a:pPr algn="just"/>
            <a:r>
              <a:rPr lang="es-ES" dirty="0"/>
              <a:t>Las puestas a tierra se establecen con el objeto de limitar </a:t>
            </a:r>
            <a:r>
              <a:rPr lang="es-ES" dirty="0" smtClean="0"/>
              <a:t>la </a:t>
            </a:r>
            <a:r>
              <a:rPr lang="es-ES" dirty="0"/>
              <a:t>tensión que, con respecto a tierra, puedan presentar en </a:t>
            </a:r>
            <a:r>
              <a:rPr lang="es-ES" dirty="0" smtClean="0"/>
              <a:t>un </a:t>
            </a:r>
            <a:r>
              <a:rPr lang="es-ES" dirty="0"/>
              <a:t>momento dado las masas metálicas (tensión de </a:t>
            </a:r>
            <a:r>
              <a:rPr lang="es-ES" dirty="0" smtClean="0"/>
              <a:t>contacto</a:t>
            </a:r>
            <a:r>
              <a:rPr lang="es-ES" dirty="0"/>
              <a:t>), entre distintos lugares del suelo en las </a:t>
            </a:r>
            <a:r>
              <a:rPr lang="es-ES" dirty="0" smtClean="0"/>
              <a:t>inmediaciones </a:t>
            </a:r>
            <a:r>
              <a:rPr lang="es-ES" dirty="0"/>
              <a:t>de la puesta a tierra (tensión de paso); </a:t>
            </a:r>
            <a:r>
              <a:rPr lang="es-ES" dirty="0" smtClean="0"/>
              <a:t>asegurarla </a:t>
            </a:r>
            <a:r>
              <a:rPr lang="es-ES" dirty="0"/>
              <a:t>actuación de las protecciones y eliminar o disminuir </a:t>
            </a:r>
            <a:r>
              <a:rPr lang="es-ES" dirty="0" smtClean="0"/>
              <a:t>el riesgo </a:t>
            </a:r>
            <a:r>
              <a:rPr lang="es-ES" dirty="0"/>
              <a:t>que supone una avería en el material utilizado; </a:t>
            </a:r>
            <a:r>
              <a:rPr lang="es-ES" dirty="0" smtClean="0"/>
              <a:t>establecer </a:t>
            </a:r>
            <a:r>
              <a:rPr lang="es-ES" dirty="0"/>
              <a:t>un camino de drenaje de la corriente de fuga </a:t>
            </a:r>
            <a:r>
              <a:rPr lang="es-ES" dirty="0" smtClean="0"/>
              <a:t>o falla, con un valor de resistencia bajo</a:t>
            </a:r>
            <a:r>
              <a:rPr lang="es-ES" dirty="0"/>
              <a:t>.</a:t>
            </a:r>
          </a:p>
          <a:p>
            <a:pPr algn="ctr"/>
            <a:r>
              <a:rPr lang="es-ES" b="1" dirty="0" smtClean="0">
                <a:solidFill>
                  <a:srgbClr val="FF0000"/>
                </a:solidFill>
                <a:latin typeface="Arial Rounded MT Bold" panose="020F0704030504030204" pitchFamily="34" charset="0"/>
              </a:rPr>
              <a:t>El sistema de puesta a tierra es una parte </a:t>
            </a:r>
            <a:r>
              <a:rPr lang="es-ES" b="1" dirty="0">
                <a:solidFill>
                  <a:srgbClr val="FF0000"/>
                </a:solidFill>
                <a:latin typeface="Arial Rounded MT Bold" panose="020F0704030504030204" pitchFamily="34" charset="0"/>
              </a:rPr>
              <a:t>fundamental </a:t>
            </a:r>
            <a:r>
              <a:rPr lang="es-ES" b="1" dirty="0" smtClean="0">
                <a:solidFill>
                  <a:srgbClr val="FF0000"/>
                </a:solidFill>
                <a:latin typeface="Arial Rounded MT Bold" panose="020F0704030504030204" pitchFamily="34" charset="0"/>
              </a:rPr>
              <a:t>de la seguridad </a:t>
            </a:r>
            <a:r>
              <a:rPr lang="es-ES" b="1" dirty="0">
                <a:solidFill>
                  <a:srgbClr val="FF0000"/>
                </a:solidFill>
                <a:latin typeface="Arial Rounded MT Bold" panose="020F0704030504030204" pitchFamily="34" charset="0"/>
              </a:rPr>
              <a:t>de </a:t>
            </a:r>
            <a:r>
              <a:rPr lang="es-ES" b="1" dirty="0" smtClean="0">
                <a:solidFill>
                  <a:srgbClr val="FF0000"/>
                </a:solidFill>
                <a:latin typeface="Arial Rounded MT Bold" panose="020F0704030504030204" pitchFamily="34" charset="0"/>
              </a:rPr>
              <a:t>una Instalación eléctrica </a:t>
            </a:r>
            <a:r>
              <a:rPr lang="es-ES" b="1" dirty="0">
                <a:solidFill>
                  <a:srgbClr val="FF0000"/>
                </a:solidFill>
                <a:latin typeface="Arial Rounded MT Bold" panose="020F0704030504030204" pitchFamily="34" charset="0"/>
              </a:rPr>
              <a:t>y</a:t>
            </a:r>
            <a:r>
              <a:rPr lang="es-ES" b="1" dirty="0" smtClean="0">
                <a:solidFill>
                  <a:srgbClr val="FF0000"/>
                </a:solidFill>
                <a:latin typeface="Arial Rounded MT Bold" panose="020F0704030504030204" pitchFamily="34" charset="0"/>
              </a:rPr>
              <a:t>, en tal sentido</a:t>
            </a:r>
            <a:r>
              <a:rPr lang="es-ES" b="1" dirty="0">
                <a:solidFill>
                  <a:srgbClr val="FF0000"/>
                </a:solidFill>
                <a:latin typeface="Arial Rounded MT Bold" panose="020F0704030504030204" pitchFamily="34" charset="0"/>
              </a:rPr>
              <a:t>, </a:t>
            </a:r>
            <a:r>
              <a:rPr lang="es-ES" b="1" dirty="0" smtClean="0">
                <a:solidFill>
                  <a:srgbClr val="FF0000"/>
                </a:solidFill>
                <a:latin typeface="Arial Rounded MT Bold" panose="020F0704030504030204" pitchFamily="34" charset="0"/>
              </a:rPr>
              <a:t>su uso se convirtió en obligatorio</a:t>
            </a:r>
            <a:r>
              <a:rPr lang="es-ES" dirty="0"/>
              <a:t>.</a:t>
            </a:r>
          </a:p>
          <a:p>
            <a:pPr algn="just"/>
            <a:r>
              <a:rPr lang="es-ES" dirty="0"/>
              <a:t>La denominación puesta a tierra comprende toda conexión </a:t>
            </a:r>
            <a:r>
              <a:rPr lang="es-ES" dirty="0" smtClean="0"/>
              <a:t>metálica </a:t>
            </a:r>
            <a:r>
              <a:rPr lang="es-ES" dirty="0"/>
              <a:t>directa entre determinados elementos o partes de </a:t>
            </a:r>
            <a:r>
              <a:rPr lang="es-ES" dirty="0" smtClean="0"/>
              <a:t>una </a:t>
            </a:r>
            <a:r>
              <a:rPr lang="es-ES" dirty="0"/>
              <a:t>instalación (que no deben estar bajo tensión) y un </a:t>
            </a:r>
            <a:r>
              <a:rPr lang="es-ES" dirty="0" smtClean="0"/>
              <a:t>electrodo</a:t>
            </a:r>
            <a:r>
              <a:rPr lang="es-ES" dirty="0"/>
              <a:t>, o grupo de electrodos, enterrados en el suelo, con el fin de </a:t>
            </a:r>
            <a:r>
              <a:rPr lang="es-ES" dirty="0" smtClean="0"/>
              <a:t>lograr </a:t>
            </a:r>
            <a:r>
              <a:rPr lang="es-ES" dirty="0"/>
              <a:t>que, en el conjunto de instalaciones, edificios y </a:t>
            </a:r>
            <a:r>
              <a:rPr lang="es-ES" dirty="0" smtClean="0"/>
              <a:t>superficie </a:t>
            </a:r>
            <a:r>
              <a:rPr lang="es-ES" dirty="0"/>
              <a:t>próxima del terreno, no existan diferencias de </a:t>
            </a:r>
            <a:r>
              <a:rPr lang="es-ES" dirty="0" smtClean="0"/>
              <a:t>potencial peligrosas </a:t>
            </a:r>
            <a:r>
              <a:rPr lang="es-ES" dirty="0"/>
              <a:t>y que, al mismo tiempo, permita el paso a tierra de </a:t>
            </a:r>
            <a:r>
              <a:rPr lang="es-ES" dirty="0" smtClean="0"/>
              <a:t>las </a:t>
            </a:r>
            <a:r>
              <a:rPr lang="es-ES" dirty="0"/>
              <a:t>corrientes de falla o la de descarga de origen atmosférico. </a:t>
            </a:r>
          </a:p>
          <a:p>
            <a:pPr algn="just"/>
            <a:r>
              <a:rPr lang="es-ES" dirty="0"/>
              <a:t>Conectando los aparatos, máquinas y elementos de una </a:t>
            </a:r>
            <a:r>
              <a:rPr lang="es-ES" dirty="0" smtClean="0"/>
              <a:t>instalación </a:t>
            </a:r>
            <a:r>
              <a:rPr lang="es-ES" dirty="0"/>
              <a:t>que correspondan a un sistema de puesta a tierra </a:t>
            </a:r>
            <a:r>
              <a:rPr lang="es-ES" dirty="0" smtClean="0"/>
              <a:t>debidamente </a:t>
            </a:r>
            <a:r>
              <a:rPr lang="es-ES" dirty="0"/>
              <a:t>diseñado, los bienes materiales, y </a:t>
            </a:r>
            <a:r>
              <a:rPr lang="es-ES" dirty="0" smtClean="0"/>
              <a:t>fundamentalmente </a:t>
            </a:r>
            <a:r>
              <a:rPr lang="es-ES" dirty="0"/>
              <a:t>la vida de los seres humanos y de los animales se </a:t>
            </a:r>
            <a:r>
              <a:rPr lang="es-ES" dirty="0" smtClean="0"/>
              <a:t>preservarán </a:t>
            </a:r>
            <a:r>
              <a:rPr lang="es-ES" dirty="0"/>
              <a:t>de los peligros de los choques eléctricos que </a:t>
            </a:r>
            <a:r>
              <a:rPr lang="es-ES" dirty="0" smtClean="0"/>
              <a:t>provengan </a:t>
            </a:r>
            <a:r>
              <a:rPr lang="es-ES" dirty="0"/>
              <a:t>de equipos o de partes de una instalación </a:t>
            </a:r>
            <a:r>
              <a:rPr lang="es-ES" dirty="0" smtClean="0"/>
              <a:t>eléctrica </a:t>
            </a:r>
            <a:r>
              <a:rPr lang="es-ES" dirty="0"/>
              <a:t>que genere corrientes de falla, bajo frecuencia </a:t>
            </a:r>
            <a:r>
              <a:rPr lang="es-ES" dirty="0" smtClean="0"/>
              <a:t>industrial </a:t>
            </a:r>
            <a:r>
              <a:rPr lang="es-ES" dirty="0"/>
              <a:t>o debidas a descargas atmosféricas.</a:t>
            </a:r>
          </a:p>
          <a:p>
            <a:pPr algn="just"/>
            <a:r>
              <a:rPr lang="es-ES" dirty="0"/>
              <a:t>Resumiendo</a:t>
            </a:r>
            <a:r>
              <a:rPr lang="es-ES" dirty="0" smtClean="0"/>
              <a:t>, una correcta instalación de un sistema de puesta a tierra brinda</a:t>
            </a:r>
            <a:r>
              <a:rPr lang="es-ES" dirty="0"/>
              <a:t>:</a:t>
            </a:r>
          </a:p>
          <a:p>
            <a:pPr marL="742950" lvl="1" indent="-285750" algn="just">
              <a:buFont typeface="Arial" panose="020B0604020202020204" pitchFamily="34" charset="0"/>
              <a:buChar char="•"/>
            </a:pPr>
            <a:r>
              <a:rPr lang="es-ES" b="1" dirty="0" smtClean="0"/>
              <a:t>Seguridad a las personas y a los animales</a:t>
            </a:r>
            <a:r>
              <a:rPr lang="es-ES" b="1" dirty="0"/>
              <a:t>.</a:t>
            </a:r>
          </a:p>
          <a:p>
            <a:pPr marL="742950" lvl="1" indent="-285750" algn="just">
              <a:buFont typeface="Arial" panose="020B0604020202020204" pitchFamily="34" charset="0"/>
              <a:buChar char="•"/>
            </a:pPr>
            <a:r>
              <a:rPr lang="es-ES" b="1" dirty="0" smtClean="0"/>
              <a:t>Protección </a:t>
            </a:r>
            <a:r>
              <a:rPr lang="es-ES" b="1" dirty="0"/>
              <a:t>de las instalaciones contra posibles incendios.</a:t>
            </a:r>
          </a:p>
          <a:p>
            <a:pPr marL="742950" lvl="1" indent="-285750" algn="just">
              <a:buFont typeface="Arial" panose="020B0604020202020204" pitchFamily="34" charset="0"/>
              <a:buChar char="•"/>
            </a:pPr>
            <a:r>
              <a:rPr lang="es-ES" b="1" dirty="0" smtClean="0"/>
              <a:t>Mejora de la calidad del servicio </a:t>
            </a:r>
            <a:r>
              <a:rPr lang="es-ES" b="1" dirty="0"/>
              <a:t>eléctrico.</a:t>
            </a:r>
          </a:p>
          <a:p>
            <a:pPr marL="742950" lvl="1" indent="-285750" algn="just">
              <a:buFont typeface="Arial" panose="020B0604020202020204" pitchFamily="34" charset="0"/>
              <a:buChar char="•"/>
            </a:pPr>
            <a:r>
              <a:rPr lang="es-ES" b="1" dirty="0" smtClean="0"/>
              <a:t>Establecimiento y permanencia de un potencial de referencia.</a:t>
            </a:r>
            <a:endParaRPr lang="es-ES" dirty="0"/>
          </a:p>
        </p:txBody>
      </p:sp>
    </p:spTree>
    <p:extLst>
      <p:ext uri="{BB962C8B-B14F-4D97-AF65-F5344CB8AC3E}">
        <p14:creationId xmlns:p14="http://schemas.microsoft.com/office/powerpoint/2010/main" val="2149148084"/>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249381" y="214330"/>
            <a:ext cx="11447813" cy="6186309"/>
          </a:xfrm>
          <a:prstGeom prst="rect">
            <a:avLst/>
          </a:prstGeom>
        </p:spPr>
        <p:txBody>
          <a:bodyPr wrap="square">
            <a:spAutoFit/>
          </a:bodyPr>
          <a:lstStyle/>
          <a:p>
            <a:pPr algn="just"/>
            <a:r>
              <a:rPr lang="es-ES" dirty="0" smtClean="0"/>
              <a:t>Ahora se analizarán los efectos fisiológicos del paso de la corriente eléctrica por el cuerpo</a:t>
            </a:r>
            <a:r>
              <a:rPr lang="es-ES" dirty="0"/>
              <a:t>.</a:t>
            </a:r>
          </a:p>
          <a:p>
            <a:pPr algn="just"/>
            <a:r>
              <a:rPr lang="es-ES" dirty="0"/>
              <a:t>La determinación de los límites a partir de los cuales la </a:t>
            </a:r>
            <a:r>
              <a:rPr lang="es-ES" dirty="0" smtClean="0"/>
              <a:t>corriente </a:t>
            </a:r>
            <a:r>
              <a:rPr lang="es-ES" dirty="0"/>
              <a:t>eléctrica resulta peligrosa para el cuerpo humano no es una </a:t>
            </a:r>
            <a:r>
              <a:rPr lang="es-ES" dirty="0" smtClean="0"/>
              <a:t>tarea </a:t>
            </a:r>
            <a:r>
              <a:rPr lang="es-ES" dirty="0"/>
              <a:t>sencilla. Uno de los valores más difíciles de determinar es </a:t>
            </a:r>
            <a:r>
              <a:rPr lang="es-ES" dirty="0" smtClean="0"/>
              <a:t>el </a:t>
            </a:r>
            <a:r>
              <a:rPr lang="es-ES" dirty="0"/>
              <a:t>umbral de sensibilidad sobre el paso de la corriente </a:t>
            </a:r>
            <a:r>
              <a:rPr lang="es-ES" dirty="0" smtClean="0"/>
              <a:t>eléctrica</a:t>
            </a:r>
            <a:r>
              <a:rPr lang="es-ES" dirty="0"/>
              <a:t>, definido como el valor de la intensidad mínima que percibe </a:t>
            </a:r>
            <a:r>
              <a:rPr lang="es-ES" dirty="0" smtClean="0"/>
              <a:t>una </a:t>
            </a:r>
            <a:r>
              <a:rPr lang="es-ES" dirty="0"/>
              <a:t>persona al hacer circular una corriente de mano a mano. </a:t>
            </a:r>
          </a:p>
          <a:p>
            <a:pPr algn="just"/>
            <a:r>
              <a:rPr lang="es-ES" dirty="0"/>
              <a:t>Mientras que algunos detectan la corriente con intensidad de </a:t>
            </a:r>
            <a:r>
              <a:rPr lang="es-ES" dirty="0" smtClean="0"/>
              <a:t>0,5 </a:t>
            </a:r>
            <a:r>
              <a:rPr lang="es-ES" dirty="0" err="1"/>
              <a:t>mA</a:t>
            </a:r>
            <a:r>
              <a:rPr lang="es-ES" dirty="0"/>
              <a:t>; otros no empiezan a percibir su paso hasta que esta no </a:t>
            </a:r>
            <a:r>
              <a:rPr lang="es-ES" dirty="0" smtClean="0"/>
              <a:t>alcanza </a:t>
            </a:r>
            <a:r>
              <a:rPr lang="es-ES" dirty="0"/>
              <a:t>valores cercanos a los 2 </a:t>
            </a:r>
            <a:r>
              <a:rPr lang="es-ES" dirty="0" err="1"/>
              <a:t>mA.</a:t>
            </a:r>
            <a:r>
              <a:rPr lang="es-ES" dirty="0"/>
              <a:t> En estos niveles </a:t>
            </a:r>
            <a:r>
              <a:rPr lang="es-ES" dirty="0" smtClean="0"/>
              <a:t>mencionados </a:t>
            </a:r>
            <a:r>
              <a:rPr lang="es-ES" dirty="0"/>
              <a:t>se percibe un cosquilleo en el cuerpo, pero no </a:t>
            </a:r>
            <a:r>
              <a:rPr lang="es-ES" dirty="0" smtClean="0"/>
              <a:t>representa </a:t>
            </a:r>
            <a:r>
              <a:rPr lang="es-ES" dirty="0"/>
              <a:t>peligro sobre la integridad física de las personas. Por encima </a:t>
            </a:r>
            <a:r>
              <a:rPr lang="es-ES" dirty="0" smtClean="0"/>
              <a:t>de </a:t>
            </a:r>
            <a:r>
              <a:rPr lang="es-ES" dirty="0"/>
              <a:t>este nivel, se producen las contracciones. Este fenómeno </a:t>
            </a:r>
            <a:r>
              <a:rPr lang="es-ES" dirty="0" smtClean="0"/>
              <a:t>tiene </a:t>
            </a:r>
            <a:r>
              <a:rPr lang="es-ES" dirty="0"/>
              <a:t>lugar por la excitación de nervios y músculos flexores por </a:t>
            </a:r>
            <a:r>
              <a:rPr lang="es-ES" dirty="0" smtClean="0"/>
              <a:t>la </a:t>
            </a:r>
            <a:r>
              <a:rPr lang="es-ES" dirty="0"/>
              <a:t>acción de la corriente eléctrica circulante, de forma que, al </a:t>
            </a:r>
            <a:r>
              <a:rPr lang="es-ES" dirty="0" smtClean="0"/>
              <a:t>quedar </a:t>
            </a:r>
            <a:r>
              <a:rPr lang="es-ES" dirty="0"/>
              <a:t>contraídos, inhabilitan al individuo a dejar el conductor, </a:t>
            </a:r>
            <a:r>
              <a:rPr lang="es-ES" dirty="0" smtClean="0"/>
              <a:t>siempre </a:t>
            </a:r>
            <a:r>
              <a:rPr lang="es-ES" dirty="0"/>
              <a:t>y cuando los músculos extensores sean menos </a:t>
            </a:r>
            <a:r>
              <a:rPr lang="es-ES" dirty="0" smtClean="0"/>
              <a:t>potentes </a:t>
            </a:r>
            <a:r>
              <a:rPr lang="es-ES" dirty="0"/>
              <a:t>que los flexores. A este efecto se lo conoce porque la </a:t>
            </a:r>
            <a:r>
              <a:rPr lang="es-ES" dirty="0" smtClean="0"/>
              <a:t>persona </a:t>
            </a:r>
            <a:r>
              <a:rPr lang="es-ES" dirty="0"/>
              <a:t>no puede soltar el conductor. Consideremos que esto puede </a:t>
            </a:r>
            <a:r>
              <a:rPr lang="es-ES" dirty="0" smtClean="0"/>
              <a:t>causar </a:t>
            </a:r>
            <a:r>
              <a:rPr lang="es-ES" dirty="0"/>
              <a:t>graves lesiones dependiendo también de la cantidad de </a:t>
            </a:r>
            <a:r>
              <a:rPr lang="es-ES" dirty="0" smtClean="0"/>
              <a:t>tiempo </a:t>
            </a:r>
            <a:r>
              <a:rPr lang="es-ES" dirty="0"/>
              <a:t>que se sostenga el conductor. Cuando el nivel de </a:t>
            </a:r>
            <a:r>
              <a:rPr lang="es-ES" dirty="0" smtClean="0"/>
              <a:t>intensidad </a:t>
            </a:r>
            <a:r>
              <a:rPr lang="es-ES" dirty="0"/>
              <a:t>se eleva por encima del umbral de la contracción muscular, </a:t>
            </a:r>
            <a:r>
              <a:rPr lang="es-ES" dirty="0" smtClean="0"/>
              <a:t>se </a:t>
            </a:r>
            <a:r>
              <a:rPr lang="es-ES" dirty="0"/>
              <a:t>afectan grandes funciones fisiológicas, como la respiración y </a:t>
            </a:r>
            <a:r>
              <a:rPr lang="es-ES" dirty="0" smtClean="0"/>
              <a:t>la </a:t>
            </a:r>
            <a:r>
              <a:rPr lang="es-ES" dirty="0"/>
              <a:t>circulación.</a:t>
            </a:r>
          </a:p>
          <a:p>
            <a:pPr algn="just"/>
            <a:r>
              <a:rPr lang="es-ES" dirty="0"/>
              <a:t>En efecto, para una intensidad del orden de 20 a 30 </a:t>
            </a:r>
            <a:r>
              <a:rPr lang="es-ES" dirty="0" err="1"/>
              <a:t>mA</a:t>
            </a:r>
            <a:r>
              <a:rPr lang="es-ES" dirty="0"/>
              <a:t>, la </a:t>
            </a:r>
            <a:r>
              <a:rPr lang="es-ES" dirty="0" smtClean="0"/>
              <a:t>contracción </a:t>
            </a:r>
            <a:r>
              <a:rPr lang="es-ES" dirty="0"/>
              <a:t>muscular puede difundirse y alcanzar los músculos </a:t>
            </a:r>
            <a:r>
              <a:rPr lang="es-ES" dirty="0" smtClean="0"/>
              <a:t>respiratorios </a:t>
            </a:r>
            <a:r>
              <a:rPr lang="es-ES" dirty="0"/>
              <a:t>(intercostales, pectorales y diafragma), originando una </a:t>
            </a:r>
            <a:r>
              <a:rPr lang="es-ES" dirty="0" smtClean="0"/>
              <a:t>parada </a:t>
            </a:r>
            <a:r>
              <a:rPr lang="es-ES" dirty="0"/>
              <a:t>circulatoria que ocasiona una asfixia con cianosis, para </a:t>
            </a:r>
            <a:r>
              <a:rPr lang="es-ES" dirty="0" smtClean="0"/>
              <a:t>desembocar </a:t>
            </a:r>
            <a:r>
              <a:rPr lang="es-ES" dirty="0"/>
              <a:t>enseguida en un estado de muerte aparente. Si </a:t>
            </a:r>
            <a:r>
              <a:rPr lang="es-ES" dirty="0" smtClean="0"/>
              <a:t>el accidentado </a:t>
            </a:r>
            <a:r>
              <a:rPr lang="es-ES" dirty="0"/>
              <a:t>se sustrae rápido de la corriente y se le proporciona </a:t>
            </a:r>
            <a:r>
              <a:rPr lang="es-ES" dirty="0" smtClean="0"/>
              <a:t>una </a:t>
            </a:r>
            <a:r>
              <a:rPr lang="es-ES" dirty="0"/>
              <a:t>asistencia respiratoria (antes que sobrevenga la parada </a:t>
            </a:r>
            <a:r>
              <a:rPr lang="es-ES" dirty="0" smtClean="0"/>
              <a:t>cardíaca</a:t>
            </a:r>
            <a:r>
              <a:rPr lang="es-ES" dirty="0"/>
              <a:t>), estos fenómenos son reversibles. Desgraciadamente, no </a:t>
            </a:r>
            <a:r>
              <a:rPr lang="es-ES" dirty="0" smtClean="0"/>
              <a:t>sucede </a:t>
            </a:r>
            <a:r>
              <a:rPr lang="es-ES" dirty="0"/>
              <a:t>lo mismo cuando el estado de muerte aparente se debe a </a:t>
            </a:r>
            <a:r>
              <a:rPr lang="es-ES" dirty="0" smtClean="0"/>
              <a:t>una </a:t>
            </a:r>
            <a:r>
              <a:rPr lang="es-ES" dirty="0"/>
              <a:t>fibrilación ventricular. Esta situación está caracterizada por </a:t>
            </a:r>
            <a:r>
              <a:rPr lang="es-ES" dirty="0" smtClean="0"/>
              <a:t>una </a:t>
            </a:r>
            <a:r>
              <a:rPr lang="es-ES" dirty="0"/>
              <a:t>contracción anárquica y asincrónica de cada una de las </a:t>
            </a:r>
            <a:r>
              <a:rPr lang="es-ES" dirty="0" smtClean="0"/>
              <a:t>fibras </a:t>
            </a:r>
            <a:r>
              <a:rPr lang="es-ES" dirty="0"/>
              <a:t>del miocardio, lo que se traduce, velozmente, en una parada </a:t>
            </a:r>
            <a:r>
              <a:rPr lang="es-ES" dirty="0" smtClean="0"/>
              <a:t>circulatoria</a:t>
            </a:r>
            <a:r>
              <a:rPr lang="es-ES" dirty="0"/>
              <a:t>, y una gran falta de oxígeno que alcanza primero al </a:t>
            </a:r>
            <a:r>
              <a:rPr lang="es-ES" dirty="0" smtClean="0"/>
              <a:t>cerebro </a:t>
            </a:r>
            <a:r>
              <a:rPr lang="es-ES" dirty="0"/>
              <a:t>y después al mismo corazón</a:t>
            </a:r>
            <a:r>
              <a:rPr lang="es-ES" dirty="0" smtClean="0"/>
              <a:t>.</a:t>
            </a:r>
          </a:p>
        </p:txBody>
      </p:sp>
    </p:spTree>
    <p:extLst>
      <p:ext uri="{BB962C8B-B14F-4D97-AF65-F5344CB8AC3E}">
        <p14:creationId xmlns:p14="http://schemas.microsoft.com/office/powerpoint/2010/main" val="244761307"/>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249381" y="214330"/>
            <a:ext cx="5958913" cy="8956298"/>
          </a:xfrm>
          <a:prstGeom prst="rect">
            <a:avLst/>
          </a:prstGeom>
        </p:spPr>
        <p:txBody>
          <a:bodyPr wrap="square">
            <a:spAutoFit/>
          </a:bodyPr>
          <a:lstStyle/>
          <a:p>
            <a:pPr algn="just"/>
            <a:r>
              <a:rPr lang="es-ES" dirty="0" smtClean="0"/>
              <a:t>Ahora </a:t>
            </a:r>
            <a:r>
              <a:rPr lang="es-ES" dirty="0"/>
              <a:t>bien</a:t>
            </a:r>
            <a:r>
              <a:rPr lang="es-ES" dirty="0" smtClean="0"/>
              <a:t>, la corriente que circulará por el cuerpo </a:t>
            </a:r>
            <a:r>
              <a:rPr lang="es-ES" dirty="0"/>
              <a:t>humano </a:t>
            </a:r>
            <a:r>
              <a:rPr lang="es-ES" dirty="0" smtClean="0"/>
              <a:t>dependerá de varios </a:t>
            </a:r>
            <a:r>
              <a:rPr lang="es-ES" dirty="0"/>
              <a:t>factores, </a:t>
            </a:r>
            <a:r>
              <a:rPr lang="es-ES" dirty="0" smtClean="0"/>
              <a:t>a saber</a:t>
            </a:r>
            <a:r>
              <a:rPr lang="es-ES" dirty="0"/>
              <a:t>:</a:t>
            </a:r>
          </a:p>
          <a:p>
            <a:pPr marL="742950" lvl="1" indent="-285750" algn="just">
              <a:buFont typeface="Arial" panose="020B0604020202020204" pitchFamily="34" charset="0"/>
              <a:buChar char="•"/>
            </a:pPr>
            <a:r>
              <a:rPr lang="es-ES" b="1" dirty="0" smtClean="0"/>
              <a:t>La trayectoria </a:t>
            </a:r>
            <a:r>
              <a:rPr lang="es-ES" b="1" dirty="0"/>
              <a:t>seguida por </a:t>
            </a:r>
            <a:r>
              <a:rPr lang="es-ES" b="1" dirty="0" smtClean="0"/>
              <a:t>la corriente</a:t>
            </a:r>
            <a:r>
              <a:rPr lang="es-ES" b="1" dirty="0"/>
              <a:t>. </a:t>
            </a:r>
          </a:p>
          <a:p>
            <a:pPr marL="742950" lvl="1" indent="-285750" algn="just">
              <a:buFont typeface="Arial" panose="020B0604020202020204" pitchFamily="34" charset="0"/>
              <a:buChar char="•"/>
            </a:pPr>
            <a:r>
              <a:rPr lang="es-ES" b="1" dirty="0" smtClean="0"/>
              <a:t>El valor de la resistencia del organismo</a:t>
            </a:r>
            <a:r>
              <a:rPr lang="es-ES" b="1" dirty="0"/>
              <a:t>.</a:t>
            </a:r>
          </a:p>
          <a:p>
            <a:pPr algn="just"/>
            <a:r>
              <a:rPr lang="es-ES" dirty="0" smtClean="0"/>
              <a:t>El cuerpo </a:t>
            </a:r>
            <a:r>
              <a:rPr lang="es-ES" dirty="0"/>
              <a:t>humano tiene valores medios </a:t>
            </a:r>
            <a:r>
              <a:rPr lang="es-ES" dirty="0" smtClean="0"/>
              <a:t>de resistencia entre distintos puntos de sus extremidades</a:t>
            </a:r>
            <a:r>
              <a:rPr lang="es-ES" dirty="0"/>
              <a:t>, por </a:t>
            </a:r>
            <a:r>
              <a:rPr lang="es-ES" dirty="0" smtClean="0"/>
              <a:t>lo que la resistencia total de la falla dependerá de cómo circule la corriente</a:t>
            </a:r>
            <a:r>
              <a:rPr lang="es-ES" dirty="0"/>
              <a:t>. </a:t>
            </a:r>
          </a:p>
          <a:p>
            <a:pPr algn="just"/>
            <a:r>
              <a:rPr lang="es-ES" dirty="0"/>
              <a:t>Por </a:t>
            </a:r>
            <a:r>
              <a:rPr lang="es-ES" dirty="0" smtClean="0"/>
              <a:t>otro lado, hay </a:t>
            </a:r>
            <a:r>
              <a:rPr lang="es-ES" dirty="0"/>
              <a:t>distintos valores </a:t>
            </a:r>
            <a:r>
              <a:rPr lang="es-ES" dirty="0" smtClean="0"/>
              <a:t>de resistencia </a:t>
            </a:r>
            <a:r>
              <a:rPr lang="es-ES" dirty="0"/>
              <a:t>según sea </a:t>
            </a:r>
            <a:r>
              <a:rPr lang="es-ES" dirty="0" smtClean="0"/>
              <a:t>el tipo de piel con la que se realiza el contacto. De acuerdo a si se trata de piel callosa</a:t>
            </a:r>
            <a:r>
              <a:rPr lang="es-ES" dirty="0"/>
              <a:t>, </a:t>
            </a:r>
            <a:r>
              <a:rPr lang="es-ES" dirty="0" smtClean="0"/>
              <a:t>piel seca </a:t>
            </a:r>
            <a:r>
              <a:rPr lang="es-ES" dirty="0"/>
              <a:t>normal, </a:t>
            </a:r>
            <a:r>
              <a:rPr lang="es-ES" dirty="0" smtClean="0"/>
              <a:t>piel sudorosa o piel mojada</a:t>
            </a:r>
            <a:r>
              <a:rPr lang="es-ES" dirty="0"/>
              <a:t>, </a:t>
            </a:r>
            <a:r>
              <a:rPr lang="es-ES" dirty="0" smtClean="0"/>
              <a:t>la resistencia de la piel puede ir desde </a:t>
            </a:r>
            <a:r>
              <a:rPr lang="es-ES" dirty="0"/>
              <a:t>1.000.000 </a:t>
            </a:r>
          </a:p>
          <a:p>
            <a:pPr algn="just"/>
            <a:r>
              <a:rPr lang="es-ES" dirty="0" smtClean="0"/>
              <a:t>de </a:t>
            </a:r>
            <a:r>
              <a:rPr lang="es-ES" dirty="0" err="1" smtClean="0"/>
              <a:t>ohms</a:t>
            </a:r>
            <a:r>
              <a:rPr lang="es-ES" dirty="0" smtClean="0"/>
              <a:t> hasta los 150 </a:t>
            </a:r>
            <a:r>
              <a:rPr lang="es-ES" dirty="0" err="1" smtClean="0"/>
              <a:t>ohms</a:t>
            </a:r>
            <a:r>
              <a:rPr lang="es-ES" dirty="0" smtClean="0"/>
              <a:t>.</a:t>
            </a:r>
          </a:p>
          <a:p>
            <a:pPr algn="just"/>
            <a:endParaRPr lang="es-ES" dirty="0" smtClean="0"/>
          </a:p>
          <a:p>
            <a:pPr algn="just"/>
            <a:r>
              <a:rPr lang="es-ES" b="1" dirty="0">
                <a:solidFill>
                  <a:srgbClr val="0070C0"/>
                </a:solidFill>
                <a:latin typeface="Arial Rounded MT Bold" panose="020F0704030504030204" pitchFamily="34" charset="0"/>
              </a:rPr>
              <a:t>Curva </a:t>
            </a:r>
            <a:r>
              <a:rPr lang="es-ES" b="1" dirty="0" smtClean="0">
                <a:solidFill>
                  <a:srgbClr val="0070C0"/>
                </a:solidFill>
                <a:latin typeface="Arial Rounded MT Bold" panose="020F0704030504030204" pitchFamily="34" charset="0"/>
              </a:rPr>
              <a:t>de efectos de la corriente</a:t>
            </a:r>
            <a:endParaRPr lang="es-ES" b="1" dirty="0">
              <a:solidFill>
                <a:srgbClr val="0070C0"/>
              </a:solidFill>
              <a:latin typeface="Arial Rounded MT Bold" panose="020F0704030504030204" pitchFamily="34" charset="0"/>
            </a:endParaRPr>
          </a:p>
          <a:p>
            <a:pPr algn="just"/>
            <a:r>
              <a:rPr lang="es-ES" dirty="0"/>
              <a:t>Sobre </a:t>
            </a:r>
            <a:r>
              <a:rPr lang="es-ES" dirty="0" smtClean="0"/>
              <a:t>la base </a:t>
            </a:r>
            <a:r>
              <a:rPr lang="es-ES" dirty="0"/>
              <a:t>de diferentes estudios realizados, </a:t>
            </a:r>
            <a:r>
              <a:rPr lang="es-ES" dirty="0" smtClean="0"/>
              <a:t>la IEC </a:t>
            </a:r>
            <a:r>
              <a:rPr lang="es-ES" dirty="0"/>
              <a:t>(Comisión Electrotécnica Internacional) </a:t>
            </a:r>
            <a:r>
              <a:rPr lang="es-ES" dirty="0" smtClean="0"/>
              <a:t>emitió el documento </a:t>
            </a:r>
            <a:r>
              <a:rPr lang="es-ES" dirty="0"/>
              <a:t>IEC 60479</a:t>
            </a:r>
            <a:r>
              <a:rPr lang="es-ES" dirty="0" smtClean="0"/>
              <a:t>. En él se presentan </a:t>
            </a:r>
            <a:r>
              <a:rPr lang="es-ES" dirty="0"/>
              <a:t>cuatro zonas que </a:t>
            </a:r>
            <a:r>
              <a:rPr lang="es-ES" dirty="0" smtClean="0"/>
              <a:t>indican los efectos que se producen en el cuerpo del ser humano, basados en la intensidad de la corriente y la duración</a:t>
            </a:r>
            <a:r>
              <a:rPr lang="es-ES" dirty="0"/>
              <a:t>. </a:t>
            </a:r>
            <a:r>
              <a:rPr lang="es-ES" dirty="0" smtClean="0"/>
              <a:t>AC1 son las corrientes </a:t>
            </a:r>
            <a:r>
              <a:rPr lang="es-ES" dirty="0"/>
              <a:t>imperceptibles; </a:t>
            </a:r>
            <a:r>
              <a:rPr lang="es-ES" dirty="0" smtClean="0"/>
              <a:t>AC2</a:t>
            </a:r>
            <a:r>
              <a:rPr lang="es-ES" dirty="0"/>
              <a:t>, </a:t>
            </a:r>
            <a:r>
              <a:rPr lang="es-ES" dirty="0" smtClean="0"/>
              <a:t>las perceptibles</a:t>
            </a:r>
            <a:r>
              <a:rPr lang="es-ES" dirty="0"/>
              <a:t>; AC3, </a:t>
            </a:r>
            <a:r>
              <a:rPr lang="es-ES" dirty="0" smtClean="0"/>
              <a:t>la contracción muscular</a:t>
            </a:r>
            <a:r>
              <a:rPr lang="es-ES" dirty="0"/>
              <a:t>, </a:t>
            </a:r>
            <a:r>
              <a:rPr lang="es-ES" dirty="0" smtClean="0"/>
              <a:t>y ACA</a:t>
            </a:r>
            <a:r>
              <a:rPr lang="es-ES" dirty="0"/>
              <a:t>, </a:t>
            </a:r>
            <a:r>
              <a:rPr lang="es-ES" dirty="0" smtClean="0"/>
              <a:t>los efectos </a:t>
            </a:r>
            <a:r>
              <a:rPr lang="es-ES" dirty="0"/>
              <a:t>irreversibles.</a:t>
            </a:r>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p:txBody>
      </p:sp>
      <p:pic>
        <p:nvPicPr>
          <p:cNvPr id="3" name="Imagen 2"/>
          <p:cNvPicPr>
            <a:picLocks noChangeAspect="1"/>
          </p:cNvPicPr>
          <p:nvPr/>
        </p:nvPicPr>
        <p:blipFill>
          <a:blip r:embed="rId2"/>
          <a:stretch>
            <a:fillRect/>
          </a:stretch>
        </p:blipFill>
        <p:spPr>
          <a:xfrm>
            <a:off x="6332622" y="866274"/>
            <a:ext cx="5386136" cy="4219643"/>
          </a:xfrm>
          <a:prstGeom prst="rect">
            <a:avLst/>
          </a:prstGeom>
        </p:spPr>
      </p:pic>
      <p:sp>
        <p:nvSpPr>
          <p:cNvPr id="4" name="Rectángulo 3"/>
          <p:cNvSpPr/>
          <p:nvPr/>
        </p:nvSpPr>
        <p:spPr>
          <a:xfrm>
            <a:off x="6332622" y="5414143"/>
            <a:ext cx="6096000" cy="646331"/>
          </a:xfrm>
          <a:prstGeom prst="rect">
            <a:avLst/>
          </a:prstGeom>
        </p:spPr>
        <p:txBody>
          <a:bodyPr>
            <a:spAutoFit/>
          </a:bodyPr>
          <a:lstStyle/>
          <a:p>
            <a:r>
              <a:rPr lang="es-ES" b="1" dirty="0"/>
              <a:t>Ejemplos de efectos fisiológicos de </a:t>
            </a:r>
            <a:r>
              <a:rPr lang="es-ES" b="1" dirty="0" smtClean="0"/>
              <a:t>la corriente </a:t>
            </a:r>
            <a:r>
              <a:rPr lang="es-ES" b="1" dirty="0"/>
              <a:t>eléctrica </a:t>
            </a:r>
          </a:p>
          <a:p>
            <a:r>
              <a:rPr lang="es-ES" b="1" dirty="0"/>
              <a:t>en </a:t>
            </a:r>
            <a:r>
              <a:rPr lang="es-ES" b="1" dirty="0" smtClean="0"/>
              <a:t>el cuerpo </a:t>
            </a:r>
            <a:r>
              <a:rPr lang="es-ES" b="1" dirty="0"/>
              <a:t>humano, dependiendo de </a:t>
            </a:r>
            <a:r>
              <a:rPr lang="es-ES" b="1" dirty="0" smtClean="0"/>
              <a:t>su intensidad</a:t>
            </a:r>
            <a:r>
              <a:rPr lang="es-ES" b="1" dirty="0"/>
              <a:t>.</a:t>
            </a:r>
          </a:p>
        </p:txBody>
      </p:sp>
    </p:spTree>
    <p:extLst>
      <p:ext uri="{BB962C8B-B14F-4D97-AF65-F5344CB8AC3E}">
        <p14:creationId xmlns:p14="http://schemas.microsoft.com/office/powerpoint/2010/main" val="2759186723"/>
      </p:ext>
    </p:extLst>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249381" y="214330"/>
            <a:ext cx="11447813" cy="6740307"/>
          </a:xfrm>
          <a:prstGeom prst="rect">
            <a:avLst/>
          </a:prstGeom>
        </p:spPr>
        <p:txBody>
          <a:bodyPr wrap="square">
            <a:spAutoFit/>
          </a:bodyPr>
          <a:lstStyle/>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p:txBody>
      </p:sp>
      <p:pic>
        <p:nvPicPr>
          <p:cNvPr id="5" name="Imagen 4"/>
          <p:cNvPicPr>
            <a:picLocks noChangeAspect="1"/>
          </p:cNvPicPr>
          <p:nvPr/>
        </p:nvPicPr>
        <p:blipFill>
          <a:blip r:embed="rId2"/>
          <a:stretch>
            <a:fillRect/>
          </a:stretch>
        </p:blipFill>
        <p:spPr>
          <a:xfrm>
            <a:off x="249381" y="214331"/>
            <a:ext cx="6259703" cy="3322953"/>
          </a:xfrm>
          <a:prstGeom prst="rect">
            <a:avLst/>
          </a:prstGeom>
        </p:spPr>
      </p:pic>
      <p:sp>
        <p:nvSpPr>
          <p:cNvPr id="6" name="Rectángulo 5"/>
          <p:cNvSpPr/>
          <p:nvPr/>
        </p:nvSpPr>
        <p:spPr>
          <a:xfrm>
            <a:off x="6400799" y="238652"/>
            <a:ext cx="4451685" cy="923330"/>
          </a:xfrm>
          <a:prstGeom prst="rect">
            <a:avLst/>
          </a:prstGeom>
        </p:spPr>
        <p:txBody>
          <a:bodyPr wrap="square">
            <a:spAutoFit/>
          </a:bodyPr>
          <a:lstStyle/>
          <a:p>
            <a:pPr algn="ctr"/>
            <a:r>
              <a:rPr lang="es-ES" b="1" dirty="0"/>
              <a:t>Distintos recorridos posibles de la corriente eléctrica en el cuerpo humano.</a:t>
            </a:r>
          </a:p>
          <a:p>
            <a:pPr algn="just"/>
            <a:endParaRPr lang="es-ES" dirty="0"/>
          </a:p>
        </p:txBody>
      </p:sp>
      <p:pic>
        <p:nvPicPr>
          <p:cNvPr id="7" name="Imagen 6"/>
          <p:cNvPicPr>
            <a:picLocks noChangeAspect="1"/>
          </p:cNvPicPr>
          <p:nvPr/>
        </p:nvPicPr>
        <p:blipFill>
          <a:blip r:embed="rId3"/>
          <a:stretch>
            <a:fillRect/>
          </a:stretch>
        </p:blipFill>
        <p:spPr>
          <a:xfrm>
            <a:off x="4958263" y="3443270"/>
            <a:ext cx="6943725" cy="3298632"/>
          </a:xfrm>
          <a:prstGeom prst="rect">
            <a:avLst/>
          </a:prstGeom>
        </p:spPr>
      </p:pic>
      <p:sp>
        <p:nvSpPr>
          <p:cNvPr id="8" name="Rectángulo 7"/>
          <p:cNvSpPr/>
          <p:nvPr/>
        </p:nvSpPr>
        <p:spPr>
          <a:xfrm>
            <a:off x="7449051" y="2519939"/>
            <a:ext cx="4452937" cy="923330"/>
          </a:xfrm>
          <a:prstGeom prst="rect">
            <a:avLst/>
          </a:prstGeom>
        </p:spPr>
        <p:txBody>
          <a:bodyPr wrap="square">
            <a:spAutoFit/>
          </a:bodyPr>
          <a:lstStyle/>
          <a:p>
            <a:r>
              <a:rPr lang="es-ES" b="1" dirty="0"/>
              <a:t>Esquema de los dos tipos de contacto eléctrico que pueden sufrir las personas en una instalación.</a:t>
            </a:r>
          </a:p>
        </p:txBody>
      </p:sp>
      <p:sp>
        <p:nvSpPr>
          <p:cNvPr id="9" name="Rectángulo 8"/>
          <p:cNvSpPr/>
          <p:nvPr/>
        </p:nvSpPr>
        <p:spPr>
          <a:xfrm>
            <a:off x="249381" y="4412976"/>
            <a:ext cx="4708883" cy="2031325"/>
          </a:xfrm>
          <a:prstGeom prst="rect">
            <a:avLst/>
          </a:prstGeom>
        </p:spPr>
        <p:txBody>
          <a:bodyPr wrap="square">
            <a:spAutoFit/>
          </a:bodyPr>
          <a:lstStyle/>
          <a:p>
            <a:pPr algn="just"/>
            <a:r>
              <a:rPr lang="es-ES" dirty="0" smtClean="0"/>
              <a:t>Otro </a:t>
            </a:r>
            <a:r>
              <a:rPr lang="es-ES" dirty="0"/>
              <a:t>factor determinante es si se produce un contacto </a:t>
            </a:r>
            <a:r>
              <a:rPr lang="es-ES" dirty="0" smtClean="0"/>
              <a:t>directo </a:t>
            </a:r>
            <a:r>
              <a:rPr lang="es-ES" dirty="0"/>
              <a:t>entre la persona y una parte de la instalación </a:t>
            </a:r>
            <a:r>
              <a:rPr lang="es-ES" dirty="0" smtClean="0"/>
              <a:t>bajo tensión </a:t>
            </a:r>
            <a:r>
              <a:rPr lang="es-ES" dirty="0"/>
              <a:t>de servicio (contacto directo), o si se produce el </a:t>
            </a:r>
            <a:r>
              <a:rPr lang="es-ES" dirty="0" smtClean="0"/>
              <a:t>contacto </a:t>
            </a:r>
            <a:r>
              <a:rPr lang="es-ES" dirty="0"/>
              <a:t>a través de una carcasa o chasis, que previamente </a:t>
            </a:r>
            <a:r>
              <a:rPr lang="es-ES" dirty="0" smtClean="0"/>
              <a:t>entró </a:t>
            </a:r>
            <a:r>
              <a:rPr lang="es-ES" dirty="0"/>
              <a:t>en contacto con partes de la instalación bajo tensión </a:t>
            </a:r>
            <a:r>
              <a:rPr lang="es-ES" dirty="0" smtClean="0"/>
              <a:t>(</a:t>
            </a:r>
            <a:r>
              <a:rPr lang="es-ES" dirty="0"/>
              <a:t>contacto indirecto</a:t>
            </a:r>
            <a:r>
              <a:rPr lang="es-ES" dirty="0" smtClean="0"/>
              <a:t>).</a:t>
            </a:r>
            <a:endParaRPr lang="es-ES" dirty="0"/>
          </a:p>
        </p:txBody>
      </p:sp>
    </p:spTree>
    <p:extLst>
      <p:ext uri="{BB962C8B-B14F-4D97-AF65-F5344CB8AC3E}">
        <p14:creationId xmlns:p14="http://schemas.microsoft.com/office/powerpoint/2010/main" val="2259985716"/>
      </p:ext>
    </p:extLst>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249381" y="214330"/>
            <a:ext cx="11447813" cy="3693319"/>
          </a:xfrm>
          <a:prstGeom prst="rect">
            <a:avLst/>
          </a:prstGeom>
        </p:spPr>
        <p:txBody>
          <a:bodyPr wrap="square">
            <a:spAutoFit/>
          </a:bodyPr>
          <a:lstStyle/>
          <a:p>
            <a:pPr algn="just"/>
            <a:r>
              <a:rPr lang="es-ES" b="1" dirty="0" smtClean="0">
                <a:solidFill>
                  <a:srgbClr val="0070C0"/>
                </a:solidFill>
                <a:latin typeface="Arial Rounded MT Bold" panose="020F0704030504030204" pitchFamily="34" charset="0"/>
              </a:rPr>
              <a:t>Regímenes de neutro</a:t>
            </a:r>
            <a:endParaRPr lang="es-ES" b="1" dirty="0">
              <a:solidFill>
                <a:srgbClr val="0070C0"/>
              </a:solidFill>
              <a:latin typeface="Arial Rounded MT Bold" panose="020F0704030504030204" pitchFamily="34" charset="0"/>
            </a:endParaRPr>
          </a:p>
          <a:p>
            <a:pPr algn="just"/>
            <a:r>
              <a:rPr lang="es-ES" dirty="0" smtClean="0"/>
              <a:t>En las instalaciones </a:t>
            </a:r>
            <a:r>
              <a:rPr lang="es-ES" dirty="0"/>
              <a:t>eléctricas de consumo, </a:t>
            </a:r>
            <a:r>
              <a:rPr lang="es-ES" dirty="0" smtClean="0"/>
              <a:t>es decir, no en las distribuidoras, se clasifican distintos tipos de conexiones de neutro y de la tierra de la instalación</a:t>
            </a:r>
            <a:r>
              <a:rPr lang="es-ES" dirty="0"/>
              <a:t>, con sus </a:t>
            </a:r>
            <a:r>
              <a:rPr lang="es-ES" dirty="0" smtClean="0"/>
              <a:t>ventajas y desventajas</a:t>
            </a:r>
            <a:r>
              <a:rPr lang="es-ES" dirty="0"/>
              <a:t>. </a:t>
            </a:r>
            <a:r>
              <a:rPr lang="es-ES" dirty="0" smtClean="0"/>
              <a:t>Se clasifican con dos letras: TT, TN </a:t>
            </a:r>
            <a:r>
              <a:rPr lang="es-ES" dirty="0"/>
              <a:t>e IT, </a:t>
            </a:r>
            <a:r>
              <a:rPr lang="es-ES" dirty="0" smtClean="0"/>
              <a:t>con la posibilidad de una letra adicional, separada por un guion. El esquema </a:t>
            </a:r>
            <a:r>
              <a:rPr lang="es-ES" dirty="0"/>
              <a:t>más usado </a:t>
            </a:r>
            <a:r>
              <a:rPr lang="es-ES" dirty="0" smtClean="0"/>
              <a:t>en las instalaciones es el TT</a:t>
            </a:r>
            <a:r>
              <a:rPr lang="es-ES" dirty="0"/>
              <a:t>. </a:t>
            </a:r>
          </a:p>
          <a:p>
            <a:pPr algn="just"/>
            <a:r>
              <a:rPr lang="es-ES" dirty="0" smtClean="0"/>
              <a:t>La primera letra indica cómo se conecta el neutro de la fuente </a:t>
            </a:r>
            <a:r>
              <a:rPr lang="es-ES" dirty="0"/>
              <a:t>con respecto </a:t>
            </a:r>
            <a:r>
              <a:rPr lang="es-ES" dirty="0" smtClean="0"/>
              <a:t>a tierra</a:t>
            </a:r>
            <a:r>
              <a:rPr lang="es-ES" dirty="0"/>
              <a:t>.</a:t>
            </a:r>
          </a:p>
          <a:p>
            <a:pPr marL="742950" lvl="1" indent="-285750" algn="just">
              <a:buFont typeface="Arial" panose="020B0604020202020204" pitchFamily="34" charset="0"/>
              <a:buChar char="•"/>
            </a:pPr>
            <a:r>
              <a:rPr lang="es-ES" b="1" dirty="0" smtClean="0"/>
              <a:t>Neutro </a:t>
            </a:r>
            <a:r>
              <a:rPr lang="es-ES" b="1" dirty="0"/>
              <a:t>conectado a tierra: T.</a:t>
            </a:r>
          </a:p>
          <a:p>
            <a:pPr marL="742950" lvl="1" indent="-285750" algn="just">
              <a:buFont typeface="Arial" panose="020B0604020202020204" pitchFamily="34" charset="0"/>
              <a:buChar char="•"/>
            </a:pPr>
            <a:r>
              <a:rPr lang="es-ES" b="1" dirty="0" smtClean="0"/>
              <a:t>Neutro </a:t>
            </a:r>
            <a:r>
              <a:rPr lang="es-ES" b="1" dirty="0"/>
              <a:t>aislado de tierra</a:t>
            </a:r>
            <a:r>
              <a:rPr lang="es-ES" b="1" dirty="0" smtClean="0"/>
              <a:t>: l</a:t>
            </a:r>
            <a:r>
              <a:rPr lang="es-ES" b="1" dirty="0"/>
              <a:t>.</a:t>
            </a:r>
          </a:p>
          <a:p>
            <a:pPr algn="just"/>
            <a:r>
              <a:rPr lang="es-ES" dirty="0" smtClean="0"/>
              <a:t>La segunda letra indica cómo están conectadas todas las masas de la instalación</a:t>
            </a:r>
            <a:r>
              <a:rPr lang="es-ES" dirty="0"/>
              <a:t>.</a:t>
            </a:r>
          </a:p>
          <a:p>
            <a:pPr marL="742950" lvl="1" indent="-285750" algn="just">
              <a:buFont typeface="Arial" panose="020B0604020202020204" pitchFamily="34" charset="0"/>
              <a:buChar char="•"/>
            </a:pPr>
            <a:r>
              <a:rPr lang="es-ES" b="1" dirty="0" smtClean="0"/>
              <a:t>Masas </a:t>
            </a:r>
            <a:r>
              <a:rPr lang="es-ES" b="1" dirty="0"/>
              <a:t>conectadas a la misma toma de tierra de </a:t>
            </a:r>
            <a:r>
              <a:rPr lang="es-ES" b="1" dirty="0" smtClean="0"/>
              <a:t>neutro en el centro de estrella del transformador</a:t>
            </a:r>
            <a:r>
              <a:rPr lang="es-ES" b="1" dirty="0"/>
              <a:t>: N.</a:t>
            </a:r>
          </a:p>
          <a:p>
            <a:pPr marL="742950" lvl="1" indent="-285750" algn="just">
              <a:buFont typeface="Arial" panose="020B0604020202020204" pitchFamily="34" charset="0"/>
              <a:buChar char="•"/>
            </a:pPr>
            <a:r>
              <a:rPr lang="es-ES" b="1" dirty="0" smtClean="0"/>
              <a:t>Masas </a:t>
            </a:r>
            <a:r>
              <a:rPr lang="es-ES" b="1" dirty="0"/>
              <a:t>conectadas a tierra con una toma </a:t>
            </a:r>
            <a:r>
              <a:rPr lang="es-ES" b="1" dirty="0" smtClean="0"/>
              <a:t>independiente de la de neutro</a:t>
            </a:r>
            <a:r>
              <a:rPr lang="es-ES" b="1" dirty="0"/>
              <a:t>: T.</a:t>
            </a:r>
          </a:p>
          <a:p>
            <a:pPr algn="just"/>
            <a:r>
              <a:rPr lang="es-ES" dirty="0"/>
              <a:t>Si para la conexión de las masas a la toma de tierra de </a:t>
            </a:r>
            <a:r>
              <a:rPr lang="es-ES" dirty="0" smtClean="0"/>
              <a:t>neutro </a:t>
            </a:r>
            <a:r>
              <a:rPr lang="es-ES" dirty="0"/>
              <a:t>se utiliza el conductor de neutro, se denomina TN-C. </a:t>
            </a:r>
            <a:r>
              <a:rPr lang="es-ES" dirty="0" smtClean="0"/>
              <a:t>En cambio</a:t>
            </a:r>
            <a:r>
              <a:rPr lang="es-ES" dirty="0"/>
              <a:t>, si para la conexión de las masas a la toma de </a:t>
            </a:r>
            <a:r>
              <a:rPr lang="es-ES" dirty="0" smtClean="0"/>
              <a:t>tierra de </a:t>
            </a:r>
            <a:r>
              <a:rPr lang="es-ES" dirty="0"/>
              <a:t>neutro se utiliza un conductor específicamente diseñado </a:t>
            </a:r>
          </a:p>
          <a:p>
            <a:pPr algn="just"/>
            <a:r>
              <a:rPr lang="es-ES" dirty="0"/>
              <a:t>para esta tarea, diferente del conductor de neutro, se </a:t>
            </a:r>
            <a:r>
              <a:rPr lang="es-ES" dirty="0" smtClean="0"/>
              <a:t>denomina </a:t>
            </a:r>
            <a:r>
              <a:rPr lang="es-ES" dirty="0"/>
              <a:t>TN-S</a:t>
            </a:r>
            <a:r>
              <a:rPr lang="es-ES" dirty="0" smtClean="0"/>
              <a:t>.</a:t>
            </a:r>
            <a:endParaRPr lang="es-ES" dirty="0"/>
          </a:p>
        </p:txBody>
      </p:sp>
      <p:pic>
        <p:nvPicPr>
          <p:cNvPr id="3" name="Imagen 2"/>
          <p:cNvPicPr>
            <a:picLocks noChangeAspect="1"/>
          </p:cNvPicPr>
          <p:nvPr/>
        </p:nvPicPr>
        <p:blipFill>
          <a:blip r:embed="rId2"/>
          <a:stretch>
            <a:fillRect/>
          </a:stretch>
        </p:blipFill>
        <p:spPr>
          <a:xfrm>
            <a:off x="3832887" y="3814010"/>
            <a:ext cx="6219432" cy="2834689"/>
          </a:xfrm>
          <a:prstGeom prst="rect">
            <a:avLst/>
          </a:prstGeom>
        </p:spPr>
      </p:pic>
      <p:sp>
        <p:nvSpPr>
          <p:cNvPr id="4" name="Rectángulo 3"/>
          <p:cNvSpPr/>
          <p:nvPr/>
        </p:nvSpPr>
        <p:spPr>
          <a:xfrm>
            <a:off x="593110" y="4769689"/>
            <a:ext cx="3473564" cy="923330"/>
          </a:xfrm>
          <a:prstGeom prst="rect">
            <a:avLst/>
          </a:prstGeom>
        </p:spPr>
        <p:txBody>
          <a:bodyPr wrap="square">
            <a:spAutoFit/>
          </a:bodyPr>
          <a:lstStyle/>
          <a:p>
            <a:pPr algn="just"/>
            <a:r>
              <a:rPr lang="es-ES" b="1" dirty="0"/>
              <a:t>Esquema de conexión TT de conexión de neutro a tierra y masas a tierra.</a:t>
            </a:r>
          </a:p>
        </p:txBody>
      </p:sp>
    </p:spTree>
    <p:extLst>
      <p:ext uri="{BB962C8B-B14F-4D97-AF65-F5344CB8AC3E}">
        <p14:creationId xmlns:p14="http://schemas.microsoft.com/office/powerpoint/2010/main" val="1450845789"/>
      </p:ext>
    </p:extLst>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249381" y="214330"/>
            <a:ext cx="11782198" cy="6463308"/>
          </a:xfrm>
          <a:prstGeom prst="rect">
            <a:avLst/>
          </a:prstGeom>
        </p:spPr>
        <p:txBody>
          <a:bodyPr wrap="square">
            <a:spAutoFit/>
          </a:bodyPr>
          <a:lstStyle/>
          <a:p>
            <a:pPr algn="just"/>
            <a:r>
              <a:rPr lang="es-ES" dirty="0" smtClean="0"/>
              <a:t>El </a:t>
            </a:r>
            <a:r>
              <a:rPr lang="es-ES" dirty="0"/>
              <a:t>esquema TT tiene un punto del sistema de alimentación </a:t>
            </a:r>
            <a:r>
              <a:rPr lang="es-ES" dirty="0" smtClean="0"/>
              <a:t>(</a:t>
            </a:r>
            <a:r>
              <a:rPr lang="es-ES" dirty="0"/>
              <a:t>generalmente el conductor neutro) conectado </a:t>
            </a:r>
            <a:r>
              <a:rPr lang="es-ES" dirty="0" smtClean="0"/>
              <a:t>directamente </a:t>
            </a:r>
            <a:r>
              <a:rPr lang="es-ES" dirty="0"/>
              <a:t>a una toma de tierra (tierra de servicio). Las masas de los </a:t>
            </a:r>
            <a:r>
              <a:rPr lang="es-ES" dirty="0" smtClean="0"/>
              <a:t>equipos </a:t>
            </a:r>
            <a:r>
              <a:rPr lang="es-ES" dirty="0"/>
              <a:t>conectados en la instalación consumidora están </a:t>
            </a:r>
            <a:r>
              <a:rPr lang="es-ES" dirty="0" smtClean="0"/>
              <a:t>conectadas </a:t>
            </a:r>
            <a:r>
              <a:rPr lang="es-ES" dirty="0"/>
              <a:t>a través de un conductor de protección </a:t>
            </a:r>
            <a:r>
              <a:rPr lang="es-ES" dirty="0" smtClean="0"/>
              <a:t>llamado </a:t>
            </a:r>
            <a:r>
              <a:rPr lang="es-ES" dirty="0"/>
              <a:t>PE (del inglés </a:t>
            </a:r>
            <a:r>
              <a:rPr lang="es-ES" dirty="0" err="1"/>
              <a:t>protective</a:t>
            </a:r>
            <a:r>
              <a:rPr lang="es-ES" dirty="0"/>
              <a:t> </a:t>
            </a:r>
            <a:r>
              <a:rPr lang="es-ES" dirty="0" err="1"/>
              <a:t>earth</a:t>
            </a:r>
            <a:r>
              <a:rPr lang="es-ES" dirty="0"/>
              <a:t>) o CP, y de un conductor </a:t>
            </a:r>
            <a:r>
              <a:rPr lang="es-ES" dirty="0" smtClean="0"/>
              <a:t>de </a:t>
            </a:r>
            <a:r>
              <a:rPr lang="es-ES" dirty="0"/>
              <a:t>puesta a tierra, a otra toma de tierra (tierra de </a:t>
            </a:r>
            <a:r>
              <a:rPr lang="es-ES" dirty="0" smtClean="0"/>
              <a:t>protección</a:t>
            </a:r>
            <a:r>
              <a:rPr lang="es-ES" dirty="0"/>
              <a:t>) eléctricamente independiente. Todo sin conexión </a:t>
            </a:r>
            <a:r>
              <a:rPr lang="es-ES" dirty="0" smtClean="0"/>
              <a:t>galvánica con </a:t>
            </a:r>
            <a:r>
              <a:rPr lang="es-ES" dirty="0"/>
              <a:t>respecto </a:t>
            </a:r>
            <a:r>
              <a:rPr lang="es-ES" dirty="0" smtClean="0"/>
              <a:t>a la toma </a:t>
            </a:r>
            <a:r>
              <a:rPr lang="es-ES" dirty="0"/>
              <a:t>de </a:t>
            </a:r>
            <a:r>
              <a:rPr lang="es-ES" dirty="0" smtClean="0"/>
              <a:t>tierra de servicio</a:t>
            </a:r>
            <a:r>
              <a:rPr lang="es-ES" dirty="0"/>
              <a:t>.</a:t>
            </a:r>
          </a:p>
          <a:p>
            <a:pPr algn="just"/>
            <a:r>
              <a:rPr lang="es-ES" dirty="0"/>
              <a:t>Ante una falla de aislación, la corriente de falla o de </a:t>
            </a:r>
            <a:r>
              <a:rPr lang="es-ES" dirty="0" smtClean="0"/>
              <a:t>defecto (</a:t>
            </a:r>
            <a:r>
              <a:rPr lang="es-ES" dirty="0"/>
              <a:t>Id) depende de los valores de las resistencias de las </a:t>
            </a:r>
            <a:r>
              <a:rPr lang="es-ES" dirty="0" smtClean="0"/>
              <a:t>puestas </a:t>
            </a:r>
            <a:r>
              <a:rPr lang="es-ES" dirty="0"/>
              <a:t>a tierra de servicio y protección, ya que será el circuito </a:t>
            </a:r>
            <a:r>
              <a:rPr lang="es-ES" dirty="0" smtClean="0"/>
              <a:t>por </a:t>
            </a:r>
            <a:r>
              <a:rPr lang="es-ES" dirty="0"/>
              <a:t>donde circulará la corriente. Se toma la hipótesis de </a:t>
            </a:r>
            <a:r>
              <a:rPr lang="es-ES" dirty="0" smtClean="0"/>
              <a:t>que</a:t>
            </a:r>
            <a:r>
              <a:rPr lang="es-ES" dirty="0"/>
              <a:t>, al fallar la aislación, la masa queda en contacto directo </a:t>
            </a:r>
            <a:r>
              <a:rPr lang="es-ES" dirty="0" smtClean="0"/>
              <a:t>con </a:t>
            </a:r>
            <a:r>
              <a:rPr lang="es-ES" dirty="0"/>
              <a:t>la parte conductora y no existe resistencia de contacto </a:t>
            </a:r>
            <a:r>
              <a:rPr lang="es-ES" dirty="0" smtClean="0"/>
              <a:t>o </a:t>
            </a:r>
            <a:r>
              <a:rPr lang="es-ES" dirty="0"/>
              <a:t>de defecto (</a:t>
            </a:r>
            <a:r>
              <a:rPr lang="es-ES" dirty="0" err="1"/>
              <a:t>Rd</a:t>
            </a:r>
            <a:r>
              <a:rPr lang="es-ES" dirty="0"/>
              <a:t> = 0). La corriente de falla por lo tanto será:</a:t>
            </a:r>
          </a:p>
          <a:p>
            <a:pPr algn="just"/>
            <a:endParaRPr lang="es-ES" dirty="0" smtClean="0"/>
          </a:p>
          <a:p>
            <a:pPr algn="just"/>
            <a:r>
              <a:rPr lang="es-ES" dirty="0" smtClean="0"/>
              <a:t>Esta corriente de falla va a producir una caída de potencial en la resistencia </a:t>
            </a:r>
            <a:r>
              <a:rPr lang="es-ES" dirty="0"/>
              <a:t>de </a:t>
            </a:r>
            <a:r>
              <a:rPr lang="es-ES" dirty="0" smtClean="0"/>
              <a:t>tierra de protección:</a:t>
            </a:r>
          </a:p>
          <a:p>
            <a:pPr algn="just"/>
            <a:endParaRPr lang="es-ES" dirty="0"/>
          </a:p>
          <a:p>
            <a:pPr algn="just"/>
            <a:endParaRPr lang="es-ES" dirty="0"/>
          </a:p>
          <a:p>
            <a:pPr algn="just"/>
            <a:r>
              <a:rPr lang="es-ES" dirty="0"/>
              <a:t>Dado que las resistencias de puesta a tierra son de </a:t>
            </a:r>
            <a:r>
              <a:rPr lang="es-ES" dirty="0" smtClean="0"/>
              <a:t>alrededor </a:t>
            </a:r>
            <a:r>
              <a:rPr lang="es-ES" dirty="0"/>
              <a:t>de 10 </a:t>
            </a:r>
            <a:r>
              <a:rPr lang="es-ES" dirty="0" err="1"/>
              <a:t>ohms</a:t>
            </a:r>
            <a:r>
              <a:rPr lang="es-ES" dirty="0"/>
              <a:t>, la tensión de falla </a:t>
            </a:r>
            <a:r>
              <a:rPr lang="es-ES" dirty="0" err="1"/>
              <a:t>Ud</a:t>
            </a:r>
            <a:r>
              <a:rPr lang="es-ES" dirty="0"/>
              <a:t> es de alrededor </a:t>
            </a:r>
            <a:r>
              <a:rPr lang="es-ES" dirty="0" smtClean="0"/>
              <a:t>de </a:t>
            </a:r>
            <a:r>
              <a:rPr lang="es-ES" dirty="0" err="1" smtClean="0"/>
              <a:t>Uo</a:t>
            </a:r>
            <a:r>
              <a:rPr lang="es-ES" dirty="0" smtClean="0"/>
              <a:t>/2 </a:t>
            </a:r>
            <a:r>
              <a:rPr lang="es-ES" dirty="0"/>
              <a:t>y es peligrosa. Se debe prever la instalación de un </a:t>
            </a:r>
            <a:r>
              <a:rPr lang="es-ES" dirty="0" smtClean="0"/>
              <a:t>elemento </a:t>
            </a:r>
            <a:r>
              <a:rPr lang="es-ES" dirty="0"/>
              <a:t>de desconexión.</a:t>
            </a:r>
          </a:p>
          <a:p>
            <a:pPr algn="just"/>
            <a:r>
              <a:rPr lang="es-ES" dirty="0"/>
              <a:t>Para realizar un esquema TT, la toma de tierra de protección </a:t>
            </a:r>
            <a:r>
              <a:rPr lang="es-ES" dirty="0" smtClean="0"/>
              <a:t>debe </a:t>
            </a:r>
            <a:r>
              <a:rPr lang="es-ES" dirty="0"/>
              <a:t>tener la característica de tierra lejana con respecto a </a:t>
            </a:r>
            <a:r>
              <a:rPr lang="es-ES" dirty="0" smtClean="0"/>
              <a:t>la </a:t>
            </a:r>
            <a:r>
              <a:rPr lang="es-ES" dirty="0"/>
              <a:t>tierra de servicio. De acuerdo a la norma IEC 60050, la </a:t>
            </a:r>
            <a:r>
              <a:rPr lang="es-ES" dirty="0" smtClean="0"/>
              <a:t>tierra </a:t>
            </a:r>
            <a:r>
              <a:rPr lang="es-ES" dirty="0"/>
              <a:t>lejana es una toma de tierra suficientemente alejada de </a:t>
            </a:r>
            <a:r>
              <a:rPr lang="es-ES" dirty="0" smtClean="0"/>
              <a:t>otras </a:t>
            </a:r>
            <a:r>
              <a:rPr lang="es-ES" dirty="0"/>
              <a:t>tomas de tierra, de forma tal que su potencial eléctrico </a:t>
            </a:r>
            <a:r>
              <a:rPr lang="es-ES" dirty="0" smtClean="0"/>
              <a:t>no sea </a:t>
            </a:r>
            <a:r>
              <a:rPr lang="es-ES" dirty="0"/>
              <a:t>sensiblemente afectado por </a:t>
            </a:r>
            <a:r>
              <a:rPr lang="es-ES" dirty="0" smtClean="0"/>
              <a:t>las corrientes </a:t>
            </a:r>
            <a:r>
              <a:rPr lang="es-ES" dirty="0"/>
              <a:t>eléctricas </a:t>
            </a:r>
            <a:r>
              <a:rPr lang="es-ES" dirty="0" smtClean="0"/>
              <a:t>entre la tierra y los otros electrodos </a:t>
            </a:r>
            <a:r>
              <a:rPr lang="es-ES" dirty="0"/>
              <a:t>de tierra.</a:t>
            </a:r>
          </a:p>
          <a:p>
            <a:pPr algn="just"/>
            <a:r>
              <a:rPr lang="es-ES" dirty="0"/>
              <a:t>Los esquemas TN tienen el neutro proveniente de la fuente </a:t>
            </a:r>
            <a:r>
              <a:rPr lang="es-ES" dirty="0" smtClean="0"/>
              <a:t>de </a:t>
            </a:r>
            <a:r>
              <a:rPr lang="es-ES" dirty="0"/>
              <a:t>alimentación, conectado de manera directa a tierra (</a:t>
            </a:r>
            <a:r>
              <a:rPr lang="es-ES" dirty="0" smtClean="0"/>
              <a:t>tierra </a:t>
            </a:r>
            <a:r>
              <a:rPr lang="es-ES" dirty="0"/>
              <a:t>de servicio). Las masas eléctricas se conectan a </a:t>
            </a:r>
            <a:r>
              <a:rPr lang="es-ES" dirty="0" smtClean="0"/>
              <a:t>este conductor </a:t>
            </a:r>
            <a:r>
              <a:rPr lang="es-ES" dirty="0"/>
              <a:t>por medio de conductores de protección PE o CP. </a:t>
            </a:r>
          </a:p>
          <a:p>
            <a:pPr algn="just"/>
            <a:r>
              <a:rPr lang="es-ES" dirty="0"/>
              <a:t>Existen varios modos de realizar esta conexión, con los que </a:t>
            </a:r>
            <a:r>
              <a:rPr lang="es-ES" dirty="0" smtClean="0"/>
              <a:t>se </a:t>
            </a:r>
            <a:r>
              <a:rPr lang="es-ES" dirty="0"/>
              <a:t>generan los esquemas TN-S y </a:t>
            </a:r>
            <a:r>
              <a:rPr lang="es-ES" dirty="0" smtClean="0"/>
              <a:t>TN-C.</a:t>
            </a:r>
            <a:endParaRPr lang="es-ES" dirty="0"/>
          </a:p>
          <a:p>
            <a:pPr algn="just"/>
            <a:r>
              <a:rPr lang="es-ES" dirty="0"/>
              <a:t>En el esquema TN, una falla directa (con </a:t>
            </a:r>
            <a:r>
              <a:rPr lang="es-ES" dirty="0" err="1"/>
              <a:t>Rd</a:t>
            </a:r>
            <a:r>
              <a:rPr lang="es-ES" dirty="0"/>
              <a:t> = 0) entre un </a:t>
            </a:r>
            <a:r>
              <a:rPr lang="es-ES" dirty="0" smtClean="0"/>
              <a:t>conductor </a:t>
            </a:r>
            <a:r>
              <a:rPr lang="es-ES" dirty="0"/>
              <a:t>de línea y masa produce una corriente de falla. </a:t>
            </a:r>
          </a:p>
        </p:txBody>
      </p:sp>
      <p:pic>
        <p:nvPicPr>
          <p:cNvPr id="5" name="Imagen 4"/>
          <p:cNvPicPr>
            <a:picLocks noChangeAspect="1"/>
          </p:cNvPicPr>
          <p:nvPr/>
        </p:nvPicPr>
        <p:blipFill>
          <a:blip r:embed="rId2"/>
          <a:stretch>
            <a:fillRect/>
          </a:stretch>
        </p:blipFill>
        <p:spPr>
          <a:xfrm>
            <a:off x="5558949" y="2473492"/>
            <a:ext cx="1034356" cy="606592"/>
          </a:xfrm>
          <a:prstGeom prst="rect">
            <a:avLst/>
          </a:prstGeom>
        </p:spPr>
      </p:pic>
      <p:pic>
        <p:nvPicPr>
          <p:cNvPr id="6" name="Imagen 5"/>
          <p:cNvPicPr>
            <a:picLocks noChangeAspect="1"/>
          </p:cNvPicPr>
          <p:nvPr/>
        </p:nvPicPr>
        <p:blipFill>
          <a:blip r:embed="rId3"/>
          <a:stretch>
            <a:fillRect/>
          </a:stretch>
        </p:blipFill>
        <p:spPr>
          <a:xfrm>
            <a:off x="5197642" y="3224212"/>
            <a:ext cx="1780674" cy="613862"/>
          </a:xfrm>
          <a:prstGeom prst="rect">
            <a:avLst/>
          </a:prstGeom>
        </p:spPr>
      </p:pic>
    </p:spTree>
    <p:extLst>
      <p:ext uri="{BB962C8B-B14F-4D97-AF65-F5344CB8AC3E}">
        <p14:creationId xmlns:p14="http://schemas.microsoft.com/office/powerpoint/2010/main" val="2897851169"/>
      </p:ext>
    </p:extLst>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249381" y="214330"/>
            <a:ext cx="11782198" cy="7571303"/>
          </a:xfrm>
          <a:prstGeom prst="rect">
            <a:avLst/>
          </a:prstGeom>
        </p:spPr>
        <p:txBody>
          <a:bodyPr wrap="square">
            <a:spAutoFit/>
          </a:bodyPr>
          <a:lstStyle/>
          <a:p>
            <a:pPr algn="just"/>
            <a:r>
              <a:rPr lang="es-ES" dirty="0" smtClean="0"/>
              <a:t>En </a:t>
            </a:r>
            <a:r>
              <a:rPr lang="es-ES" dirty="0"/>
              <a:t>este esquema, el circuito de falla está constituido </a:t>
            </a:r>
            <a:r>
              <a:rPr lang="es-ES" dirty="0" smtClean="0"/>
              <a:t>exclusivamente </a:t>
            </a:r>
            <a:r>
              <a:rPr lang="es-ES" dirty="0"/>
              <a:t>por los conductores activos y los conductores </a:t>
            </a:r>
            <a:r>
              <a:rPr lang="es-ES" dirty="0" smtClean="0"/>
              <a:t>de protección</a:t>
            </a:r>
            <a:r>
              <a:rPr lang="es-ES" dirty="0"/>
              <a:t>; no se encuentran en este recorrido resistencias </a:t>
            </a:r>
            <a:r>
              <a:rPr lang="es-ES" dirty="0" smtClean="0"/>
              <a:t>de </a:t>
            </a:r>
            <a:r>
              <a:rPr lang="es-ES" dirty="0"/>
              <a:t>las tomas de tierra, como en el esquema TT. La corriente </a:t>
            </a:r>
            <a:r>
              <a:rPr lang="es-ES" dirty="0" smtClean="0"/>
              <a:t>de </a:t>
            </a:r>
            <a:r>
              <a:rPr lang="es-ES" dirty="0"/>
              <a:t>falla </a:t>
            </a:r>
            <a:r>
              <a:rPr lang="es-ES" dirty="0" err="1"/>
              <a:t>ld</a:t>
            </a:r>
            <a:r>
              <a:rPr lang="es-ES" dirty="0"/>
              <a:t> es determinada por la siguiente expresión:</a:t>
            </a:r>
          </a:p>
          <a:p>
            <a:pPr algn="just"/>
            <a:endParaRPr lang="es-ES" dirty="0" smtClean="0"/>
          </a:p>
          <a:p>
            <a:pPr algn="just"/>
            <a:r>
              <a:rPr lang="es-ES" dirty="0" smtClean="0"/>
              <a:t>Durante </a:t>
            </a:r>
            <a:r>
              <a:rPr lang="es-ES" dirty="0"/>
              <a:t>un cortocircuito a tierra, se admite que antes de la </a:t>
            </a:r>
            <a:r>
              <a:rPr lang="es-ES" dirty="0" smtClean="0"/>
              <a:t>falla </a:t>
            </a:r>
            <a:r>
              <a:rPr lang="es-ES" dirty="0"/>
              <a:t>se produzca una caída de tensión del 20 %, por lo que </a:t>
            </a:r>
            <a:r>
              <a:rPr lang="es-ES" dirty="0" smtClean="0"/>
              <a:t>la </a:t>
            </a:r>
            <a:r>
              <a:rPr lang="es-ES" dirty="0"/>
              <a:t>corriente de falla será considerada </a:t>
            </a:r>
            <a:r>
              <a:rPr lang="es-ES" dirty="0" err="1"/>
              <a:t>Rd</a:t>
            </a:r>
            <a:r>
              <a:rPr lang="es-ES" dirty="0"/>
              <a:t> =0</a:t>
            </a:r>
            <a:r>
              <a:rPr lang="es-ES" dirty="0" smtClean="0"/>
              <a:t>:</a:t>
            </a:r>
          </a:p>
          <a:p>
            <a:pPr algn="just"/>
            <a:endParaRPr lang="es-ES" dirty="0"/>
          </a:p>
          <a:p>
            <a:pPr algn="just"/>
            <a:r>
              <a:rPr lang="es-ES" dirty="0" smtClean="0"/>
              <a:t>La tensión de defecto o falla será:</a:t>
            </a:r>
          </a:p>
          <a:p>
            <a:pPr algn="just"/>
            <a:endParaRPr lang="es-ES" dirty="0"/>
          </a:p>
          <a:p>
            <a:pPr algn="just"/>
            <a:endParaRPr lang="es-ES" dirty="0" smtClean="0"/>
          </a:p>
          <a:p>
            <a:pPr algn="just"/>
            <a:r>
              <a:rPr lang="es-ES" dirty="0"/>
              <a:t>Este esquema, al no tener más resistencias que los </a:t>
            </a:r>
            <a:r>
              <a:rPr lang="es-ES" dirty="0" smtClean="0"/>
              <a:t>conductores</a:t>
            </a:r>
            <a:r>
              <a:rPr lang="es-ES" dirty="0"/>
              <a:t>, produce </a:t>
            </a:r>
            <a:r>
              <a:rPr lang="es-ES" dirty="0" smtClean="0"/>
              <a:t>altas corrientes </a:t>
            </a:r>
            <a:r>
              <a:rPr lang="es-ES" dirty="0"/>
              <a:t>de fallas y</a:t>
            </a:r>
            <a:r>
              <a:rPr lang="es-ES" dirty="0" smtClean="0"/>
              <a:t>, por lo tanto</a:t>
            </a:r>
            <a:r>
              <a:rPr lang="es-ES" dirty="0"/>
              <a:t>, no se </a:t>
            </a:r>
            <a:r>
              <a:rPr lang="es-ES" dirty="0" smtClean="0"/>
              <a:t>recomienda en instalaciones </a:t>
            </a:r>
            <a:r>
              <a:rPr lang="es-ES" dirty="0"/>
              <a:t>domiciliarias.</a:t>
            </a:r>
          </a:p>
          <a:p>
            <a:pPr algn="just"/>
            <a:r>
              <a:rPr lang="es-ES" dirty="0"/>
              <a:t>En los esquemas de conexión TN-S, el conductor de </a:t>
            </a:r>
            <a:r>
              <a:rPr lang="es-ES" dirty="0" smtClean="0"/>
              <a:t>neutro (</a:t>
            </a:r>
            <a:r>
              <a:rPr lang="es-ES" dirty="0"/>
              <a:t>N) y de protección (PE) están separados en toda la </a:t>
            </a:r>
            <a:r>
              <a:rPr lang="es-ES" dirty="0" smtClean="0"/>
              <a:t>insta</a:t>
            </a:r>
            <a:r>
              <a:rPr lang="es-ES" dirty="0"/>
              <a:t>lación, pero conectados entre sí en el origen de neutro de </a:t>
            </a:r>
            <a:r>
              <a:rPr lang="es-ES" dirty="0" smtClean="0"/>
              <a:t>la </a:t>
            </a:r>
            <a:r>
              <a:rPr lang="es-ES" dirty="0"/>
              <a:t>instalación, donde a su vez se deben conectar a tierra.</a:t>
            </a:r>
          </a:p>
          <a:p>
            <a:pPr algn="just"/>
            <a:r>
              <a:rPr lang="es-ES" dirty="0"/>
              <a:t>Luego, el conductor de protección se puede conectar a </a:t>
            </a:r>
            <a:r>
              <a:rPr lang="es-ES" dirty="0" smtClean="0"/>
              <a:t>tierra </a:t>
            </a:r>
            <a:r>
              <a:rPr lang="es-ES" dirty="0"/>
              <a:t>en varios puntos posteriores. El esquema TN-S </a:t>
            </a:r>
            <a:r>
              <a:rPr lang="es-ES" dirty="0" smtClean="0"/>
              <a:t>puede </a:t>
            </a:r>
            <a:r>
              <a:rPr lang="es-ES" dirty="0"/>
              <a:t>aplicarse en instalaciones alimentadas desde la red de </a:t>
            </a:r>
            <a:r>
              <a:rPr lang="es-ES" dirty="0" smtClean="0"/>
              <a:t>media </a:t>
            </a:r>
            <a:r>
              <a:rPr lang="es-ES" dirty="0"/>
              <a:t>tensión directamente o con alimentación desde un </a:t>
            </a:r>
            <a:r>
              <a:rPr lang="es-ES" dirty="0" smtClean="0"/>
              <a:t>grupo </a:t>
            </a:r>
            <a:r>
              <a:rPr lang="es-ES" dirty="0"/>
              <a:t>electrógeno.</a:t>
            </a:r>
          </a:p>
          <a:p>
            <a:pPr algn="just"/>
            <a:r>
              <a:rPr lang="es-ES" dirty="0"/>
              <a:t>Dado que este esquema presenta grandes valores de </a:t>
            </a:r>
            <a:r>
              <a:rPr lang="es-ES" dirty="0" smtClean="0"/>
              <a:t>corriente </a:t>
            </a:r>
            <a:r>
              <a:rPr lang="es-ES" dirty="0"/>
              <a:t>de falla, debe verificarse que los dispositivos de protección </a:t>
            </a:r>
            <a:r>
              <a:rPr lang="es-ES" dirty="0" smtClean="0"/>
              <a:t>soporten </a:t>
            </a:r>
            <a:r>
              <a:rPr lang="es-ES" dirty="0"/>
              <a:t>estos valores y puedan operar sin problemas.</a:t>
            </a:r>
          </a:p>
          <a:p>
            <a:pPr algn="just"/>
            <a:r>
              <a:rPr lang="es-ES" dirty="0"/>
              <a:t>En el esquema TN-C las funciones de neutro y de protección </a:t>
            </a:r>
            <a:r>
              <a:rPr lang="es-ES" dirty="0" smtClean="0"/>
              <a:t>se </a:t>
            </a:r>
            <a:r>
              <a:rPr lang="es-ES" dirty="0"/>
              <a:t>combinan en un solo conductor para toda la instalación.</a:t>
            </a:r>
          </a:p>
          <a:p>
            <a:pPr algn="just"/>
            <a:r>
              <a:rPr lang="es-ES" dirty="0"/>
              <a:t>Este conductor está puesto a tierra en la alimentación, </a:t>
            </a:r>
            <a:r>
              <a:rPr lang="es-ES" dirty="0" smtClean="0"/>
              <a:t>se puede </a:t>
            </a:r>
            <a:r>
              <a:rPr lang="es-ES" dirty="0"/>
              <a:t>utilizar en instalaciones alimentadas en media </a:t>
            </a:r>
            <a:r>
              <a:rPr lang="es-ES" dirty="0" err="1"/>
              <a:t>tenión</a:t>
            </a:r>
            <a:r>
              <a:rPr lang="es-ES" dirty="0" smtClean="0"/>
              <a:t>, con una salida de baja tensión del transformador de distribución y un interruptor </a:t>
            </a:r>
            <a:r>
              <a:rPr lang="es-ES" dirty="0"/>
              <a:t>principal </a:t>
            </a:r>
            <a:r>
              <a:rPr lang="es-ES" dirty="0" smtClean="0"/>
              <a:t>en el tablero principal de distribución</a:t>
            </a:r>
            <a:r>
              <a:rPr lang="es-ES" dirty="0"/>
              <a:t>.</a:t>
            </a:r>
            <a:endParaRPr lang="es-ES" dirty="0" smtClean="0"/>
          </a:p>
          <a:p>
            <a:pPr algn="just"/>
            <a:endParaRPr lang="es-ES" dirty="0"/>
          </a:p>
          <a:p>
            <a:pPr algn="just"/>
            <a:endParaRPr lang="es-ES" dirty="0"/>
          </a:p>
          <a:p>
            <a:pPr algn="just"/>
            <a:endParaRPr lang="es-ES" dirty="0" smtClean="0"/>
          </a:p>
          <a:p>
            <a:endParaRPr lang="es-ES" dirty="0"/>
          </a:p>
          <a:p>
            <a:endParaRPr lang="es-ES" dirty="0"/>
          </a:p>
        </p:txBody>
      </p:sp>
      <p:pic>
        <p:nvPicPr>
          <p:cNvPr id="3" name="Imagen 2"/>
          <p:cNvPicPr>
            <a:picLocks noChangeAspect="1"/>
          </p:cNvPicPr>
          <p:nvPr/>
        </p:nvPicPr>
        <p:blipFill>
          <a:blip r:embed="rId2"/>
          <a:stretch>
            <a:fillRect/>
          </a:stretch>
        </p:blipFill>
        <p:spPr>
          <a:xfrm>
            <a:off x="5221705" y="820654"/>
            <a:ext cx="1840831" cy="611103"/>
          </a:xfrm>
          <a:prstGeom prst="rect">
            <a:avLst/>
          </a:prstGeom>
        </p:spPr>
      </p:pic>
      <p:pic>
        <p:nvPicPr>
          <p:cNvPr id="4" name="Imagen 3"/>
          <p:cNvPicPr>
            <a:picLocks noChangeAspect="1"/>
          </p:cNvPicPr>
          <p:nvPr/>
        </p:nvPicPr>
        <p:blipFill>
          <a:blip r:embed="rId3"/>
          <a:stretch>
            <a:fillRect/>
          </a:stretch>
        </p:blipFill>
        <p:spPr>
          <a:xfrm>
            <a:off x="5221705" y="1657080"/>
            <a:ext cx="1600199" cy="568761"/>
          </a:xfrm>
          <a:prstGeom prst="rect">
            <a:avLst/>
          </a:prstGeom>
        </p:spPr>
      </p:pic>
      <p:pic>
        <p:nvPicPr>
          <p:cNvPr id="7" name="Imagen 6"/>
          <p:cNvPicPr>
            <a:picLocks noChangeAspect="1"/>
          </p:cNvPicPr>
          <p:nvPr/>
        </p:nvPicPr>
        <p:blipFill>
          <a:blip r:embed="rId4"/>
          <a:stretch>
            <a:fillRect/>
          </a:stretch>
        </p:blipFill>
        <p:spPr>
          <a:xfrm>
            <a:off x="4920917" y="2362700"/>
            <a:ext cx="2418346" cy="609099"/>
          </a:xfrm>
          <a:prstGeom prst="rect">
            <a:avLst/>
          </a:prstGeom>
        </p:spPr>
      </p:pic>
    </p:spTree>
    <p:extLst>
      <p:ext uri="{BB962C8B-B14F-4D97-AF65-F5344CB8AC3E}">
        <p14:creationId xmlns:p14="http://schemas.microsoft.com/office/powerpoint/2010/main" val="1955431738"/>
      </p:ext>
    </p:extLst>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249381" y="214330"/>
            <a:ext cx="11782198" cy="5632311"/>
          </a:xfrm>
          <a:prstGeom prst="rect">
            <a:avLst/>
          </a:prstGeom>
        </p:spPr>
        <p:txBody>
          <a:bodyPr wrap="square">
            <a:spAutoFit/>
          </a:bodyPr>
          <a:lstStyle/>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ctr"/>
            <a:r>
              <a:rPr lang="es-ES" b="1" dirty="0" smtClean="0"/>
              <a:t>Esquema </a:t>
            </a:r>
            <a:r>
              <a:rPr lang="es-ES" b="1" dirty="0"/>
              <a:t>de conexión TN de conexión de neutro </a:t>
            </a:r>
            <a:r>
              <a:rPr lang="es-ES" b="1" dirty="0" smtClean="0"/>
              <a:t>a tierra y masas </a:t>
            </a:r>
            <a:r>
              <a:rPr lang="es-ES" b="1" dirty="0"/>
              <a:t>a tierra</a:t>
            </a:r>
            <a:r>
              <a:rPr lang="es-ES" b="1" dirty="0" smtClean="0"/>
              <a:t>.</a:t>
            </a:r>
          </a:p>
          <a:p>
            <a:pPr algn="just"/>
            <a:r>
              <a:rPr lang="es-ES" dirty="0" smtClean="0"/>
              <a:t>En </a:t>
            </a:r>
            <a:r>
              <a:rPr lang="es-ES" dirty="0"/>
              <a:t>el esquema IT, el neutro está aislado, es decir, no </a:t>
            </a:r>
            <a:r>
              <a:rPr lang="es-ES" dirty="0" smtClean="0"/>
              <a:t>está conectado </a:t>
            </a:r>
            <a:r>
              <a:rPr lang="es-ES" dirty="0"/>
              <a:t>a tierra, y las masas se encuentran </a:t>
            </a:r>
            <a:r>
              <a:rPr lang="es-ES" dirty="0" smtClean="0"/>
              <a:t>interconectadas </a:t>
            </a:r>
            <a:r>
              <a:rPr lang="es-ES" dirty="0"/>
              <a:t>al conductor de protección PE o CP, según corresponda.</a:t>
            </a:r>
          </a:p>
          <a:p>
            <a:pPr algn="just"/>
            <a:r>
              <a:rPr lang="es-ES" dirty="0"/>
              <a:t>En funcionamiento normal, la red está puesta a tierra </a:t>
            </a:r>
            <a:r>
              <a:rPr lang="es-ES" dirty="0" smtClean="0"/>
              <a:t>solamente </a:t>
            </a:r>
            <a:r>
              <a:rPr lang="es-ES" dirty="0"/>
              <a:t>por la impedancia de fuga de la red, que se observa en </a:t>
            </a:r>
            <a:r>
              <a:rPr lang="es-ES" dirty="0" smtClean="0"/>
              <a:t>la </a:t>
            </a:r>
            <a:r>
              <a:rPr lang="es-ES" dirty="0"/>
              <a:t>figura al principio de la página siguiente, como capacidades </a:t>
            </a:r>
            <a:r>
              <a:rPr lang="es-ES" dirty="0" smtClean="0"/>
              <a:t>entre </a:t>
            </a:r>
            <a:r>
              <a:rPr lang="es-ES" dirty="0"/>
              <a:t>los cables y tierra. En el régimen IT, se suele colocar </a:t>
            </a:r>
            <a:r>
              <a:rPr lang="es-ES" dirty="0" smtClean="0"/>
              <a:t>una </a:t>
            </a:r>
            <a:r>
              <a:rPr lang="es-ES" dirty="0"/>
              <a:t>impedancia entre el neutro del transformador y </a:t>
            </a:r>
            <a:r>
              <a:rPr lang="es-ES" dirty="0" smtClean="0"/>
              <a:t>tierra </a:t>
            </a:r>
            <a:r>
              <a:rPr lang="es-ES" dirty="0"/>
              <a:t>de alto valor (aproximadamente 1500 </a:t>
            </a:r>
            <a:r>
              <a:rPr lang="es-ES" dirty="0" err="1"/>
              <a:t>ohms</a:t>
            </a:r>
            <a:r>
              <a:rPr lang="es-ES" dirty="0"/>
              <a:t>), por </a:t>
            </a:r>
            <a:r>
              <a:rPr lang="es-ES" dirty="0" smtClean="0"/>
              <a:t>lo que </a:t>
            </a:r>
            <a:r>
              <a:rPr lang="es-ES" dirty="0"/>
              <a:t>el neutro se llama neutro </a:t>
            </a:r>
            <a:r>
              <a:rPr lang="es-ES" dirty="0" err="1"/>
              <a:t>impedante</a:t>
            </a:r>
            <a:r>
              <a:rPr lang="es-ES" dirty="0"/>
              <a:t>. Ante una </a:t>
            </a:r>
            <a:r>
              <a:rPr lang="es-ES" dirty="0" smtClean="0"/>
              <a:t>primera </a:t>
            </a:r>
            <a:r>
              <a:rPr lang="es-ES" dirty="0"/>
              <a:t>falla, en el caso del neutro aislado de tierra se tiene </a:t>
            </a:r>
            <a:r>
              <a:rPr lang="es-ES" dirty="0" smtClean="0"/>
              <a:t>una corriente </a:t>
            </a:r>
            <a:r>
              <a:rPr lang="es-ES" dirty="0"/>
              <a:t>de </a:t>
            </a:r>
            <a:r>
              <a:rPr lang="es-ES" dirty="0" smtClean="0"/>
              <a:t>falla </a:t>
            </a:r>
            <a:r>
              <a:rPr lang="es-ES" dirty="0" err="1" smtClean="0"/>
              <a:t>If</a:t>
            </a:r>
            <a:r>
              <a:rPr lang="es-ES" dirty="0" smtClean="0"/>
              <a:t>, de acuerdo a la siguiente </a:t>
            </a:r>
            <a:r>
              <a:rPr lang="es-ES" dirty="0"/>
              <a:t>expresión</a:t>
            </a:r>
            <a:r>
              <a:rPr lang="es-ES" dirty="0" smtClean="0"/>
              <a:t>:</a:t>
            </a:r>
            <a:endParaRPr lang="es-ES" dirty="0"/>
          </a:p>
        </p:txBody>
      </p:sp>
      <p:pic>
        <p:nvPicPr>
          <p:cNvPr id="5" name="Imagen 4"/>
          <p:cNvPicPr>
            <a:picLocks noChangeAspect="1"/>
          </p:cNvPicPr>
          <p:nvPr/>
        </p:nvPicPr>
        <p:blipFill>
          <a:blip r:embed="rId2"/>
          <a:stretch>
            <a:fillRect/>
          </a:stretch>
        </p:blipFill>
        <p:spPr>
          <a:xfrm>
            <a:off x="2692430" y="214330"/>
            <a:ext cx="6896100" cy="3305175"/>
          </a:xfrm>
          <a:prstGeom prst="rect">
            <a:avLst/>
          </a:prstGeom>
        </p:spPr>
      </p:pic>
      <p:pic>
        <p:nvPicPr>
          <p:cNvPr id="6" name="Imagen 5"/>
          <p:cNvPicPr>
            <a:picLocks noChangeAspect="1"/>
          </p:cNvPicPr>
          <p:nvPr/>
        </p:nvPicPr>
        <p:blipFill>
          <a:blip r:embed="rId3"/>
          <a:stretch>
            <a:fillRect/>
          </a:stretch>
        </p:blipFill>
        <p:spPr>
          <a:xfrm>
            <a:off x="5159906" y="5553325"/>
            <a:ext cx="1961148" cy="1076075"/>
          </a:xfrm>
          <a:prstGeom prst="rect">
            <a:avLst/>
          </a:prstGeom>
        </p:spPr>
      </p:pic>
    </p:spTree>
    <p:extLst>
      <p:ext uri="{BB962C8B-B14F-4D97-AF65-F5344CB8AC3E}">
        <p14:creationId xmlns:p14="http://schemas.microsoft.com/office/powerpoint/2010/main" val="2708868316"/>
      </p:ext>
    </p:extLst>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249381" y="214330"/>
            <a:ext cx="11782198" cy="4801314"/>
          </a:xfrm>
          <a:prstGeom prst="rect">
            <a:avLst/>
          </a:prstGeom>
        </p:spPr>
        <p:txBody>
          <a:bodyPr wrap="square">
            <a:spAutoFit/>
          </a:bodyPr>
          <a:lstStyle/>
          <a:p>
            <a:pPr algn="just"/>
            <a:r>
              <a:rPr lang="es-ES" dirty="0"/>
              <a:t>En un esquema IT, la corriente resultante de un primer defecto </a:t>
            </a:r>
            <a:r>
              <a:rPr lang="es-ES" dirty="0" smtClean="0"/>
              <a:t>fase-masa </a:t>
            </a:r>
            <a:r>
              <a:rPr lang="es-ES" dirty="0"/>
              <a:t>tiene un valor suficientemente bajo como para no </a:t>
            </a:r>
          </a:p>
          <a:p>
            <a:pPr algn="just"/>
            <a:r>
              <a:rPr lang="es-ES" dirty="0"/>
              <a:t>provocar la aparición de una tensión de contacto peligrosa.</a:t>
            </a:r>
          </a:p>
          <a:p>
            <a:pPr algn="just"/>
            <a:r>
              <a:rPr lang="es-ES" dirty="0"/>
              <a:t>La corriente del primer defecto se cierra a través de las </a:t>
            </a:r>
            <a:r>
              <a:rPr lang="es-ES" dirty="0" smtClean="0"/>
              <a:t>capacidades </a:t>
            </a:r>
            <a:r>
              <a:rPr lang="es-ES" dirty="0"/>
              <a:t>distribuidas de la instalación y, eventualmente, </a:t>
            </a:r>
            <a:r>
              <a:rPr lang="es-ES" dirty="0" smtClean="0"/>
              <a:t>por </a:t>
            </a:r>
            <a:r>
              <a:rPr lang="es-ES" dirty="0"/>
              <a:t>la impedancia insertada entre el extremo de la </a:t>
            </a:r>
            <a:r>
              <a:rPr lang="es-ES" dirty="0" smtClean="0"/>
              <a:t>alimentación </a:t>
            </a:r>
            <a:r>
              <a:rPr lang="es-ES" dirty="0"/>
              <a:t>(por lo general el neutro) y la tierra.</a:t>
            </a:r>
          </a:p>
          <a:p>
            <a:pPr algn="just"/>
            <a:r>
              <a:rPr lang="es-ES" dirty="0"/>
              <a:t>La limitación de la corriente resultante del primer defecto se </a:t>
            </a:r>
            <a:r>
              <a:rPr lang="es-ES" dirty="0" smtClean="0"/>
              <a:t>obtiene </a:t>
            </a:r>
            <a:r>
              <a:rPr lang="es-ES" dirty="0"/>
              <a:t>porque el neutro de la alimentación está aislado de </a:t>
            </a:r>
            <a:r>
              <a:rPr lang="es-ES" dirty="0" smtClean="0"/>
              <a:t>tierra </a:t>
            </a:r>
            <a:r>
              <a:rPr lang="es-ES" dirty="0"/>
              <a:t>o porque se conecta una impedancia en el neutro de </a:t>
            </a:r>
            <a:r>
              <a:rPr lang="es-ES" dirty="0" smtClean="0"/>
              <a:t>la </a:t>
            </a:r>
            <a:r>
              <a:rPr lang="es-ES" dirty="0"/>
              <a:t>alimentación como neutro </a:t>
            </a:r>
            <a:r>
              <a:rPr lang="es-ES" dirty="0" err="1"/>
              <a:t>impedante</a:t>
            </a:r>
            <a:r>
              <a:rPr lang="es-ES" dirty="0"/>
              <a:t>.</a:t>
            </a:r>
          </a:p>
          <a:p>
            <a:pPr algn="just"/>
            <a:r>
              <a:rPr lang="es-ES" dirty="0" smtClean="0"/>
              <a:t>En estas </a:t>
            </a:r>
            <a:r>
              <a:rPr lang="es-ES" dirty="0"/>
              <a:t>condiciones, puede continuar </a:t>
            </a:r>
            <a:r>
              <a:rPr lang="es-ES" dirty="0" smtClean="0"/>
              <a:t>en servicio la instalación, pero se debe </a:t>
            </a:r>
            <a:r>
              <a:rPr lang="es-ES" dirty="0"/>
              <a:t>tener </a:t>
            </a:r>
            <a:r>
              <a:rPr lang="es-ES" dirty="0" smtClean="0"/>
              <a:t>en cuenta lo siguiente:</a:t>
            </a:r>
          </a:p>
          <a:p>
            <a:pPr marL="742950" lvl="1" indent="-285750" algn="just">
              <a:buFont typeface="Arial" panose="020B0604020202020204" pitchFamily="34" charset="0"/>
              <a:buChar char="•"/>
            </a:pPr>
            <a:r>
              <a:rPr lang="es-ES" b="1" dirty="0" smtClean="0"/>
              <a:t>Estar </a:t>
            </a:r>
            <a:r>
              <a:rPr lang="es-ES" b="1" dirty="0"/>
              <a:t>advertido </a:t>
            </a:r>
            <a:r>
              <a:rPr lang="es-ES" b="1" dirty="0" smtClean="0"/>
              <a:t>de que existe esta primera </a:t>
            </a:r>
            <a:r>
              <a:rPr lang="es-ES" b="1" dirty="0"/>
              <a:t>falla</a:t>
            </a:r>
            <a:r>
              <a:rPr lang="es-ES" b="1" dirty="0" smtClean="0"/>
              <a:t>.</a:t>
            </a:r>
          </a:p>
          <a:p>
            <a:pPr marL="742950" lvl="1" indent="-285750" algn="just">
              <a:buFont typeface="Arial" panose="020B0604020202020204" pitchFamily="34" charset="0"/>
              <a:buChar char="•"/>
            </a:pPr>
            <a:r>
              <a:rPr lang="es-ES" b="1" dirty="0"/>
              <a:t>Buscar el punto de falla existente y subsanarlo lo </a:t>
            </a:r>
            <a:r>
              <a:rPr lang="es-ES" b="1" dirty="0" smtClean="0"/>
              <a:t>antes posible, para </a:t>
            </a:r>
            <a:r>
              <a:rPr lang="es-ES" b="1" dirty="0"/>
              <a:t>evitar que </a:t>
            </a:r>
            <a:r>
              <a:rPr lang="es-ES" b="1" dirty="0" smtClean="0"/>
              <a:t>se produzca </a:t>
            </a:r>
            <a:r>
              <a:rPr lang="es-ES" b="1" dirty="0"/>
              <a:t>una segunda falla. </a:t>
            </a:r>
          </a:p>
          <a:p>
            <a:pPr algn="just"/>
            <a:r>
              <a:rPr lang="es-ES" dirty="0"/>
              <a:t>Cuando </a:t>
            </a:r>
            <a:r>
              <a:rPr lang="es-ES" dirty="0" smtClean="0"/>
              <a:t>aparece una segunda falla y no se ha eliminado </a:t>
            </a:r>
            <a:r>
              <a:rPr lang="es-ES" dirty="0"/>
              <a:t>el </a:t>
            </a:r>
            <a:r>
              <a:rPr lang="es-ES" dirty="0" smtClean="0"/>
              <a:t>primer punto de falla, pueden producirse las siguientes situaciones</a:t>
            </a:r>
            <a:r>
              <a:rPr lang="es-ES" dirty="0"/>
              <a:t>:</a:t>
            </a:r>
          </a:p>
          <a:p>
            <a:pPr marL="742950" lvl="1" indent="-285750" algn="just">
              <a:buFont typeface="Arial" panose="020B0604020202020204" pitchFamily="34" charset="0"/>
              <a:buChar char="•"/>
            </a:pPr>
            <a:r>
              <a:rPr lang="es-ES" b="1" dirty="0" smtClean="0"/>
              <a:t>La </a:t>
            </a:r>
            <a:r>
              <a:rPr lang="es-ES" b="1" dirty="0"/>
              <a:t>falla afecta al mismo conductor. No aumenta la situación </a:t>
            </a:r>
            <a:r>
              <a:rPr lang="es-ES" b="1" dirty="0" smtClean="0"/>
              <a:t>de </a:t>
            </a:r>
            <a:r>
              <a:rPr lang="es-ES" b="1" dirty="0"/>
              <a:t>peligro, y la instalación puede continuar en servicio. Por </a:t>
            </a:r>
            <a:r>
              <a:rPr lang="es-ES" b="1" dirty="0" smtClean="0"/>
              <a:t>otro </a:t>
            </a:r>
            <a:r>
              <a:rPr lang="es-ES" b="1" dirty="0"/>
              <a:t>lado, aparecerán sobretensiones en las fases sanas.</a:t>
            </a:r>
          </a:p>
          <a:p>
            <a:pPr marL="742950" lvl="1" indent="-285750" algn="just">
              <a:buFont typeface="Arial" panose="020B0604020202020204" pitchFamily="34" charset="0"/>
              <a:buChar char="•"/>
            </a:pPr>
            <a:r>
              <a:rPr lang="es-ES" b="1" dirty="0" smtClean="0"/>
              <a:t>Si la </a:t>
            </a:r>
            <a:r>
              <a:rPr lang="es-ES" b="1" dirty="0"/>
              <a:t>segunda falla afecta a un conductor sano y todas las </a:t>
            </a:r>
            <a:r>
              <a:rPr lang="es-ES" b="1" dirty="0" smtClean="0"/>
              <a:t>masas </a:t>
            </a:r>
            <a:r>
              <a:rPr lang="es-ES" b="1" dirty="0"/>
              <a:t>están interconectadas, se produciría un </a:t>
            </a:r>
            <a:r>
              <a:rPr lang="es-ES" b="1" dirty="0" smtClean="0"/>
              <a:t>cortocircuito </a:t>
            </a:r>
            <a:r>
              <a:rPr lang="es-ES" b="1" dirty="0"/>
              <a:t>bifásico.</a:t>
            </a:r>
          </a:p>
          <a:p>
            <a:pPr algn="just"/>
            <a:r>
              <a:rPr lang="es-ES" dirty="0"/>
              <a:t>En muchos casos, se recomienda la instalación de un </a:t>
            </a:r>
            <a:r>
              <a:rPr lang="es-ES" dirty="0" smtClean="0"/>
              <a:t>dispositivo </a:t>
            </a:r>
            <a:r>
              <a:rPr lang="es-ES" dirty="0"/>
              <a:t>limitador de tensión entre el punto de neutro de la </a:t>
            </a:r>
            <a:r>
              <a:rPr lang="es-ES" dirty="0" smtClean="0"/>
              <a:t>alimentación </a:t>
            </a:r>
            <a:r>
              <a:rPr lang="es-ES" dirty="0"/>
              <a:t>y la tierra, a fin de contener los posibles </a:t>
            </a:r>
            <a:r>
              <a:rPr lang="es-ES" dirty="0" smtClean="0"/>
              <a:t>valores </a:t>
            </a:r>
            <a:r>
              <a:rPr lang="es-ES" dirty="0"/>
              <a:t>que pudieran aparecer</a:t>
            </a:r>
            <a:r>
              <a:rPr lang="es-ES" dirty="0" smtClean="0"/>
              <a:t>.</a:t>
            </a:r>
            <a:endParaRPr lang="es-ES" dirty="0"/>
          </a:p>
        </p:txBody>
      </p:sp>
    </p:spTree>
    <p:extLst>
      <p:ext uri="{BB962C8B-B14F-4D97-AF65-F5344CB8AC3E}">
        <p14:creationId xmlns:p14="http://schemas.microsoft.com/office/powerpoint/2010/main" val="565089847"/>
      </p:ext>
    </p:extLst>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249381" y="214330"/>
            <a:ext cx="11782198" cy="7017306"/>
          </a:xfrm>
          <a:prstGeom prst="rect">
            <a:avLst/>
          </a:prstGeom>
        </p:spPr>
        <p:txBody>
          <a:bodyPr wrap="square">
            <a:spAutoFit/>
          </a:bodyPr>
          <a:lstStyle/>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smtClean="0"/>
          </a:p>
          <a:p>
            <a:pPr algn="just"/>
            <a:endParaRPr lang="es-ES" dirty="0"/>
          </a:p>
          <a:p>
            <a:pPr algn="just"/>
            <a:endParaRPr lang="es-ES" dirty="0"/>
          </a:p>
          <a:p>
            <a:pPr algn="just"/>
            <a:endParaRPr lang="es-ES" dirty="0" smtClean="0"/>
          </a:p>
          <a:p>
            <a:pPr algn="just"/>
            <a:endParaRPr lang="es-ES" dirty="0" smtClean="0"/>
          </a:p>
          <a:p>
            <a:pPr algn="ctr"/>
            <a:r>
              <a:rPr lang="es-ES" b="1" dirty="0" smtClean="0"/>
              <a:t>.</a:t>
            </a:r>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smtClean="0"/>
          </a:p>
          <a:p>
            <a:pPr algn="just"/>
            <a:endParaRPr lang="es-ES" dirty="0"/>
          </a:p>
          <a:p>
            <a:pPr algn="just"/>
            <a:endParaRPr lang="es-ES" dirty="0" smtClean="0"/>
          </a:p>
          <a:p>
            <a:pPr algn="just"/>
            <a:endParaRPr lang="es-ES" dirty="0"/>
          </a:p>
          <a:p>
            <a:pPr algn="just"/>
            <a:endParaRPr lang="es-ES" dirty="0" smtClean="0"/>
          </a:p>
          <a:p>
            <a:endParaRPr lang="es-ES" dirty="0"/>
          </a:p>
          <a:p>
            <a:endParaRPr lang="es-ES" dirty="0"/>
          </a:p>
        </p:txBody>
      </p:sp>
      <p:pic>
        <p:nvPicPr>
          <p:cNvPr id="3" name="Imagen 2"/>
          <p:cNvPicPr>
            <a:picLocks noChangeAspect="1"/>
          </p:cNvPicPr>
          <p:nvPr/>
        </p:nvPicPr>
        <p:blipFill>
          <a:blip r:embed="rId2"/>
          <a:stretch>
            <a:fillRect/>
          </a:stretch>
        </p:blipFill>
        <p:spPr>
          <a:xfrm>
            <a:off x="249381" y="214330"/>
            <a:ext cx="6477000" cy="3133725"/>
          </a:xfrm>
          <a:prstGeom prst="rect">
            <a:avLst/>
          </a:prstGeom>
        </p:spPr>
      </p:pic>
      <p:sp>
        <p:nvSpPr>
          <p:cNvPr id="4" name="Rectángulo 3"/>
          <p:cNvSpPr/>
          <p:nvPr/>
        </p:nvSpPr>
        <p:spPr>
          <a:xfrm>
            <a:off x="6813885" y="1036403"/>
            <a:ext cx="5001126" cy="646331"/>
          </a:xfrm>
          <a:prstGeom prst="rect">
            <a:avLst/>
          </a:prstGeom>
        </p:spPr>
        <p:txBody>
          <a:bodyPr wrap="square">
            <a:spAutoFit/>
          </a:bodyPr>
          <a:lstStyle/>
          <a:p>
            <a:r>
              <a:rPr lang="es-ES" b="1" dirty="0"/>
              <a:t>Esquema de conexión TN-C y TN-S de conexión de neutro a tierra y masas a tierra</a:t>
            </a:r>
            <a:endParaRPr lang="es-ES" dirty="0"/>
          </a:p>
        </p:txBody>
      </p:sp>
      <p:sp>
        <p:nvSpPr>
          <p:cNvPr id="5" name="Rectángulo 4"/>
          <p:cNvSpPr/>
          <p:nvPr/>
        </p:nvSpPr>
        <p:spPr>
          <a:xfrm>
            <a:off x="8651433" y="2424725"/>
            <a:ext cx="2537935" cy="923330"/>
          </a:xfrm>
          <a:prstGeom prst="rect">
            <a:avLst/>
          </a:prstGeom>
        </p:spPr>
        <p:txBody>
          <a:bodyPr wrap="square">
            <a:spAutoFit/>
          </a:bodyPr>
          <a:lstStyle/>
          <a:p>
            <a:pPr algn="just"/>
            <a:r>
              <a:rPr lang="es-ES" b="1" dirty="0" smtClean="0"/>
              <a:t>Esquema </a:t>
            </a:r>
            <a:r>
              <a:rPr lang="es-ES" b="1" dirty="0"/>
              <a:t>de conexión IT de conexión de neutro a tierra y masas a tierra.</a:t>
            </a:r>
          </a:p>
        </p:txBody>
      </p:sp>
      <p:pic>
        <p:nvPicPr>
          <p:cNvPr id="6" name="Imagen 5"/>
          <p:cNvPicPr>
            <a:picLocks noChangeAspect="1"/>
          </p:cNvPicPr>
          <p:nvPr/>
        </p:nvPicPr>
        <p:blipFill>
          <a:blip r:embed="rId3"/>
          <a:stretch>
            <a:fillRect/>
          </a:stretch>
        </p:blipFill>
        <p:spPr>
          <a:xfrm>
            <a:off x="5034690" y="3348055"/>
            <a:ext cx="6848475" cy="3413692"/>
          </a:xfrm>
          <a:prstGeom prst="rect">
            <a:avLst/>
          </a:prstGeom>
        </p:spPr>
      </p:pic>
      <p:pic>
        <p:nvPicPr>
          <p:cNvPr id="7" name="Imagen 6"/>
          <p:cNvPicPr>
            <a:picLocks noChangeAspect="1"/>
          </p:cNvPicPr>
          <p:nvPr/>
        </p:nvPicPr>
        <p:blipFill>
          <a:blip r:embed="rId4"/>
          <a:stretch>
            <a:fillRect/>
          </a:stretch>
        </p:blipFill>
        <p:spPr>
          <a:xfrm>
            <a:off x="249381" y="4379495"/>
            <a:ext cx="4785309" cy="1816768"/>
          </a:xfrm>
          <a:prstGeom prst="rect">
            <a:avLst/>
          </a:prstGeom>
        </p:spPr>
      </p:pic>
    </p:spTree>
    <p:extLst>
      <p:ext uri="{BB962C8B-B14F-4D97-AF65-F5344CB8AC3E}">
        <p14:creationId xmlns:p14="http://schemas.microsoft.com/office/powerpoint/2010/main" val="3204051172"/>
      </p:ext>
    </p:extLst>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249381" y="214330"/>
            <a:ext cx="6512366" cy="8679299"/>
          </a:xfrm>
          <a:prstGeom prst="rect">
            <a:avLst/>
          </a:prstGeom>
        </p:spPr>
        <p:txBody>
          <a:bodyPr wrap="square">
            <a:spAutoFit/>
          </a:bodyPr>
          <a:lstStyle/>
          <a:p>
            <a:pPr algn="ctr"/>
            <a:r>
              <a:rPr lang="es-ES" b="1" dirty="0" smtClean="0">
                <a:solidFill>
                  <a:srgbClr val="FF0000"/>
                </a:solidFill>
                <a:latin typeface="Arial Rounded MT Bold" panose="020F0704030504030204" pitchFamily="34" charset="0"/>
              </a:rPr>
              <a:t>Los esquemas </a:t>
            </a:r>
            <a:r>
              <a:rPr lang="es-ES" b="1" dirty="0">
                <a:solidFill>
                  <a:srgbClr val="FF0000"/>
                </a:solidFill>
                <a:latin typeface="Arial Rounded MT Bold" panose="020F0704030504030204" pitchFamily="34" charset="0"/>
              </a:rPr>
              <a:t>T-S </a:t>
            </a:r>
            <a:r>
              <a:rPr lang="es-ES" b="1" dirty="0" smtClean="0">
                <a:solidFill>
                  <a:srgbClr val="FF0000"/>
                </a:solidFill>
                <a:latin typeface="Arial Rounded MT Bold" panose="020F0704030504030204" pitchFamily="34" charset="0"/>
              </a:rPr>
              <a:t>no se recomiendan en sistemas </a:t>
            </a:r>
            <a:r>
              <a:rPr lang="es-ES" b="1" dirty="0" err="1" smtClean="0">
                <a:solidFill>
                  <a:srgbClr val="FF0000"/>
                </a:solidFill>
                <a:latin typeface="Arial Rounded MT Bold" panose="020F0704030504030204" pitchFamily="34" charset="0"/>
              </a:rPr>
              <a:t>domiciltarios</a:t>
            </a:r>
            <a:r>
              <a:rPr lang="es-ES" b="1" dirty="0" smtClean="0">
                <a:solidFill>
                  <a:srgbClr val="FF0000"/>
                </a:solidFill>
                <a:latin typeface="Arial Rounded MT Bold" panose="020F0704030504030204" pitchFamily="34" charset="0"/>
              </a:rPr>
              <a:t> y alimentados desde una red pública BT.</a:t>
            </a:r>
            <a:endParaRPr lang="es-ES" b="1" dirty="0">
              <a:solidFill>
                <a:srgbClr val="FF0000"/>
              </a:solidFill>
              <a:latin typeface="Arial Rounded MT Bold" panose="020F0704030504030204" pitchFamily="34" charset="0"/>
            </a:endParaRPr>
          </a:p>
          <a:p>
            <a:pPr algn="just"/>
            <a:r>
              <a:rPr lang="es-ES" b="1" dirty="0">
                <a:solidFill>
                  <a:srgbClr val="0070C0"/>
                </a:solidFill>
                <a:latin typeface="Arial Rounded MT Bold" panose="020F0704030504030204" pitchFamily="34" charset="0"/>
              </a:rPr>
              <a:t>Componentes</a:t>
            </a:r>
          </a:p>
          <a:p>
            <a:pPr algn="just"/>
            <a:r>
              <a:rPr lang="es-ES" dirty="0"/>
              <a:t>El conductor de protección se cablea por separado de los </a:t>
            </a:r>
            <a:r>
              <a:rPr lang="es-ES" dirty="0" smtClean="0"/>
              <a:t>cables </a:t>
            </a:r>
            <a:r>
              <a:rPr lang="es-ES" dirty="0"/>
              <a:t>que corresponden a fase y neutro. El cableado se </a:t>
            </a:r>
            <a:r>
              <a:rPr lang="es-ES" dirty="0" smtClean="0"/>
              <a:t>debe </a:t>
            </a:r>
            <a:r>
              <a:rPr lang="es-ES" dirty="0"/>
              <a:t>conectar a todas las partes metálicas que corran </a:t>
            </a:r>
            <a:r>
              <a:rPr lang="es-ES" dirty="0" smtClean="0"/>
              <a:t>riesgo </a:t>
            </a:r>
            <a:r>
              <a:rPr lang="es-ES" dirty="0"/>
              <a:t>de quedar conectadas a la tensión de alimentación para </a:t>
            </a:r>
            <a:r>
              <a:rPr lang="es-ES" dirty="0" smtClean="0"/>
              <a:t>que</a:t>
            </a:r>
            <a:r>
              <a:rPr lang="es-ES" dirty="0"/>
              <a:t>, de esa manera, la corriente que pueda circular lo haga </a:t>
            </a:r>
            <a:r>
              <a:rPr lang="es-ES" dirty="0" smtClean="0"/>
              <a:t>por </a:t>
            </a:r>
            <a:r>
              <a:rPr lang="es-ES" dirty="0"/>
              <a:t>el conductor.</a:t>
            </a:r>
          </a:p>
          <a:p>
            <a:pPr algn="just"/>
            <a:r>
              <a:rPr lang="es-ES" dirty="0"/>
              <a:t>Es necesario considerar que también se puede llegar a </a:t>
            </a:r>
            <a:r>
              <a:rPr lang="es-ES" dirty="0" smtClean="0"/>
              <a:t>realizar </a:t>
            </a:r>
            <a:r>
              <a:rPr lang="es-ES" dirty="0"/>
              <a:t>la conexión de la estructura de los edificios. De esta </a:t>
            </a:r>
            <a:r>
              <a:rPr lang="es-ES" dirty="0" smtClean="0"/>
              <a:t>forma</a:t>
            </a:r>
            <a:r>
              <a:rPr lang="es-ES" dirty="0"/>
              <a:t>, será este el cable que se conecta al electrodo de </a:t>
            </a:r>
            <a:r>
              <a:rPr lang="es-ES" dirty="0" smtClean="0"/>
              <a:t>tierra</a:t>
            </a:r>
            <a:r>
              <a:rPr lang="es-ES" dirty="0"/>
              <a:t>. Para la elección de la sección de este tipo de </a:t>
            </a:r>
            <a:r>
              <a:rPr lang="es-ES" dirty="0" smtClean="0"/>
              <a:t>cables, más </a:t>
            </a:r>
            <a:r>
              <a:rPr lang="es-ES" dirty="0"/>
              <a:t>allá de lo que sugieren las reglamentaciones </a:t>
            </a:r>
            <a:r>
              <a:rPr lang="es-ES" dirty="0" smtClean="0"/>
              <a:t>vigentes de </a:t>
            </a:r>
            <a:r>
              <a:rPr lang="es-ES" dirty="0"/>
              <a:t>cada país, tendremos que proceder a verificar su </a:t>
            </a:r>
            <a:r>
              <a:rPr lang="es-ES" dirty="0" smtClean="0"/>
              <a:t>sección </a:t>
            </a:r>
            <a:r>
              <a:rPr lang="es-ES" dirty="0"/>
              <a:t>para que pueda soportar las corrientes de </a:t>
            </a:r>
            <a:r>
              <a:rPr lang="es-ES" dirty="0" smtClean="0"/>
              <a:t>cortocircuito </a:t>
            </a:r>
            <a:r>
              <a:rPr lang="es-ES" dirty="0"/>
              <a:t>o falla a tierra máxima</a:t>
            </a:r>
            <a:r>
              <a:rPr lang="es-ES" dirty="0" smtClean="0"/>
              <a:t>.</a:t>
            </a:r>
          </a:p>
          <a:p>
            <a:pPr algn="just"/>
            <a:endParaRPr lang="es-ES" dirty="0"/>
          </a:p>
          <a:p>
            <a:pPr algn="just"/>
            <a:r>
              <a:rPr lang="es-ES" b="1" dirty="0" smtClean="0">
                <a:solidFill>
                  <a:srgbClr val="0070C0"/>
                </a:solidFill>
                <a:latin typeface="Arial Rounded MT Bold" panose="020F0704030504030204" pitchFamily="34" charset="0"/>
              </a:rPr>
              <a:t>Conductor de protección</a:t>
            </a:r>
            <a:endParaRPr lang="es-ES" b="1" dirty="0">
              <a:solidFill>
                <a:srgbClr val="0070C0"/>
              </a:solidFill>
              <a:latin typeface="Arial Rounded MT Bold" panose="020F0704030504030204" pitchFamily="34" charset="0"/>
            </a:endParaRPr>
          </a:p>
          <a:p>
            <a:pPr algn="just"/>
            <a:r>
              <a:rPr lang="es-ES" dirty="0" smtClean="0"/>
              <a:t>En baja </a:t>
            </a:r>
            <a:r>
              <a:rPr lang="es-ES" dirty="0"/>
              <a:t>tensión </a:t>
            </a:r>
            <a:r>
              <a:rPr lang="es-ES" dirty="0" smtClean="0"/>
              <a:t>y para instalaciones </a:t>
            </a:r>
            <a:r>
              <a:rPr lang="es-ES" dirty="0"/>
              <a:t>domiciliarias, </a:t>
            </a:r>
            <a:r>
              <a:rPr lang="es-ES" dirty="0" smtClean="0"/>
              <a:t>se utiliza un conductor </a:t>
            </a:r>
            <a:r>
              <a:rPr lang="es-ES" dirty="0"/>
              <a:t>de </a:t>
            </a:r>
            <a:r>
              <a:rPr lang="es-ES" dirty="0" smtClean="0"/>
              <a:t>2,5 mm² </a:t>
            </a:r>
            <a:r>
              <a:rPr lang="es-ES" dirty="0"/>
              <a:t>de cobre, que </a:t>
            </a:r>
            <a:r>
              <a:rPr lang="es-ES" dirty="0" smtClean="0"/>
              <a:t>tiene una </a:t>
            </a:r>
            <a:r>
              <a:rPr lang="es-ES" dirty="0"/>
              <a:t>envoltura </a:t>
            </a:r>
            <a:r>
              <a:rPr lang="es-ES" dirty="0" smtClean="0"/>
              <a:t>aislante </a:t>
            </a:r>
            <a:r>
              <a:rPr lang="es-ES" dirty="0"/>
              <a:t>de color verde </a:t>
            </a:r>
            <a:r>
              <a:rPr lang="es-ES" dirty="0" smtClean="0"/>
              <a:t>y amarillo para poder </a:t>
            </a:r>
            <a:r>
              <a:rPr lang="es-ES" dirty="0"/>
              <a:t>identificarlo </a:t>
            </a:r>
            <a:r>
              <a:rPr lang="es-ES" dirty="0" smtClean="0"/>
              <a:t>del resto de la instalación</a:t>
            </a:r>
            <a:r>
              <a:rPr lang="es-ES" dirty="0"/>
              <a:t>. Este conductor debe conectarse </a:t>
            </a:r>
            <a:r>
              <a:rPr lang="es-ES" dirty="0" smtClean="0"/>
              <a:t>en </a:t>
            </a:r>
            <a:r>
              <a:rPr lang="es-ES" dirty="0"/>
              <a:t>cualquier equipo </a:t>
            </a:r>
            <a:r>
              <a:rPr lang="es-ES" dirty="0" smtClean="0"/>
              <a:t>o componente </a:t>
            </a:r>
            <a:r>
              <a:rPr lang="es-ES" dirty="0"/>
              <a:t>metálico que sea </a:t>
            </a:r>
            <a:r>
              <a:rPr lang="es-ES" dirty="0" smtClean="0"/>
              <a:t>susceptible </a:t>
            </a:r>
            <a:r>
              <a:rPr lang="es-ES" dirty="0"/>
              <a:t>de quedar bajo tensión por </a:t>
            </a:r>
            <a:r>
              <a:rPr lang="es-ES" dirty="0" smtClean="0"/>
              <a:t>falla de </a:t>
            </a:r>
            <a:r>
              <a:rPr lang="es-ES" dirty="0"/>
              <a:t>aislación </a:t>
            </a:r>
            <a:r>
              <a:rPr lang="es-ES" dirty="0" smtClean="0"/>
              <a:t>de algún </a:t>
            </a:r>
            <a:r>
              <a:rPr lang="es-ES" dirty="0"/>
              <a:t>cable de fase</a:t>
            </a:r>
            <a:r>
              <a:rPr lang="es-ES" dirty="0" smtClean="0"/>
              <a:t>.</a:t>
            </a:r>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ctr"/>
            <a:endParaRPr lang="es-ES" b="1" dirty="0"/>
          </a:p>
          <a:p>
            <a:pPr algn="ctr"/>
            <a:endParaRPr lang="es-ES" b="1" dirty="0"/>
          </a:p>
        </p:txBody>
      </p:sp>
      <p:pic>
        <p:nvPicPr>
          <p:cNvPr id="8" name="Imagen 7"/>
          <p:cNvPicPr>
            <a:picLocks noChangeAspect="1"/>
          </p:cNvPicPr>
          <p:nvPr/>
        </p:nvPicPr>
        <p:blipFill>
          <a:blip r:embed="rId2"/>
          <a:stretch>
            <a:fillRect/>
          </a:stretch>
        </p:blipFill>
        <p:spPr>
          <a:xfrm>
            <a:off x="7470721" y="1864142"/>
            <a:ext cx="3571875" cy="3057525"/>
          </a:xfrm>
          <a:prstGeom prst="rect">
            <a:avLst/>
          </a:prstGeom>
        </p:spPr>
      </p:pic>
      <p:sp>
        <p:nvSpPr>
          <p:cNvPr id="9" name="Rectángulo 8"/>
          <p:cNvSpPr/>
          <p:nvPr/>
        </p:nvSpPr>
        <p:spPr>
          <a:xfrm>
            <a:off x="6531505" y="5103077"/>
            <a:ext cx="5450305" cy="646331"/>
          </a:xfrm>
          <a:prstGeom prst="rect">
            <a:avLst/>
          </a:prstGeom>
        </p:spPr>
        <p:txBody>
          <a:bodyPr wrap="square">
            <a:spAutoFit/>
          </a:bodyPr>
          <a:lstStyle/>
          <a:p>
            <a:pPr algn="ctr"/>
            <a:r>
              <a:rPr lang="es-ES" b="1" dirty="0"/>
              <a:t>Imagen del conductor de protección, conectado a la jabalina de puesta a tierra.</a:t>
            </a:r>
          </a:p>
        </p:txBody>
      </p:sp>
    </p:spTree>
    <p:extLst>
      <p:ext uri="{BB962C8B-B14F-4D97-AF65-F5344CB8AC3E}">
        <p14:creationId xmlns:p14="http://schemas.microsoft.com/office/powerpoint/2010/main" val="181177126"/>
      </p:ext>
    </p:extLst>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249381" y="214330"/>
            <a:ext cx="11782198" cy="6463308"/>
          </a:xfrm>
          <a:prstGeom prst="rect">
            <a:avLst/>
          </a:prstGeom>
        </p:spPr>
        <p:txBody>
          <a:bodyPr wrap="square">
            <a:spAutoFit/>
          </a:bodyPr>
          <a:lstStyle/>
          <a:p>
            <a:pPr algn="just"/>
            <a:r>
              <a:rPr lang="es-ES" dirty="0" smtClean="0"/>
              <a:t>Ahora </a:t>
            </a:r>
            <a:r>
              <a:rPr lang="es-ES" dirty="0"/>
              <a:t>conoceremos los electrodos de tierra. Este </a:t>
            </a:r>
            <a:r>
              <a:rPr lang="es-ES" dirty="0" smtClean="0"/>
              <a:t>componente </a:t>
            </a:r>
            <a:r>
              <a:rPr lang="es-ES" dirty="0"/>
              <a:t>está en contacto directo con el terreno, </a:t>
            </a:r>
            <a:r>
              <a:rPr lang="es-ES" dirty="0" smtClean="0"/>
              <a:t>proporcionando </a:t>
            </a:r>
            <a:r>
              <a:rPr lang="es-ES" dirty="0"/>
              <a:t>un medio de drenaje de las corrientes de fugas </a:t>
            </a:r>
            <a:r>
              <a:rPr lang="es-ES" dirty="0" smtClean="0"/>
              <a:t>o </a:t>
            </a:r>
            <a:r>
              <a:rPr lang="es-ES" dirty="0"/>
              <a:t>fallas a tierra. Los electrodos deben tener propiedades </a:t>
            </a:r>
            <a:r>
              <a:rPr lang="es-ES" dirty="0" smtClean="0"/>
              <a:t>mecánicas </a:t>
            </a:r>
            <a:r>
              <a:rPr lang="es-ES" dirty="0"/>
              <a:t>y eléctricas adecuadas para poder funcionar de </a:t>
            </a:r>
            <a:r>
              <a:rPr lang="es-ES" dirty="0" smtClean="0"/>
              <a:t>la </a:t>
            </a:r>
            <a:r>
              <a:rPr lang="es-ES" dirty="0"/>
              <a:t>misma manera durante un largo tiempo sin la necesidad </a:t>
            </a:r>
            <a:r>
              <a:rPr lang="es-ES" dirty="0" smtClean="0"/>
              <a:t>de </a:t>
            </a:r>
            <a:r>
              <a:rPr lang="es-ES" dirty="0"/>
              <a:t>realizar mantenimientos e inspecciones periódicas. De </a:t>
            </a:r>
            <a:r>
              <a:rPr lang="es-ES" dirty="0" smtClean="0"/>
              <a:t>acuerdo </a:t>
            </a:r>
            <a:r>
              <a:rPr lang="es-ES" dirty="0"/>
              <a:t>con esto, el material debe mantener buena </a:t>
            </a:r>
            <a:r>
              <a:rPr lang="es-ES" dirty="0" smtClean="0"/>
              <a:t>conductividad </a:t>
            </a:r>
            <a:r>
              <a:rPr lang="es-ES" dirty="0"/>
              <a:t>eléctrica y no corroerse.</a:t>
            </a:r>
          </a:p>
          <a:p>
            <a:pPr algn="just"/>
            <a:r>
              <a:rPr lang="es-ES" dirty="0"/>
              <a:t>Los materiales utilizados pueden ser: cobre, acero </a:t>
            </a:r>
            <a:r>
              <a:rPr lang="es-ES" dirty="0" smtClean="0"/>
              <a:t>galvanizado</a:t>
            </a:r>
            <a:r>
              <a:rPr lang="es-ES" dirty="0"/>
              <a:t>, acero inoxidable y hierro fundido. El electrodo puede </a:t>
            </a:r>
            <a:r>
              <a:rPr lang="es-ES" dirty="0" smtClean="0"/>
              <a:t>tomar </a:t>
            </a:r>
            <a:r>
              <a:rPr lang="es-ES" dirty="0"/>
              <a:t>diversas formas: barras verticales (jabalinas), placas </a:t>
            </a:r>
            <a:r>
              <a:rPr lang="es-ES" dirty="0" smtClean="0"/>
              <a:t>y </a:t>
            </a:r>
            <a:r>
              <a:rPr lang="es-ES" dirty="0"/>
              <a:t>conductores horizontales.</a:t>
            </a:r>
          </a:p>
          <a:p>
            <a:pPr algn="just"/>
            <a:r>
              <a:rPr lang="es-ES" dirty="0" smtClean="0"/>
              <a:t>Los electrodos deben mantener </a:t>
            </a:r>
            <a:r>
              <a:rPr lang="es-ES" dirty="0"/>
              <a:t>sus </a:t>
            </a:r>
            <a:r>
              <a:rPr lang="es-ES" dirty="0" smtClean="0"/>
              <a:t>características </a:t>
            </a:r>
            <a:r>
              <a:rPr lang="es-ES" dirty="0"/>
              <a:t>mecánicas </a:t>
            </a:r>
            <a:r>
              <a:rPr lang="es-ES" dirty="0" smtClean="0"/>
              <a:t>y eléctricas durante un largo período</a:t>
            </a:r>
            <a:r>
              <a:rPr lang="es-ES" dirty="0"/>
              <a:t>.</a:t>
            </a:r>
          </a:p>
          <a:p>
            <a:pPr algn="just"/>
            <a:r>
              <a:rPr lang="es-ES" dirty="0" smtClean="0"/>
              <a:t>El electrodo </a:t>
            </a:r>
            <a:r>
              <a:rPr lang="es-ES" dirty="0"/>
              <a:t>tiene tres tipos </a:t>
            </a:r>
            <a:r>
              <a:rPr lang="es-ES" dirty="0" smtClean="0"/>
              <a:t>de resistencia </a:t>
            </a:r>
            <a:r>
              <a:rPr lang="es-ES" dirty="0"/>
              <a:t>que </a:t>
            </a:r>
            <a:r>
              <a:rPr lang="es-ES" dirty="0" smtClean="0"/>
              <a:t>se enfrentan al pasaje de la corriente </a:t>
            </a:r>
            <a:r>
              <a:rPr lang="es-ES" dirty="0"/>
              <a:t>de fuga </a:t>
            </a:r>
            <a:r>
              <a:rPr lang="es-ES" dirty="0" smtClean="0"/>
              <a:t>o falla</a:t>
            </a:r>
            <a:r>
              <a:rPr lang="es-ES" dirty="0"/>
              <a:t>:</a:t>
            </a:r>
          </a:p>
          <a:p>
            <a:pPr marL="742950" lvl="1" indent="-285750" algn="just">
              <a:buFont typeface="Arial" panose="020B0604020202020204" pitchFamily="34" charset="0"/>
              <a:buChar char="•"/>
            </a:pPr>
            <a:r>
              <a:rPr lang="es-ES" b="1" dirty="0" smtClean="0"/>
              <a:t>Resistencia propia del electrodo y de sus conexiones a la instalación</a:t>
            </a:r>
            <a:r>
              <a:rPr lang="es-ES" b="1" dirty="0"/>
              <a:t>.</a:t>
            </a:r>
          </a:p>
          <a:p>
            <a:pPr marL="742950" lvl="1" indent="-285750" algn="just">
              <a:buFont typeface="Arial" panose="020B0604020202020204" pitchFamily="34" charset="0"/>
              <a:buChar char="•"/>
            </a:pPr>
            <a:r>
              <a:rPr lang="es-ES" b="1" dirty="0" smtClean="0"/>
              <a:t>Resistencia de contacto entre el electrodo y el terreno circundante</a:t>
            </a:r>
            <a:r>
              <a:rPr lang="es-ES" b="1" dirty="0"/>
              <a:t>.</a:t>
            </a:r>
          </a:p>
          <a:p>
            <a:pPr marL="742950" lvl="1" indent="-285750" algn="just">
              <a:buFont typeface="Arial" panose="020B0604020202020204" pitchFamily="34" charset="0"/>
              <a:buChar char="•"/>
            </a:pPr>
            <a:r>
              <a:rPr lang="es-ES" b="1" dirty="0" smtClean="0"/>
              <a:t>Resistencia de la tierra circundante</a:t>
            </a:r>
            <a:r>
              <a:rPr lang="es-ES" b="1" dirty="0"/>
              <a:t>.</a:t>
            </a:r>
          </a:p>
          <a:p>
            <a:pPr algn="just"/>
            <a:r>
              <a:rPr lang="es-ES" dirty="0" smtClean="0"/>
              <a:t>La </a:t>
            </a:r>
            <a:r>
              <a:rPr lang="es-ES" dirty="0"/>
              <a:t>resistencia propia del electrodo es de muy poco valor y </a:t>
            </a:r>
            <a:r>
              <a:rPr lang="es-ES" dirty="0" smtClean="0"/>
              <a:t>prácticamente </a:t>
            </a:r>
            <a:r>
              <a:rPr lang="es-ES" dirty="0"/>
              <a:t>despreciable con respecto a la </a:t>
            </a:r>
            <a:r>
              <a:rPr lang="es-ES" dirty="0" smtClean="0"/>
              <a:t>resistencia total del sistema</a:t>
            </a:r>
            <a:r>
              <a:rPr lang="es-ES" dirty="0"/>
              <a:t>, por </a:t>
            </a:r>
            <a:r>
              <a:rPr lang="es-ES" dirty="0" smtClean="0"/>
              <a:t>las secciones </a:t>
            </a:r>
            <a:r>
              <a:rPr lang="es-ES" dirty="0"/>
              <a:t>trasversales que </a:t>
            </a:r>
            <a:r>
              <a:rPr lang="es-ES" dirty="0" smtClean="0"/>
              <a:t>se utilizan y los materiales </a:t>
            </a:r>
            <a:r>
              <a:rPr lang="es-ES" dirty="0"/>
              <a:t>empleados.</a:t>
            </a:r>
          </a:p>
          <a:p>
            <a:pPr algn="just"/>
            <a:r>
              <a:rPr lang="es-ES" dirty="0"/>
              <a:t>La resistencia de contacto entre el electrodo y la tierra que </a:t>
            </a:r>
            <a:r>
              <a:rPr lang="es-ES" dirty="0" smtClean="0"/>
              <a:t>lo </a:t>
            </a:r>
            <a:r>
              <a:rPr lang="es-ES" dirty="0"/>
              <a:t>rodea es muy baja siempre que el electrodo se encuentre </a:t>
            </a:r>
            <a:r>
              <a:rPr lang="es-ES" dirty="0" smtClean="0"/>
              <a:t>libre </a:t>
            </a:r>
            <a:r>
              <a:rPr lang="es-ES" dirty="0"/>
              <a:t>de pintura y grasa en su superficie externa.</a:t>
            </a:r>
          </a:p>
          <a:p>
            <a:pPr algn="just"/>
            <a:r>
              <a:rPr lang="es-ES" dirty="0" smtClean="0"/>
              <a:t>Un electrodo hincado en un terreno de resistividad uniforme conduce corriente en </a:t>
            </a:r>
            <a:r>
              <a:rPr lang="es-ES" dirty="0"/>
              <a:t>todas direcciones. </a:t>
            </a:r>
            <a:r>
              <a:rPr lang="es-ES" dirty="0" smtClean="0"/>
              <a:t>La capa adyacente al electrodo es la que </a:t>
            </a:r>
            <a:r>
              <a:rPr lang="es-ES" dirty="0"/>
              <a:t>tiene menor área y</a:t>
            </a:r>
            <a:r>
              <a:rPr lang="es-ES" dirty="0" smtClean="0"/>
              <a:t>, por lo tanto</a:t>
            </a:r>
            <a:r>
              <a:rPr lang="es-ES" dirty="0"/>
              <a:t>, </a:t>
            </a:r>
            <a:r>
              <a:rPr lang="es-ES" dirty="0" smtClean="0"/>
              <a:t>ofrece la mayor </a:t>
            </a:r>
            <a:r>
              <a:rPr lang="es-ES" dirty="0"/>
              <a:t>resistencia. A distancias mayores, tenemos </a:t>
            </a:r>
            <a:r>
              <a:rPr lang="es-ES" dirty="0" smtClean="0"/>
              <a:t>mayores </a:t>
            </a:r>
            <a:r>
              <a:rPr lang="es-ES" dirty="0"/>
              <a:t>áreas y</a:t>
            </a:r>
            <a:r>
              <a:rPr lang="es-ES" dirty="0" smtClean="0"/>
              <a:t>, por consiguiente</a:t>
            </a:r>
            <a:r>
              <a:rPr lang="es-ES" dirty="0"/>
              <a:t>, menores resistencias. </a:t>
            </a:r>
          </a:p>
          <a:p>
            <a:pPr algn="just"/>
            <a:r>
              <a:rPr lang="es-ES" dirty="0"/>
              <a:t>Los electrodos más utilizados </a:t>
            </a:r>
            <a:r>
              <a:rPr lang="es-ES" dirty="0" smtClean="0"/>
              <a:t>son las jabalinas</a:t>
            </a:r>
            <a:r>
              <a:rPr lang="es-ES" dirty="0"/>
              <a:t>, dado que </a:t>
            </a:r>
            <a:r>
              <a:rPr lang="es-ES" dirty="0" smtClean="0"/>
              <a:t>estas </a:t>
            </a:r>
            <a:r>
              <a:rPr lang="es-ES" dirty="0"/>
              <a:t>son económicas y fáciles </a:t>
            </a:r>
            <a:r>
              <a:rPr lang="es-ES" dirty="0" smtClean="0"/>
              <a:t>de instalar. Estas se clavan en la tierra para lograr la profundidad </a:t>
            </a:r>
            <a:r>
              <a:rPr lang="es-ES" dirty="0"/>
              <a:t>deseada (</a:t>
            </a:r>
            <a:r>
              <a:rPr lang="es-ES" dirty="0" smtClean="0"/>
              <a:t>a mayor profundidad</a:t>
            </a:r>
            <a:r>
              <a:rPr lang="es-ES" dirty="0"/>
              <a:t>, menor resistencia) </a:t>
            </a:r>
            <a:r>
              <a:rPr lang="es-ES" dirty="0" smtClean="0"/>
              <a:t>y tienen </a:t>
            </a:r>
            <a:r>
              <a:rPr lang="es-ES" dirty="0"/>
              <a:t>un tratamiento </a:t>
            </a:r>
            <a:r>
              <a:rPr lang="es-ES" dirty="0" smtClean="0"/>
              <a:t>para evitar </a:t>
            </a:r>
            <a:r>
              <a:rPr lang="es-ES" dirty="0"/>
              <a:t>su </a:t>
            </a:r>
            <a:r>
              <a:rPr lang="es-ES" dirty="0" smtClean="0"/>
              <a:t>corrosión</a:t>
            </a:r>
            <a:r>
              <a:rPr lang="es-ES" dirty="0"/>
              <a:t>. Una </a:t>
            </a:r>
            <a:r>
              <a:rPr lang="es-ES" dirty="0" smtClean="0"/>
              <a:t>varilla de </a:t>
            </a:r>
            <a:r>
              <a:rPr lang="es-ES" dirty="0"/>
              <a:t>acero con un recubrimiento </a:t>
            </a:r>
            <a:r>
              <a:rPr lang="es-ES" dirty="0" smtClean="0"/>
              <a:t>de cobre de 10 </a:t>
            </a:r>
            <a:r>
              <a:rPr lang="es-ES" dirty="0"/>
              <a:t>milésimas puede durar hasta </a:t>
            </a:r>
            <a:r>
              <a:rPr lang="es-ES" dirty="0" smtClean="0"/>
              <a:t>35 años en un </a:t>
            </a:r>
            <a:r>
              <a:rPr lang="es-ES" dirty="0"/>
              <a:t>terreno </a:t>
            </a:r>
            <a:r>
              <a:rPr lang="es-ES" dirty="0" smtClean="0"/>
              <a:t>promedio. En caso de necesitar </a:t>
            </a:r>
            <a:r>
              <a:rPr lang="es-ES" dirty="0"/>
              <a:t>más profundidad </a:t>
            </a:r>
            <a:r>
              <a:rPr lang="es-ES" dirty="0" smtClean="0"/>
              <a:t>de jabalina, se utilizan accesorios roscados que funcionan como alargues</a:t>
            </a:r>
            <a:r>
              <a:rPr lang="es-ES" dirty="0"/>
              <a:t>, </a:t>
            </a:r>
            <a:r>
              <a:rPr lang="es-ES" dirty="0" smtClean="0"/>
              <a:t>de manera de lograr la profundidad </a:t>
            </a:r>
            <a:r>
              <a:rPr lang="es-ES" dirty="0"/>
              <a:t>deseada</a:t>
            </a:r>
            <a:r>
              <a:rPr lang="es-ES" dirty="0" smtClean="0"/>
              <a:t>.</a:t>
            </a:r>
          </a:p>
        </p:txBody>
      </p:sp>
    </p:spTree>
    <p:extLst>
      <p:ext uri="{BB962C8B-B14F-4D97-AF65-F5344CB8AC3E}">
        <p14:creationId xmlns:p14="http://schemas.microsoft.com/office/powerpoint/2010/main" val="2555766630"/>
      </p:ext>
    </p:extLst>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249381" y="214330"/>
            <a:ext cx="11782198" cy="5909310"/>
          </a:xfrm>
          <a:prstGeom prst="rect">
            <a:avLst/>
          </a:prstGeom>
        </p:spPr>
        <p:txBody>
          <a:bodyPr wrap="square">
            <a:spAutoFit/>
          </a:bodyPr>
          <a:lstStyle/>
          <a:p>
            <a:pPr algn="just"/>
            <a:r>
              <a:rPr lang="es-ES" dirty="0" smtClean="0"/>
              <a:t>Si </a:t>
            </a:r>
            <a:r>
              <a:rPr lang="es-ES" dirty="0"/>
              <a:t>el terreno es rocoso, no se pueden clavar directamente </a:t>
            </a:r>
            <a:r>
              <a:rPr lang="es-ES" dirty="0" smtClean="0"/>
              <a:t>las </a:t>
            </a:r>
            <a:r>
              <a:rPr lang="es-ES" dirty="0"/>
              <a:t>jabalinas, dado que se corre el riesgo de que se </a:t>
            </a:r>
            <a:r>
              <a:rPr lang="es-ES" dirty="0" smtClean="0"/>
              <a:t>doblen o </a:t>
            </a:r>
            <a:r>
              <a:rPr lang="es-ES" dirty="0"/>
              <a:t>se dañen. En estos casos, se las puede poner inclinadas u </a:t>
            </a:r>
            <a:r>
              <a:rPr lang="es-ES" dirty="0" smtClean="0"/>
              <a:t>horizontales </a:t>
            </a:r>
            <a:r>
              <a:rPr lang="es-ES" dirty="0"/>
              <a:t>en una trinchera creada para este fin.</a:t>
            </a:r>
          </a:p>
          <a:p>
            <a:pPr algn="just"/>
            <a:r>
              <a:rPr lang="es-ES" dirty="0"/>
              <a:t>En instalaciones de industrias, media tensión, o donde los </a:t>
            </a:r>
            <a:r>
              <a:rPr lang="es-ES" dirty="0" smtClean="0"/>
              <a:t>niveles </a:t>
            </a:r>
            <a:r>
              <a:rPr lang="es-ES" dirty="0"/>
              <a:t>de corriente por drenar a tierra sean muy elevados </a:t>
            </a:r>
            <a:r>
              <a:rPr lang="es-ES" dirty="0" smtClean="0"/>
              <a:t>por </a:t>
            </a:r>
            <a:r>
              <a:rPr lang="es-ES" dirty="0"/>
              <a:t>la distribución de estas corrientes a tierra, conviene </a:t>
            </a:r>
            <a:r>
              <a:rPr lang="es-ES" dirty="0" smtClean="0"/>
              <a:t>generar </a:t>
            </a:r>
            <a:r>
              <a:rPr lang="es-ES" dirty="0"/>
              <a:t>un drenaje más distribuido en vez de utilizar un </a:t>
            </a:r>
            <a:r>
              <a:rPr lang="es-ES" dirty="0" smtClean="0"/>
              <a:t>drenaje </a:t>
            </a:r>
            <a:r>
              <a:rPr lang="es-ES" dirty="0"/>
              <a:t>puntual (que se explicará más adelante, y que es </a:t>
            </a:r>
            <a:r>
              <a:rPr lang="es-ES" dirty="0" smtClean="0"/>
              <a:t>peligroso </a:t>
            </a:r>
            <a:r>
              <a:rPr lang="es-ES" dirty="0"/>
              <a:t>para personas y animales).</a:t>
            </a:r>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smtClean="0"/>
          </a:p>
          <a:p>
            <a:pPr algn="ctr"/>
            <a:r>
              <a:rPr lang="es-ES" b="1" dirty="0" smtClean="0"/>
              <a:t>Detalle </a:t>
            </a:r>
            <a:r>
              <a:rPr lang="es-ES" b="1" dirty="0"/>
              <a:t>de </a:t>
            </a:r>
            <a:r>
              <a:rPr lang="es-ES" b="1" dirty="0" smtClean="0"/>
              <a:t>las resistencias </a:t>
            </a:r>
            <a:r>
              <a:rPr lang="es-ES" b="1" dirty="0"/>
              <a:t>del electrodo </a:t>
            </a:r>
            <a:r>
              <a:rPr lang="es-ES" b="1" dirty="0" smtClean="0"/>
              <a:t>y ejemplos </a:t>
            </a:r>
            <a:r>
              <a:rPr lang="es-ES" b="1" dirty="0"/>
              <a:t>de ubicación </a:t>
            </a:r>
            <a:r>
              <a:rPr lang="es-ES" b="1" dirty="0" smtClean="0"/>
              <a:t>de las </a:t>
            </a:r>
            <a:r>
              <a:rPr lang="es-ES" b="1" dirty="0"/>
              <a:t>jabalinas de puesta </a:t>
            </a:r>
            <a:r>
              <a:rPr lang="es-ES" b="1" dirty="0" smtClean="0"/>
              <a:t>a tierra.</a:t>
            </a:r>
          </a:p>
          <a:p>
            <a:pPr algn="just"/>
            <a:endParaRPr lang="es-ES" dirty="0"/>
          </a:p>
        </p:txBody>
      </p:sp>
      <p:pic>
        <p:nvPicPr>
          <p:cNvPr id="3" name="Imagen 2"/>
          <p:cNvPicPr>
            <a:picLocks noChangeAspect="1"/>
          </p:cNvPicPr>
          <p:nvPr/>
        </p:nvPicPr>
        <p:blipFill>
          <a:blip r:embed="rId2"/>
          <a:stretch>
            <a:fillRect/>
          </a:stretch>
        </p:blipFill>
        <p:spPr>
          <a:xfrm>
            <a:off x="2368580" y="1716004"/>
            <a:ext cx="7543800" cy="3714750"/>
          </a:xfrm>
          <a:prstGeom prst="rect">
            <a:avLst/>
          </a:prstGeom>
        </p:spPr>
      </p:pic>
    </p:spTree>
    <p:extLst>
      <p:ext uri="{BB962C8B-B14F-4D97-AF65-F5344CB8AC3E}">
        <p14:creationId xmlns:p14="http://schemas.microsoft.com/office/powerpoint/2010/main" val="2915564969"/>
      </p:ext>
    </p:extLst>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249381" y="214330"/>
            <a:ext cx="11782198" cy="6463308"/>
          </a:xfrm>
          <a:prstGeom prst="rect">
            <a:avLst/>
          </a:prstGeom>
        </p:spPr>
        <p:txBody>
          <a:bodyPr wrap="square">
            <a:spAutoFit/>
          </a:bodyPr>
          <a:lstStyle/>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r>
              <a:rPr lang="es-ES" dirty="0" smtClean="0"/>
              <a:t>Con este fin se coloca, debajo de la instalación por proteger, una malla </a:t>
            </a:r>
            <a:r>
              <a:rPr lang="es-ES" dirty="0"/>
              <a:t>formada por conductores desnudos, </a:t>
            </a:r>
            <a:r>
              <a:rPr lang="es-ES" dirty="0" smtClean="0"/>
              <a:t>y cuyas dimensiones dependerán de los niveles de resistencia de puesta a tierra que se obtenga</a:t>
            </a:r>
            <a:r>
              <a:rPr lang="es-ES" dirty="0"/>
              <a:t>.</a:t>
            </a:r>
          </a:p>
          <a:p>
            <a:pPr algn="just"/>
            <a:r>
              <a:rPr lang="es-ES" dirty="0"/>
              <a:t>Esta malla debe estar formada por una cuadrícula </a:t>
            </a:r>
            <a:r>
              <a:rPr lang="es-ES" dirty="0" smtClean="0"/>
              <a:t>integrada </a:t>
            </a:r>
            <a:r>
              <a:rPr lang="es-ES" dirty="0"/>
              <a:t>por conductores de cobre desnudos, soldados en cada </a:t>
            </a:r>
            <a:r>
              <a:rPr lang="es-ES" dirty="0" smtClean="0"/>
              <a:t>unión </a:t>
            </a:r>
            <a:r>
              <a:rPr lang="es-ES" dirty="0"/>
              <a:t>de la cuadrícula y con jabalinas en sus extremos. Con </a:t>
            </a:r>
            <a:r>
              <a:rPr lang="es-ES" dirty="0" smtClean="0"/>
              <a:t>esta </a:t>
            </a:r>
            <a:r>
              <a:rPr lang="es-ES" dirty="0"/>
              <a:t>solución se obtienen valores de resistencia de puesta a </a:t>
            </a:r>
            <a:r>
              <a:rPr lang="es-ES" dirty="0" smtClean="0"/>
              <a:t>tierra </a:t>
            </a:r>
            <a:r>
              <a:rPr lang="es-ES" dirty="0"/>
              <a:t>mucho más bajos que con la jabalina sola, pero su </a:t>
            </a:r>
            <a:r>
              <a:rPr lang="es-ES" dirty="0" smtClean="0"/>
              <a:t>utilización </a:t>
            </a:r>
            <a:r>
              <a:rPr lang="es-ES" dirty="0"/>
              <a:t>se basa en la seguridad ante grandes corrientes por </a:t>
            </a:r>
            <a:r>
              <a:rPr lang="es-ES" dirty="0" smtClean="0"/>
              <a:t>drenar </a:t>
            </a:r>
            <a:r>
              <a:rPr lang="es-ES" dirty="0"/>
              <a:t>a tierra, limitándose a un aspecto económico dado </a:t>
            </a:r>
            <a:r>
              <a:rPr lang="es-ES" dirty="0" smtClean="0"/>
              <a:t>que </a:t>
            </a:r>
            <a:r>
              <a:rPr lang="es-ES" dirty="0"/>
              <a:t>se tiene el costo de los conductores desnudos, sumado </a:t>
            </a:r>
            <a:r>
              <a:rPr lang="es-ES" dirty="0" smtClean="0"/>
              <a:t>al </a:t>
            </a:r>
            <a:r>
              <a:rPr lang="es-ES" dirty="0"/>
              <a:t>costo de la obra para instalar la malla.</a:t>
            </a:r>
          </a:p>
          <a:p>
            <a:pPr algn="just"/>
            <a:r>
              <a:rPr lang="es-ES" dirty="0"/>
              <a:t>Para mejorar valores de resistencia de puesta a tierra, se </a:t>
            </a:r>
            <a:r>
              <a:rPr lang="es-ES" dirty="0" smtClean="0"/>
              <a:t>puede </a:t>
            </a:r>
            <a:r>
              <a:rPr lang="es-ES" dirty="0"/>
              <a:t>aumentar la cantidad de cables de cobre desnudos, </a:t>
            </a:r>
            <a:r>
              <a:rPr lang="es-ES" dirty="0" smtClean="0"/>
              <a:t>ya </a:t>
            </a:r>
            <a:r>
              <a:rPr lang="es-ES" dirty="0"/>
              <a:t>sea incrementando la superficie donde se instalará la </a:t>
            </a:r>
            <a:r>
              <a:rPr lang="es-ES" dirty="0" smtClean="0"/>
              <a:t>malla </a:t>
            </a:r>
            <a:r>
              <a:rPr lang="es-ES" dirty="0"/>
              <a:t>de puesta a tierra o reduciendo el tamaño de cada </a:t>
            </a:r>
            <a:r>
              <a:rPr lang="es-ES" dirty="0" smtClean="0"/>
              <a:t>cuadrícula</a:t>
            </a:r>
            <a:r>
              <a:rPr lang="es-ES" dirty="0"/>
              <a:t>. </a:t>
            </a:r>
            <a:endParaRPr lang="es-ES" dirty="0" smtClean="0"/>
          </a:p>
        </p:txBody>
      </p:sp>
      <p:pic>
        <p:nvPicPr>
          <p:cNvPr id="4" name="Imagen 3"/>
          <p:cNvPicPr>
            <a:picLocks noChangeAspect="1"/>
          </p:cNvPicPr>
          <p:nvPr/>
        </p:nvPicPr>
        <p:blipFill>
          <a:blip r:embed="rId2"/>
          <a:stretch>
            <a:fillRect/>
          </a:stretch>
        </p:blipFill>
        <p:spPr>
          <a:xfrm>
            <a:off x="959244" y="547704"/>
            <a:ext cx="3105150" cy="2524125"/>
          </a:xfrm>
          <a:prstGeom prst="rect">
            <a:avLst/>
          </a:prstGeom>
        </p:spPr>
      </p:pic>
      <p:pic>
        <p:nvPicPr>
          <p:cNvPr id="5" name="Imagen 4"/>
          <p:cNvPicPr>
            <a:picLocks noChangeAspect="1"/>
          </p:cNvPicPr>
          <p:nvPr/>
        </p:nvPicPr>
        <p:blipFill>
          <a:blip r:embed="rId3"/>
          <a:stretch>
            <a:fillRect/>
          </a:stretch>
        </p:blipFill>
        <p:spPr>
          <a:xfrm>
            <a:off x="7626767" y="214330"/>
            <a:ext cx="4181475" cy="3190875"/>
          </a:xfrm>
          <a:prstGeom prst="rect">
            <a:avLst/>
          </a:prstGeom>
        </p:spPr>
      </p:pic>
      <p:sp>
        <p:nvSpPr>
          <p:cNvPr id="6" name="Rectángulo 5"/>
          <p:cNvSpPr/>
          <p:nvPr/>
        </p:nvSpPr>
        <p:spPr>
          <a:xfrm>
            <a:off x="249381" y="3082037"/>
            <a:ext cx="4250430" cy="923330"/>
          </a:xfrm>
          <a:prstGeom prst="rect">
            <a:avLst/>
          </a:prstGeom>
        </p:spPr>
        <p:txBody>
          <a:bodyPr wrap="square">
            <a:spAutoFit/>
          </a:bodyPr>
          <a:lstStyle/>
          <a:p>
            <a:pPr algn="ctr"/>
            <a:r>
              <a:rPr lang="es-ES" b="1" dirty="0"/>
              <a:t>Detalle de las jabalinas de puesta a tierra de cobre, los accesorios de alargue y los accesorios de conexión. </a:t>
            </a:r>
          </a:p>
        </p:txBody>
      </p:sp>
      <p:sp>
        <p:nvSpPr>
          <p:cNvPr id="7" name="Rectángulo 6"/>
          <p:cNvSpPr/>
          <p:nvPr/>
        </p:nvSpPr>
        <p:spPr>
          <a:xfrm>
            <a:off x="5017168" y="1348101"/>
            <a:ext cx="2386262" cy="1200329"/>
          </a:xfrm>
          <a:prstGeom prst="rect">
            <a:avLst/>
          </a:prstGeom>
        </p:spPr>
        <p:txBody>
          <a:bodyPr wrap="square">
            <a:spAutoFit/>
          </a:bodyPr>
          <a:lstStyle/>
          <a:p>
            <a:pPr algn="just"/>
            <a:r>
              <a:rPr lang="es-ES" b="1" dirty="0"/>
              <a:t>Malla de puesta </a:t>
            </a:r>
            <a:r>
              <a:rPr lang="es-ES" b="1" dirty="0" smtClean="0"/>
              <a:t>a tierra</a:t>
            </a:r>
            <a:r>
              <a:rPr lang="es-ES" b="1" dirty="0"/>
              <a:t>, que puede ocupar grandes extensiones.</a:t>
            </a:r>
          </a:p>
        </p:txBody>
      </p:sp>
    </p:spTree>
    <p:extLst>
      <p:ext uri="{BB962C8B-B14F-4D97-AF65-F5344CB8AC3E}">
        <p14:creationId xmlns:p14="http://schemas.microsoft.com/office/powerpoint/2010/main" val="1387871720"/>
      </p:ext>
    </p:extLst>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249381" y="214330"/>
            <a:ext cx="11782198" cy="6186309"/>
          </a:xfrm>
          <a:prstGeom prst="rect">
            <a:avLst/>
          </a:prstGeom>
        </p:spPr>
        <p:txBody>
          <a:bodyPr wrap="square">
            <a:spAutoFit/>
          </a:bodyPr>
          <a:lstStyle/>
          <a:p>
            <a:pPr algn="just"/>
            <a:r>
              <a:rPr lang="es-ES" dirty="0" smtClean="0"/>
              <a:t>Además</a:t>
            </a:r>
            <a:r>
              <a:rPr lang="es-ES" dirty="0"/>
              <a:t>, se puede aumentar la cantidad de </a:t>
            </a:r>
            <a:r>
              <a:rPr lang="es-ES" dirty="0" smtClean="0"/>
              <a:t>jabalinas </a:t>
            </a:r>
            <a:r>
              <a:rPr lang="es-ES" dirty="0"/>
              <a:t>por instalar, con la condición de que no se </a:t>
            </a:r>
            <a:r>
              <a:rPr lang="es-ES" dirty="0" smtClean="0"/>
              <a:t>instalen las </a:t>
            </a:r>
            <a:r>
              <a:rPr lang="es-ES" dirty="0"/>
              <a:t>jabalinas demasiado próximas unas a otras por el riesgo </a:t>
            </a:r>
            <a:r>
              <a:rPr lang="es-ES" dirty="0" smtClean="0"/>
              <a:t>de </a:t>
            </a:r>
            <a:r>
              <a:rPr lang="es-ES" dirty="0"/>
              <a:t>que se interfieran sus efectos.</a:t>
            </a:r>
          </a:p>
          <a:p>
            <a:pPr algn="just"/>
            <a:r>
              <a:rPr lang="es-ES" dirty="0"/>
              <a:t>Como comentamos anteriormente, el límite también lo </a:t>
            </a:r>
            <a:r>
              <a:rPr lang="es-ES" dirty="0" smtClean="0"/>
              <a:t>puede </a:t>
            </a:r>
            <a:r>
              <a:rPr lang="es-ES" dirty="0"/>
              <a:t>dar el aspecto económico, el mayor costo en cobre </a:t>
            </a:r>
            <a:r>
              <a:rPr lang="es-ES" dirty="0" smtClean="0"/>
              <a:t>y obra que insumirán las menores cuadrículas y la mayor cantidad </a:t>
            </a:r>
            <a:r>
              <a:rPr lang="es-ES" dirty="0"/>
              <a:t>de jabalinas. Se debe realizar el diseño del sistema </a:t>
            </a:r>
            <a:r>
              <a:rPr lang="es-ES" dirty="0" smtClean="0"/>
              <a:t>de </a:t>
            </a:r>
            <a:r>
              <a:rPr lang="es-ES" dirty="0"/>
              <a:t>puesta a tierra ponderando su costo, y la seguridad de </a:t>
            </a:r>
            <a:r>
              <a:rPr lang="es-ES" dirty="0" smtClean="0"/>
              <a:t>las </a:t>
            </a:r>
            <a:r>
              <a:rPr lang="es-ES" dirty="0"/>
              <a:t>personas y la instalación por igual</a:t>
            </a:r>
            <a:endParaRPr lang="es-ES" dirty="0" smtClean="0"/>
          </a:p>
          <a:p>
            <a:pPr algn="just"/>
            <a:r>
              <a:rPr lang="es-ES" b="1" dirty="0" smtClean="0">
                <a:solidFill>
                  <a:srgbClr val="FF0000"/>
                </a:solidFill>
                <a:latin typeface="Arial Rounded MT Bold" panose="020F0704030504030204" pitchFamily="34" charset="0"/>
              </a:rPr>
              <a:t>El diseño del sistema de puesta a tierra debe tener en cuenta por igual tanto la seguridad de las personas </a:t>
            </a:r>
            <a:r>
              <a:rPr lang="es-ES" b="1" dirty="0">
                <a:solidFill>
                  <a:srgbClr val="FF0000"/>
                </a:solidFill>
                <a:latin typeface="Arial Rounded MT Bold" panose="020F0704030504030204" pitchFamily="34" charset="0"/>
              </a:rPr>
              <a:t>como </a:t>
            </a:r>
            <a:r>
              <a:rPr lang="es-ES" b="1" dirty="0" smtClean="0">
                <a:solidFill>
                  <a:srgbClr val="FF0000"/>
                </a:solidFill>
                <a:latin typeface="Arial Rounded MT Bold" panose="020F0704030504030204" pitchFamily="34" charset="0"/>
              </a:rPr>
              <a:t>los bienes y los costos</a:t>
            </a:r>
            <a:r>
              <a:rPr lang="es-ES" b="1" dirty="0">
                <a:solidFill>
                  <a:srgbClr val="FF0000"/>
                </a:solidFill>
                <a:latin typeface="Arial Rounded MT Bold" panose="020F0704030504030204" pitchFamily="34" charset="0"/>
              </a:rPr>
              <a:t>.</a:t>
            </a:r>
          </a:p>
          <a:p>
            <a:pPr algn="just"/>
            <a:endParaRPr lang="es-ES" b="1" dirty="0" smtClean="0">
              <a:latin typeface="Arial Rounded MT Bold" panose="020F0704030504030204" pitchFamily="34" charset="0"/>
            </a:endParaRPr>
          </a:p>
          <a:p>
            <a:pPr algn="just"/>
            <a:r>
              <a:rPr lang="es-ES" b="1" dirty="0" smtClean="0">
                <a:solidFill>
                  <a:srgbClr val="0070C0"/>
                </a:solidFill>
                <a:latin typeface="Arial Rounded MT Bold" panose="020F0704030504030204" pitchFamily="34" charset="0"/>
              </a:rPr>
              <a:t>Soldadura </a:t>
            </a:r>
            <a:r>
              <a:rPr lang="es-ES" b="1" dirty="0">
                <a:solidFill>
                  <a:srgbClr val="0070C0"/>
                </a:solidFill>
                <a:latin typeface="Arial Rounded MT Bold" panose="020F0704030504030204" pitchFamily="34" charset="0"/>
              </a:rPr>
              <a:t>exotérmica</a:t>
            </a:r>
          </a:p>
          <a:p>
            <a:pPr algn="just"/>
            <a:r>
              <a:rPr lang="es-ES" dirty="0"/>
              <a:t>Uno </a:t>
            </a:r>
            <a:r>
              <a:rPr lang="es-ES" dirty="0" smtClean="0"/>
              <a:t>de los principales </a:t>
            </a:r>
            <a:r>
              <a:rPr lang="es-ES" dirty="0"/>
              <a:t>problemas </a:t>
            </a:r>
            <a:r>
              <a:rPr lang="es-ES" dirty="0" smtClean="0"/>
              <a:t>de los sistemas de puesta a tierra ha sido siempre el incremento de la resistencia </a:t>
            </a:r>
            <a:r>
              <a:rPr lang="es-ES" dirty="0"/>
              <a:t>de </a:t>
            </a:r>
            <a:r>
              <a:rPr lang="es-ES" dirty="0" smtClean="0"/>
              <a:t>contacto por </a:t>
            </a:r>
            <a:r>
              <a:rPr lang="es-ES" dirty="0"/>
              <a:t>causa de empalmes defectuosos que </a:t>
            </a:r>
            <a:r>
              <a:rPr lang="es-ES" dirty="0" smtClean="0"/>
              <a:t>se dan </a:t>
            </a:r>
            <a:r>
              <a:rPr lang="es-ES" dirty="0"/>
              <a:t>entre conductores, conductores y </a:t>
            </a:r>
            <a:r>
              <a:rPr lang="es-ES" dirty="0" smtClean="0"/>
              <a:t>barras</a:t>
            </a:r>
            <a:r>
              <a:rPr lang="es-ES" dirty="0"/>
              <a:t>, </a:t>
            </a:r>
            <a:r>
              <a:rPr lang="es-ES" dirty="0" smtClean="0"/>
              <a:t>o entre </a:t>
            </a:r>
            <a:r>
              <a:rPr lang="es-ES" dirty="0"/>
              <a:t>conductores </a:t>
            </a:r>
            <a:r>
              <a:rPr lang="es-ES" dirty="0" smtClean="0"/>
              <a:t>y superficies</a:t>
            </a:r>
            <a:r>
              <a:rPr lang="es-ES" dirty="0"/>
              <a:t>. </a:t>
            </a:r>
          </a:p>
          <a:p>
            <a:pPr algn="just"/>
            <a:r>
              <a:rPr lang="es-ES" dirty="0"/>
              <a:t>Para estos problemas de conexiones </a:t>
            </a:r>
            <a:r>
              <a:rPr lang="es-ES" dirty="0" smtClean="0"/>
              <a:t>se han investigado </a:t>
            </a:r>
            <a:r>
              <a:rPr lang="es-ES" dirty="0"/>
              <a:t>distintas soluciones; de ellas</a:t>
            </a:r>
            <a:r>
              <a:rPr lang="es-ES" dirty="0" smtClean="0"/>
              <a:t>, la óptima es la soldadura </a:t>
            </a:r>
            <a:r>
              <a:rPr lang="es-ES" dirty="0"/>
              <a:t>exotérmica </a:t>
            </a:r>
            <a:r>
              <a:rPr lang="es-ES" dirty="0" smtClean="0"/>
              <a:t>a partir de </a:t>
            </a:r>
            <a:r>
              <a:rPr lang="es-ES" dirty="0"/>
              <a:t>una aleación de cobre fundido</a:t>
            </a:r>
            <a:r>
              <a:rPr lang="es-ES" dirty="0" smtClean="0"/>
              <a:t>.</a:t>
            </a:r>
          </a:p>
          <a:p>
            <a:pPr algn="just"/>
            <a:endParaRPr lang="es-ES" dirty="0"/>
          </a:p>
          <a:p>
            <a:pPr algn="just"/>
            <a:endParaRPr lang="es-ES" dirty="0" smtClean="0"/>
          </a:p>
          <a:p>
            <a:pPr algn="just"/>
            <a:endParaRPr lang="es-ES" dirty="0"/>
          </a:p>
          <a:p>
            <a:pPr lvl="1" algn="just"/>
            <a:r>
              <a:rPr lang="es-ES" b="1" dirty="0" smtClean="0"/>
              <a:t>Ejemplo </a:t>
            </a:r>
            <a:r>
              <a:rPr lang="es-ES" b="1" dirty="0"/>
              <a:t>de soldadura exotérmica,</a:t>
            </a:r>
          </a:p>
          <a:p>
            <a:pPr lvl="1" algn="just"/>
            <a:r>
              <a:rPr lang="es-ES" b="1" dirty="0"/>
              <a:t>con el molde necesario para la colocación</a:t>
            </a:r>
          </a:p>
          <a:p>
            <a:pPr lvl="1" algn="just"/>
            <a:r>
              <a:rPr lang="es-ES" b="1" dirty="0" smtClean="0"/>
              <a:t>de la fundición </a:t>
            </a:r>
            <a:r>
              <a:rPr lang="es-ES" b="1" dirty="0"/>
              <a:t>de </a:t>
            </a:r>
            <a:r>
              <a:rPr lang="es-ES" b="1" dirty="0" smtClean="0"/>
              <a:t>cobre</a:t>
            </a:r>
          </a:p>
          <a:p>
            <a:endParaRPr lang="es-ES" dirty="0"/>
          </a:p>
          <a:p>
            <a:endParaRPr lang="es-ES" dirty="0"/>
          </a:p>
        </p:txBody>
      </p:sp>
      <p:pic>
        <p:nvPicPr>
          <p:cNvPr id="3" name="Imagen 2"/>
          <p:cNvPicPr>
            <a:picLocks noChangeAspect="1"/>
          </p:cNvPicPr>
          <p:nvPr/>
        </p:nvPicPr>
        <p:blipFill rotWithShape="1">
          <a:blip r:embed="rId2"/>
          <a:srcRect t="3854" b="5229"/>
          <a:stretch/>
        </p:blipFill>
        <p:spPr>
          <a:xfrm>
            <a:off x="4843075" y="3934327"/>
            <a:ext cx="3124200" cy="2719136"/>
          </a:xfrm>
          <a:prstGeom prst="rect">
            <a:avLst/>
          </a:prstGeom>
        </p:spPr>
      </p:pic>
    </p:spTree>
    <p:extLst>
      <p:ext uri="{BB962C8B-B14F-4D97-AF65-F5344CB8AC3E}">
        <p14:creationId xmlns:p14="http://schemas.microsoft.com/office/powerpoint/2010/main" val="2014418458"/>
      </p:ext>
    </p:extLst>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625641" y="1770057"/>
            <a:ext cx="11189369" cy="3170099"/>
          </a:xfrm>
          <a:prstGeom prst="rect">
            <a:avLst/>
          </a:prstGeom>
        </p:spPr>
        <p:txBody>
          <a:bodyPr wrap="square">
            <a:spAutoFit/>
          </a:bodyPr>
          <a:lstStyle/>
          <a:p>
            <a:pPr algn="ctr"/>
            <a:r>
              <a:rPr lang="es-ES" sz="4000" b="1" dirty="0" smtClean="0"/>
              <a:t>DISEÑO Y CALCULO</a:t>
            </a:r>
            <a:endParaRPr lang="es-ES" sz="4000" b="1" dirty="0"/>
          </a:p>
          <a:p>
            <a:pPr algn="ctr"/>
            <a:r>
              <a:rPr lang="es-ES" sz="4000" b="1" dirty="0" smtClean="0"/>
              <a:t>Desarrollaremos conceptos relacionados con el diseño y calculo de una red de puesta a tierra de </a:t>
            </a:r>
            <a:r>
              <a:rPr lang="es-ES" sz="4000" b="1" dirty="0"/>
              <a:t>valores aceptables, </a:t>
            </a:r>
            <a:r>
              <a:rPr lang="es-ES" sz="4000" b="1" dirty="0" smtClean="0"/>
              <a:t>y las verificaciones en pos de la seguridad de las personas y los animales.</a:t>
            </a:r>
          </a:p>
        </p:txBody>
      </p:sp>
    </p:spTree>
    <p:extLst>
      <p:ext uri="{BB962C8B-B14F-4D97-AF65-F5344CB8AC3E}">
        <p14:creationId xmlns:p14="http://schemas.microsoft.com/office/powerpoint/2010/main" val="3661420840"/>
      </p:ext>
    </p:extLst>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213755" y="231175"/>
            <a:ext cx="11507190" cy="7571303"/>
          </a:xfrm>
          <a:prstGeom prst="rect">
            <a:avLst/>
          </a:prstGeom>
        </p:spPr>
        <p:txBody>
          <a:bodyPr wrap="square">
            <a:spAutoFit/>
          </a:bodyPr>
          <a:lstStyle/>
          <a:p>
            <a:pPr algn="just"/>
            <a:r>
              <a:rPr lang="es-ES" dirty="0" smtClean="0"/>
              <a:t>Ahora se vera valores de seguridad </a:t>
            </a:r>
            <a:r>
              <a:rPr lang="es-ES" dirty="0"/>
              <a:t>para los </a:t>
            </a:r>
            <a:r>
              <a:rPr lang="es-ES" dirty="0" smtClean="0"/>
              <a:t>cuales se considera </a:t>
            </a:r>
            <a:r>
              <a:rPr lang="es-ES" dirty="0"/>
              <a:t>que nuestro sistema </a:t>
            </a:r>
            <a:r>
              <a:rPr lang="es-ES" dirty="0" smtClean="0"/>
              <a:t>de puesta a tierra </a:t>
            </a:r>
            <a:r>
              <a:rPr lang="es-ES" dirty="0"/>
              <a:t>está correctamente diseñado. Se analizarán los </a:t>
            </a:r>
            <a:r>
              <a:rPr lang="es-ES" dirty="0" smtClean="0"/>
              <a:t>valores </a:t>
            </a:r>
            <a:r>
              <a:rPr lang="es-ES" dirty="0"/>
              <a:t>de resistencia de jabalina y cómo se mejoran estos </a:t>
            </a:r>
            <a:r>
              <a:rPr lang="es-ES" dirty="0" smtClean="0"/>
              <a:t>valores </a:t>
            </a:r>
            <a:r>
              <a:rPr lang="es-ES" dirty="0"/>
              <a:t>agregando sustancias al terreno. Conoceremos la </a:t>
            </a:r>
            <a:r>
              <a:rPr lang="es-ES" dirty="0" smtClean="0"/>
              <a:t>influencia </a:t>
            </a:r>
            <a:r>
              <a:rPr lang="es-ES" dirty="0"/>
              <a:t>de los terrenos y de la profundidad de instalación </a:t>
            </a:r>
            <a:r>
              <a:rPr lang="es-ES" dirty="0" smtClean="0"/>
              <a:t>de </a:t>
            </a:r>
            <a:r>
              <a:rPr lang="es-ES" dirty="0"/>
              <a:t>los elementos que componen el sistema de puesta a </a:t>
            </a:r>
            <a:r>
              <a:rPr lang="es-ES" dirty="0" smtClean="0"/>
              <a:t>tierra</a:t>
            </a:r>
            <a:r>
              <a:rPr lang="es-ES" dirty="0"/>
              <a:t>. Además, la metodología de cálculo de los sistemas </a:t>
            </a:r>
            <a:r>
              <a:rPr lang="es-ES" dirty="0" smtClean="0"/>
              <a:t>de </a:t>
            </a:r>
            <a:r>
              <a:rPr lang="es-ES" dirty="0"/>
              <a:t>puesta a tierra, y cómo se realiza el mantenimiento y la </a:t>
            </a:r>
            <a:r>
              <a:rPr lang="es-ES" dirty="0" smtClean="0"/>
              <a:t>verificación </a:t>
            </a:r>
            <a:r>
              <a:rPr lang="es-ES" dirty="0"/>
              <a:t>periódica.</a:t>
            </a:r>
          </a:p>
          <a:p>
            <a:pPr algn="just"/>
            <a:r>
              <a:rPr lang="es-ES" b="1" dirty="0">
                <a:solidFill>
                  <a:srgbClr val="0070C0"/>
                </a:solidFill>
                <a:latin typeface="Arial Rounded MT Bold" panose="020F0704030504030204" pitchFamily="34" charset="0"/>
              </a:rPr>
              <a:t>Criterios </a:t>
            </a:r>
            <a:r>
              <a:rPr lang="es-ES" b="1" dirty="0" smtClean="0">
                <a:solidFill>
                  <a:srgbClr val="0070C0"/>
                </a:solidFill>
                <a:latin typeface="Arial Rounded MT Bold" panose="020F0704030504030204" pitchFamily="34" charset="0"/>
              </a:rPr>
              <a:t>de diseño</a:t>
            </a:r>
            <a:endParaRPr lang="es-ES" b="1" dirty="0">
              <a:solidFill>
                <a:srgbClr val="0070C0"/>
              </a:solidFill>
              <a:latin typeface="Arial Rounded MT Bold" panose="020F0704030504030204" pitchFamily="34" charset="0"/>
            </a:endParaRPr>
          </a:p>
          <a:p>
            <a:pPr algn="just"/>
            <a:r>
              <a:rPr lang="es-ES" dirty="0"/>
              <a:t>Para comprender los criterios que es necesario tener en </a:t>
            </a:r>
            <a:r>
              <a:rPr lang="es-ES" dirty="0" smtClean="0"/>
              <a:t>cuenta </a:t>
            </a:r>
            <a:r>
              <a:rPr lang="es-ES" dirty="0"/>
              <a:t>a la hora de diseñar una puesta a tierra, se deben </a:t>
            </a:r>
            <a:r>
              <a:rPr lang="es-ES" dirty="0" smtClean="0"/>
              <a:t>reconocer </a:t>
            </a:r>
            <a:r>
              <a:rPr lang="es-ES" dirty="0"/>
              <a:t>ciertos parámetros fundamentales que se </a:t>
            </a:r>
            <a:r>
              <a:rPr lang="es-ES" dirty="0" smtClean="0"/>
              <a:t>respetarán </a:t>
            </a:r>
            <a:r>
              <a:rPr lang="es-ES" dirty="0"/>
              <a:t>y que serán determinantes para saber si el </a:t>
            </a:r>
            <a:r>
              <a:rPr lang="es-ES" dirty="0" smtClean="0"/>
              <a:t>sistema calculado es correcto o no</a:t>
            </a:r>
            <a:r>
              <a:rPr lang="es-ES" dirty="0"/>
              <a:t>.</a:t>
            </a:r>
          </a:p>
          <a:p>
            <a:pPr marL="342900" indent="-342900" algn="just">
              <a:buFont typeface="+mj-lt"/>
              <a:buAutoNum type="arabicPeriod"/>
            </a:pPr>
            <a:r>
              <a:rPr lang="es-ES" dirty="0"/>
              <a:t>El primer parámetro que se debe considerar es la tensión de </a:t>
            </a:r>
            <a:r>
              <a:rPr lang="es-ES" dirty="0" smtClean="0"/>
              <a:t>contacto</a:t>
            </a:r>
            <a:r>
              <a:rPr lang="es-ES" dirty="0"/>
              <a:t>, que se define de la siguiente manera: </a:t>
            </a:r>
            <a:r>
              <a:rPr lang="es-ES" b="1" dirty="0" smtClean="0"/>
              <a:t>Diferencia de potencial </a:t>
            </a:r>
            <a:r>
              <a:rPr lang="es-ES" b="1" dirty="0"/>
              <a:t>(</a:t>
            </a:r>
            <a:r>
              <a:rPr lang="es-ES" b="1" dirty="0" smtClean="0"/>
              <a:t>parte de la tensión de puesta a tierra) a la que puede </a:t>
            </a:r>
            <a:r>
              <a:rPr lang="es-ES" b="1" dirty="0"/>
              <a:t>quedar sometido el cuerpo humano entre la mano y </a:t>
            </a:r>
            <a:r>
              <a:rPr lang="es-ES" b="1" dirty="0" smtClean="0"/>
              <a:t>el </a:t>
            </a:r>
            <a:r>
              <a:rPr lang="es-ES" b="1" dirty="0"/>
              <a:t>pie, o entre una mano y la otra (distancia horizontal entre </a:t>
            </a:r>
            <a:r>
              <a:rPr lang="es-ES" b="1" dirty="0" smtClean="0"/>
              <a:t>partes </a:t>
            </a:r>
            <a:r>
              <a:rPr lang="es-ES" b="1" dirty="0"/>
              <a:t>afectadas, aproximadamente 1 metro), cuando una </a:t>
            </a:r>
            <a:r>
              <a:rPr lang="es-ES" b="1" dirty="0" smtClean="0"/>
              <a:t>persona </a:t>
            </a:r>
            <a:r>
              <a:rPr lang="es-ES" b="1" dirty="0"/>
              <a:t>de pie establece contacto mediante sus manos </a:t>
            </a:r>
            <a:r>
              <a:rPr lang="es-ES" b="1" dirty="0" smtClean="0"/>
              <a:t>con alguna </a:t>
            </a:r>
            <a:r>
              <a:rPr lang="es-ES" b="1" dirty="0"/>
              <a:t>superficie metálica conectada </a:t>
            </a:r>
            <a:r>
              <a:rPr lang="es-ES" b="1" dirty="0" smtClean="0"/>
              <a:t>a la red de </a:t>
            </a:r>
            <a:r>
              <a:rPr lang="es-ES" b="1" dirty="0"/>
              <a:t>tierra. </a:t>
            </a:r>
          </a:p>
          <a:p>
            <a:pPr marL="342900" indent="-342900" algn="just">
              <a:buFont typeface="+mj-lt"/>
              <a:buAutoNum type="arabicPeriod"/>
            </a:pPr>
            <a:r>
              <a:rPr lang="es-ES" dirty="0"/>
              <a:t>Luego tenemos </a:t>
            </a:r>
            <a:r>
              <a:rPr lang="es-ES" dirty="0" smtClean="0"/>
              <a:t>en cuenta la tensión de paso</a:t>
            </a:r>
            <a:r>
              <a:rPr lang="es-ES" dirty="0"/>
              <a:t>, que </a:t>
            </a:r>
            <a:r>
              <a:rPr lang="es-ES" dirty="0" smtClean="0"/>
              <a:t>se define de la siguiente manera: </a:t>
            </a:r>
            <a:r>
              <a:rPr lang="es-ES" b="1" dirty="0" smtClean="0"/>
              <a:t>Diferencia de potencial (parte de la tensión de puesta a tierra) que </a:t>
            </a:r>
            <a:r>
              <a:rPr lang="es-ES" b="1" dirty="0"/>
              <a:t>aparece </a:t>
            </a:r>
            <a:r>
              <a:rPr lang="es-ES" b="1" dirty="0" smtClean="0"/>
              <a:t>entre dos </a:t>
            </a:r>
            <a:r>
              <a:rPr lang="es-ES" b="1" dirty="0"/>
              <a:t>puntos </a:t>
            </a:r>
            <a:r>
              <a:rPr lang="es-ES" b="1" dirty="0" smtClean="0"/>
              <a:t>separados por una distancia igual al paso normal humano (aproximadamente 1 metro), sobre la superficie de apoyo de los pies </a:t>
            </a:r>
            <a:r>
              <a:rPr lang="es-ES" b="1" dirty="0"/>
              <a:t>(tierra</a:t>
            </a:r>
            <a:r>
              <a:rPr lang="es-ES" b="1" dirty="0" smtClean="0"/>
              <a:t>, césped</a:t>
            </a:r>
            <a:r>
              <a:rPr lang="es-ES" b="1" dirty="0"/>
              <a:t>, suelo, etcétera).</a:t>
            </a:r>
          </a:p>
          <a:p>
            <a:pPr algn="just"/>
            <a:r>
              <a:rPr lang="es-ES" dirty="0"/>
              <a:t>Se observa en el gráfico </a:t>
            </a:r>
            <a:r>
              <a:rPr lang="es-ES" dirty="0" smtClean="0"/>
              <a:t>siguiente </a:t>
            </a:r>
            <a:r>
              <a:rPr lang="es-ES" dirty="0"/>
              <a:t>que, si la </a:t>
            </a:r>
            <a:r>
              <a:rPr lang="es-ES" dirty="0" smtClean="0"/>
              <a:t>curva </a:t>
            </a:r>
            <a:r>
              <a:rPr lang="es-ES" dirty="0"/>
              <a:t>que presenta el sistema de puesta a tierra es muy </a:t>
            </a:r>
            <a:r>
              <a:rPr lang="es-ES" dirty="0" smtClean="0"/>
              <a:t>pronunciada</a:t>
            </a:r>
            <a:r>
              <a:rPr lang="es-ES" dirty="0"/>
              <a:t>, podría generar tensiones elevadas entre los </a:t>
            </a:r>
            <a:r>
              <a:rPr lang="es-ES" dirty="0" smtClean="0"/>
              <a:t>pies </a:t>
            </a:r>
            <a:r>
              <a:rPr lang="es-ES" dirty="0"/>
              <a:t>de una persona y, más aún, entre los pies de un animal </a:t>
            </a:r>
            <a:r>
              <a:rPr lang="es-ES" dirty="0" smtClean="0"/>
              <a:t>grande </a:t>
            </a:r>
            <a:r>
              <a:rPr lang="es-ES" dirty="0"/>
              <a:t>(ganado, caballos, etcétera). Por eso, se desarrollan </a:t>
            </a:r>
            <a:r>
              <a:rPr lang="es-ES" dirty="0" smtClean="0"/>
              <a:t>las </a:t>
            </a:r>
            <a:r>
              <a:rPr lang="es-ES" dirty="0"/>
              <a:t>mallas de puesta a tierra, con el fin de tratar de limitar </a:t>
            </a:r>
            <a:r>
              <a:rPr lang="es-ES" dirty="0" smtClean="0"/>
              <a:t>esta </a:t>
            </a:r>
            <a:r>
              <a:rPr lang="es-ES" dirty="0"/>
              <a:t>pendiente, y de que los valores que se presenten sean </a:t>
            </a:r>
            <a:r>
              <a:rPr lang="es-ES" dirty="0" smtClean="0"/>
              <a:t>tolerables </a:t>
            </a:r>
            <a:r>
              <a:rPr lang="es-ES" dirty="0"/>
              <a:t>y seguros para personas y animales.</a:t>
            </a:r>
          </a:p>
          <a:p>
            <a:pPr algn="just"/>
            <a:r>
              <a:rPr lang="es-ES" dirty="0"/>
              <a:t>Lo mismo ocurre con la tensión de contacto; en cuanto la </a:t>
            </a:r>
            <a:r>
              <a:rPr lang="es-ES" dirty="0" smtClean="0"/>
              <a:t>curva </a:t>
            </a:r>
            <a:r>
              <a:rPr lang="es-ES" dirty="0"/>
              <a:t>de descarga a tierra presenta una pendiente muy </a:t>
            </a:r>
            <a:r>
              <a:rPr lang="es-ES" dirty="0" smtClean="0"/>
              <a:t>pronunciada</a:t>
            </a:r>
            <a:r>
              <a:rPr lang="es-ES" dirty="0"/>
              <a:t>, esta tensión puede tomar valores peligrosos, </a:t>
            </a:r>
            <a:r>
              <a:rPr lang="es-ES" dirty="0" smtClean="0"/>
              <a:t>por </a:t>
            </a:r>
            <a:r>
              <a:rPr lang="es-ES" dirty="0"/>
              <a:t>lo que se debe tratar de que dicha curva tenga un </a:t>
            </a:r>
            <a:r>
              <a:rPr lang="es-ES" dirty="0" smtClean="0"/>
              <a:t>formato </a:t>
            </a:r>
            <a:r>
              <a:rPr lang="es-ES" dirty="0"/>
              <a:t>más aplanado</a:t>
            </a:r>
            <a:r>
              <a:rPr lang="es-ES" dirty="0" smtClean="0"/>
              <a:t>.</a:t>
            </a:r>
          </a:p>
          <a:p>
            <a:pPr algn="just"/>
            <a:endParaRPr lang="es-ES" dirty="0" smtClean="0"/>
          </a:p>
          <a:p>
            <a:pPr algn="just"/>
            <a:endParaRPr lang="es-ES" dirty="0"/>
          </a:p>
          <a:p>
            <a:pPr algn="just"/>
            <a:endParaRPr lang="es-ES" dirty="0"/>
          </a:p>
        </p:txBody>
      </p:sp>
    </p:spTree>
    <p:extLst>
      <p:ext uri="{BB962C8B-B14F-4D97-AF65-F5344CB8AC3E}">
        <p14:creationId xmlns:p14="http://schemas.microsoft.com/office/powerpoint/2010/main" val="700656336"/>
      </p:ext>
    </p:extLst>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p:cNvPicPr>
            <a:picLocks noChangeAspect="1"/>
          </p:cNvPicPr>
          <p:nvPr/>
        </p:nvPicPr>
        <p:blipFill>
          <a:blip r:embed="rId2"/>
          <a:stretch>
            <a:fillRect/>
          </a:stretch>
        </p:blipFill>
        <p:spPr>
          <a:xfrm>
            <a:off x="2466474" y="770021"/>
            <a:ext cx="7230979" cy="4848726"/>
          </a:xfrm>
          <a:prstGeom prst="rect">
            <a:avLst/>
          </a:prstGeom>
        </p:spPr>
      </p:pic>
      <p:sp>
        <p:nvSpPr>
          <p:cNvPr id="5" name="Rectángulo 4"/>
          <p:cNvSpPr/>
          <p:nvPr/>
        </p:nvSpPr>
        <p:spPr>
          <a:xfrm>
            <a:off x="3033963" y="5618747"/>
            <a:ext cx="6096000" cy="646331"/>
          </a:xfrm>
          <a:prstGeom prst="rect">
            <a:avLst/>
          </a:prstGeom>
        </p:spPr>
        <p:txBody>
          <a:bodyPr>
            <a:spAutoFit/>
          </a:bodyPr>
          <a:lstStyle/>
          <a:p>
            <a:pPr algn="ctr"/>
            <a:r>
              <a:rPr lang="es-ES" b="1" dirty="0"/>
              <a:t>Imagen que esquematiza las tensiones de paso </a:t>
            </a:r>
            <a:r>
              <a:rPr lang="es-ES" b="1" dirty="0" smtClean="0"/>
              <a:t>y de </a:t>
            </a:r>
            <a:r>
              <a:rPr lang="es-ES" b="1" dirty="0"/>
              <a:t>contacto </a:t>
            </a:r>
          </a:p>
          <a:p>
            <a:pPr algn="ctr"/>
            <a:r>
              <a:rPr lang="es-ES" b="1" dirty="0"/>
              <a:t>con respecto </a:t>
            </a:r>
            <a:r>
              <a:rPr lang="es-ES" b="1" dirty="0" smtClean="0"/>
              <a:t>al funcionamiento </a:t>
            </a:r>
            <a:r>
              <a:rPr lang="es-ES" b="1" dirty="0"/>
              <a:t>de </a:t>
            </a:r>
            <a:r>
              <a:rPr lang="es-ES" b="1" dirty="0" smtClean="0"/>
              <a:t>la puesta </a:t>
            </a:r>
            <a:r>
              <a:rPr lang="es-ES" b="1" dirty="0"/>
              <a:t>a tierra.</a:t>
            </a:r>
          </a:p>
        </p:txBody>
      </p:sp>
    </p:spTree>
    <p:extLst>
      <p:ext uri="{BB962C8B-B14F-4D97-AF65-F5344CB8AC3E}">
        <p14:creationId xmlns:p14="http://schemas.microsoft.com/office/powerpoint/2010/main" val="1903684657"/>
      </p:ext>
    </p:extLst>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213755" y="231175"/>
            <a:ext cx="11507190" cy="6186309"/>
          </a:xfrm>
          <a:prstGeom prst="rect">
            <a:avLst/>
          </a:prstGeom>
        </p:spPr>
        <p:txBody>
          <a:bodyPr wrap="square">
            <a:spAutoFit/>
          </a:bodyPr>
          <a:lstStyle/>
          <a:p>
            <a:pPr algn="just"/>
            <a:r>
              <a:rPr lang="es-ES" dirty="0" smtClean="0"/>
              <a:t>Los </a:t>
            </a:r>
            <a:r>
              <a:rPr lang="es-ES" dirty="0"/>
              <a:t>valores admisibles de ambas tensiones se obtienen, de </a:t>
            </a:r>
            <a:r>
              <a:rPr lang="es-ES" dirty="0" smtClean="0"/>
              <a:t>acuerdo </a:t>
            </a:r>
            <a:r>
              <a:rPr lang="es-ES" dirty="0"/>
              <a:t>a los tiempos en los que actuará una protección </a:t>
            </a:r>
            <a:r>
              <a:rPr lang="es-ES" dirty="0" smtClean="0"/>
              <a:t>de falla </a:t>
            </a:r>
            <a:r>
              <a:rPr lang="es-ES" dirty="0"/>
              <a:t>a tierra (interruptor diferencial), utilizando una curva </a:t>
            </a:r>
            <a:r>
              <a:rPr lang="es-ES" dirty="0" smtClean="0"/>
              <a:t>que </a:t>
            </a:r>
            <a:r>
              <a:rPr lang="es-ES" dirty="0"/>
              <a:t>se encuentra en las normas de cálculo. En este caso, </a:t>
            </a:r>
            <a:r>
              <a:rPr lang="es-ES" dirty="0" smtClean="0"/>
              <a:t>el </a:t>
            </a:r>
            <a:r>
              <a:rPr lang="es-ES" dirty="0"/>
              <a:t>valor de tensión que obtengamos de cálculo debe dar un </a:t>
            </a:r>
            <a:r>
              <a:rPr lang="es-ES" dirty="0" smtClean="0"/>
              <a:t>tiempo </a:t>
            </a:r>
            <a:r>
              <a:rPr lang="es-ES" dirty="0"/>
              <a:t>admisible mayor que el valor del tiempo de </a:t>
            </a:r>
            <a:r>
              <a:rPr lang="es-ES" dirty="0" smtClean="0"/>
              <a:t>extinción de la falla con los elementos de protección</a:t>
            </a:r>
            <a:r>
              <a:rPr lang="es-ES" dirty="0"/>
              <a:t>.</a:t>
            </a:r>
          </a:p>
          <a:p>
            <a:pPr algn="just"/>
            <a:r>
              <a:rPr lang="es-ES" dirty="0"/>
              <a:t>Con respecto a las tensiones de paso y de acuerdo a las </a:t>
            </a:r>
            <a:r>
              <a:rPr lang="es-ES" dirty="0" smtClean="0"/>
              <a:t>normativas </a:t>
            </a:r>
            <a:r>
              <a:rPr lang="es-ES" dirty="0"/>
              <a:t>vigentes, no se limitan los valores de estas </a:t>
            </a:r>
            <a:r>
              <a:rPr lang="es-ES" dirty="0" smtClean="0"/>
              <a:t>tensiones</a:t>
            </a:r>
            <a:r>
              <a:rPr lang="es-ES" dirty="0"/>
              <a:t>, dado que estos siempre son mayores que las </a:t>
            </a:r>
            <a:r>
              <a:rPr lang="es-ES" dirty="0" smtClean="0"/>
              <a:t>tensiones </a:t>
            </a:r>
            <a:r>
              <a:rPr lang="es-ES" dirty="0"/>
              <a:t>de contacto. De acuerdo a esto, verificada la tensión de </a:t>
            </a:r>
            <a:r>
              <a:rPr lang="es-ES" dirty="0" smtClean="0"/>
              <a:t>contacto</a:t>
            </a:r>
            <a:r>
              <a:rPr lang="es-ES" dirty="0"/>
              <a:t>, se considera verificada la tensión de paso.</a:t>
            </a:r>
          </a:p>
          <a:p>
            <a:pPr algn="just"/>
            <a:r>
              <a:rPr lang="es-ES" dirty="0"/>
              <a:t>De acuerdo a lo anterior y siguiendo con conceptos de </a:t>
            </a:r>
            <a:r>
              <a:rPr lang="es-ES" dirty="0" smtClean="0"/>
              <a:t>diseño</a:t>
            </a:r>
            <a:r>
              <a:rPr lang="es-ES" dirty="0"/>
              <a:t>, es necesario explicitar los significados de puesta a </a:t>
            </a:r>
            <a:r>
              <a:rPr lang="es-ES" dirty="0" smtClean="0"/>
              <a:t>tierra </a:t>
            </a:r>
            <a:r>
              <a:rPr lang="es-ES" dirty="0"/>
              <a:t>de servicio y de protección.</a:t>
            </a:r>
          </a:p>
          <a:p>
            <a:pPr algn="just"/>
            <a:r>
              <a:rPr lang="es-ES" dirty="0"/>
              <a:t>La puesta a tierra de servicio es el punto de conexión a </a:t>
            </a:r>
            <a:r>
              <a:rPr lang="es-ES" dirty="0" smtClean="0"/>
              <a:t>puesta </a:t>
            </a:r>
            <a:r>
              <a:rPr lang="es-ES" dirty="0"/>
              <a:t>a tierra, necesario para el funcionamiento de los </a:t>
            </a:r>
            <a:r>
              <a:rPr lang="es-ES" dirty="0" smtClean="0"/>
              <a:t>equipos</a:t>
            </a:r>
            <a:r>
              <a:rPr lang="es-ES" dirty="0"/>
              <a:t>, máquinas e instalaciones, donde es esperable </a:t>
            </a:r>
            <a:r>
              <a:rPr lang="es-ES" dirty="0" smtClean="0"/>
              <a:t>que haya </a:t>
            </a:r>
            <a:r>
              <a:rPr lang="es-ES" dirty="0"/>
              <a:t>corrientes de circulación propias al funcionamiento </a:t>
            </a:r>
            <a:r>
              <a:rPr lang="es-ES" dirty="0" smtClean="0"/>
              <a:t>normal </a:t>
            </a:r>
            <a:r>
              <a:rPr lang="es-ES" dirty="0"/>
              <a:t>de lo que se encuentre conectado. Se conectan los </a:t>
            </a:r>
            <a:r>
              <a:rPr lang="es-ES" dirty="0" smtClean="0"/>
              <a:t>neutros </a:t>
            </a:r>
            <a:r>
              <a:rPr lang="es-ES" dirty="0"/>
              <a:t>a tierra en forma directa o a través de una </a:t>
            </a:r>
            <a:r>
              <a:rPr lang="es-ES" dirty="0" smtClean="0"/>
              <a:t>impedancia</a:t>
            </a:r>
            <a:r>
              <a:rPr lang="es-ES" dirty="0"/>
              <a:t>. A continuación, presentamos algunos ejemplos:</a:t>
            </a:r>
          </a:p>
          <a:p>
            <a:pPr marL="742950" lvl="1" indent="-285750" algn="just">
              <a:buFont typeface="Arial" panose="020B0604020202020204" pitchFamily="34" charset="0"/>
              <a:buChar char="•"/>
            </a:pPr>
            <a:r>
              <a:rPr lang="es-ES" b="1" dirty="0" smtClean="0"/>
              <a:t>Los </a:t>
            </a:r>
            <a:r>
              <a:rPr lang="es-ES" b="1" dirty="0"/>
              <a:t>neutros de los transformadores, que lo precisan en </a:t>
            </a:r>
            <a:r>
              <a:rPr lang="es-ES" b="1" dirty="0" smtClean="0"/>
              <a:t>instalaciones </a:t>
            </a:r>
            <a:r>
              <a:rPr lang="es-ES" b="1" dirty="0"/>
              <a:t>o redes con neutro a tierra de forma </a:t>
            </a:r>
            <a:r>
              <a:rPr lang="es-ES" b="1" dirty="0" smtClean="0"/>
              <a:t>directa</a:t>
            </a:r>
            <a:r>
              <a:rPr lang="es-ES" b="1" dirty="0"/>
              <a:t>, o </a:t>
            </a:r>
            <a:r>
              <a:rPr lang="es-ES" b="1" dirty="0" err="1"/>
              <a:t>através</a:t>
            </a:r>
            <a:r>
              <a:rPr lang="es-ES" b="1" dirty="0"/>
              <a:t> de resistencias o bobinas.</a:t>
            </a:r>
          </a:p>
          <a:p>
            <a:pPr marL="742950" lvl="1" indent="-285750" algn="just">
              <a:buFont typeface="Arial" panose="020B0604020202020204" pitchFamily="34" charset="0"/>
              <a:buChar char="•"/>
            </a:pPr>
            <a:r>
              <a:rPr lang="es-ES" b="1" dirty="0" smtClean="0"/>
              <a:t>El neutro de los alternadores y otros aparatos o equipos que lo necesiten</a:t>
            </a:r>
            <a:r>
              <a:rPr lang="es-ES" b="1" dirty="0"/>
              <a:t>.</a:t>
            </a:r>
          </a:p>
          <a:p>
            <a:pPr marL="742950" lvl="1" indent="-285750" algn="just">
              <a:buFont typeface="Arial" panose="020B0604020202020204" pitchFamily="34" charset="0"/>
              <a:buChar char="•"/>
            </a:pPr>
            <a:r>
              <a:rPr lang="es-ES" b="1" dirty="0" smtClean="0"/>
              <a:t>Los circuitos de baja tensión de transformadores de medida</a:t>
            </a:r>
            <a:r>
              <a:rPr lang="es-ES" b="1" dirty="0"/>
              <a:t>.</a:t>
            </a:r>
          </a:p>
          <a:p>
            <a:pPr marL="742950" lvl="1" indent="-285750" algn="just">
              <a:buFont typeface="Arial" panose="020B0604020202020204" pitchFamily="34" charset="0"/>
              <a:buChar char="•"/>
            </a:pPr>
            <a:r>
              <a:rPr lang="es-ES" b="1" dirty="0" smtClean="0"/>
              <a:t>Los </a:t>
            </a:r>
            <a:r>
              <a:rPr lang="es-ES" b="1" dirty="0"/>
              <a:t>limitadores, descargadores, </a:t>
            </a:r>
            <a:r>
              <a:rPr lang="es-ES" b="1" dirty="0" err="1"/>
              <a:t>autoválvulas</a:t>
            </a:r>
            <a:r>
              <a:rPr lang="es-ES" b="1" dirty="0"/>
              <a:t> y </a:t>
            </a:r>
            <a:r>
              <a:rPr lang="es-ES" b="1" dirty="0" smtClean="0"/>
              <a:t>pararrayos </a:t>
            </a:r>
            <a:r>
              <a:rPr lang="es-ES" b="1" dirty="0"/>
              <a:t>para eliminación de sobretensiones o descargas </a:t>
            </a:r>
            <a:r>
              <a:rPr lang="es-ES" b="1" dirty="0" smtClean="0"/>
              <a:t>atmosféricas</a:t>
            </a:r>
            <a:r>
              <a:rPr lang="es-ES" b="1" dirty="0"/>
              <a:t>.</a:t>
            </a:r>
          </a:p>
          <a:p>
            <a:pPr marL="742950" lvl="1" indent="-285750" algn="just">
              <a:buFont typeface="Arial" panose="020B0604020202020204" pitchFamily="34" charset="0"/>
              <a:buChar char="•"/>
            </a:pPr>
            <a:r>
              <a:rPr lang="es-ES" b="1" dirty="0" smtClean="0"/>
              <a:t>Los elementos de derivación a tierra de los seccionadores de puesta a tierra</a:t>
            </a:r>
            <a:r>
              <a:rPr lang="es-ES" b="1" dirty="0"/>
              <a:t>.</a:t>
            </a:r>
          </a:p>
          <a:p>
            <a:pPr algn="just"/>
            <a:r>
              <a:rPr lang="es-ES" dirty="0"/>
              <a:t>La puesta a tierra de protección es el conjunto de puestas a </a:t>
            </a:r>
            <a:r>
              <a:rPr lang="es-ES" dirty="0" smtClean="0"/>
              <a:t>tierra </a:t>
            </a:r>
            <a:r>
              <a:rPr lang="es-ES" dirty="0"/>
              <a:t>de las masas metálicas, las que no deben quedar </a:t>
            </a:r>
            <a:r>
              <a:rPr lang="es-ES" dirty="0" smtClean="0"/>
              <a:t>sometidas </a:t>
            </a:r>
            <a:r>
              <a:rPr lang="es-ES" dirty="0"/>
              <a:t>a la tensión de servicio. Esta puesta a tierra es la </a:t>
            </a:r>
            <a:r>
              <a:rPr lang="es-ES" dirty="0" smtClean="0"/>
              <a:t>responsable </a:t>
            </a:r>
            <a:r>
              <a:rPr lang="es-ES" dirty="0"/>
              <a:t>de proteger a las personas, animales o bienes</a:t>
            </a:r>
            <a:r>
              <a:rPr lang="es-ES" dirty="0" smtClean="0"/>
              <a:t>.</a:t>
            </a:r>
            <a:endParaRPr lang="es-ES" dirty="0"/>
          </a:p>
        </p:txBody>
      </p:sp>
    </p:spTree>
    <p:extLst>
      <p:ext uri="{BB962C8B-B14F-4D97-AF65-F5344CB8AC3E}">
        <p14:creationId xmlns:p14="http://schemas.microsoft.com/office/powerpoint/2010/main" val="104874384"/>
      </p:ext>
    </p:extLst>
  </p:cSld>
  <p:clrMapOvr>
    <a:masterClrMapping/>
  </p:clrMapOvr>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213754" y="231175"/>
            <a:ext cx="11853919" cy="5909310"/>
          </a:xfrm>
          <a:prstGeom prst="rect">
            <a:avLst/>
          </a:prstGeom>
        </p:spPr>
        <p:txBody>
          <a:bodyPr wrap="square">
            <a:spAutoFit/>
          </a:bodyPr>
          <a:lstStyle/>
          <a:p>
            <a:pPr algn="just"/>
            <a:r>
              <a:rPr lang="es-ES" dirty="0" smtClean="0"/>
              <a:t>También es </a:t>
            </a:r>
            <a:r>
              <a:rPr lang="es-ES" dirty="0"/>
              <a:t>la encargada de recibir las descargas eléctricas por </a:t>
            </a:r>
            <a:r>
              <a:rPr lang="es-ES" dirty="0" smtClean="0"/>
              <a:t>cortocircuito</a:t>
            </a:r>
            <a:r>
              <a:rPr lang="es-ES" dirty="0"/>
              <a:t>. A continuación, </a:t>
            </a:r>
            <a:r>
              <a:rPr lang="es-ES" dirty="0" smtClean="0"/>
              <a:t>se muestran </a:t>
            </a:r>
            <a:r>
              <a:rPr lang="es-ES" dirty="0"/>
              <a:t>algunos ejemplos:</a:t>
            </a:r>
          </a:p>
          <a:p>
            <a:pPr marL="742950" lvl="1" indent="-285750" algn="just">
              <a:buFont typeface="Arial" panose="020B0604020202020204" pitchFamily="34" charset="0"/>
              <a:buChar char="•"/>
            </a:pPr>
            <a:r>
              <a:rPr lang="es-ES" b="1" dirty="0"/>
              <a:t>Chasis </a:t>
            </a:r>
            <a:r>
              <a:rPr lang="es-ES" b="1" dirty="0" smtClean="0"/>
              <a:t>y bastidores de aparatos de maniobra</a:t>
            </a:r>
            <a:r>
              <a:rPr lang="es-ES" b="1" dirty="0"/>
              <a:t>. </a:t>
            </a:r>
          </a:p>
          <a:p>
            <a:pPr marL="742950" lvl="1" indent="-285750" algn="just">
              <a:buFont typeface="Arial" panose="020B0604020202020204" pitchFamily="34" charset="0"/>
              <a:buChar char="•"/>
            </a:pPr>
            <a:r>
              <a:rPr lang="es-ES" b="1" dirty="0"/>
              <a:t>Envolventes </a:t>
            </a:r>
            <a:r>
              <a:rPr lang="es-ES" b="1" dirty="0" smtClean="0"/>
              <a:t>de los conjuntos de armarios </a:t>
            </a:r>
            <a:r>
              <a:rPr lang="es-ES" b="1" dirty="0"/>
              <a:t>metálicos. </a:t>
            </a:r>
          </a:p>
          <a:p>
            <a:pPr marL="742950" lvl="1" indent="-285750" algn="just">
              <a:buFont typeface="Arial" panose="020B0604020202020204" pitchFamily="34" charset="0"/>
              <a:buChar char="•"/>
            </a:pPr>
            <a:r>
              <a:rPr lang="es-ES" b="1" dirty="0"/>
              <a:t>Puertas metálicas </a:t>
            </a:r>
            <a:r>
              <a:rPr lang="es-ES" b="1" dirty="0" smtClean="0"/>
              <a:t>de los locales</a:t>
            </a:r>
            <a:r>
              <a:rPr lang="es-ES" b="1" dirty="0"/>
              <a:t>.</a:t>
            </a:r>
          </a:p>
          <a:p>
            <a:pPr marL="742950" lvl="1" indent="-285750" algn="just">
              <a:buFont typeface="Arial" panose="020B0604020202020204" pitchFamily="34" charset="0"/>
              <a:buChar char="•"/>
            </a:pPr>
            <a:r>
              <a:rPr lang="es-ES" b="1" dirty="0"/>
              <a:t>Vallas </a:t>
            </a:r>
            <a:r>
              <a:rPr lang="es-ES" b="1" dirty="0" smtClean="0"/>
              <a:t>y cercas </a:t>
            </a:r>
            <a:r>
              <a:rPr lang="es-ES" b="1" dirty="0"/>
              <a:t>metálicas. </a:t>
            </a:r>
          </a:p>
          <a:p>
            <a:pPr marL="742950" lvl="1" indent="-285750" algn="just">
              <a:buFont typeface="Arial" panose="020B0604020202020204" pitchFamily="34" charset="0"/>
              <a:buChar char="•"/>
            </a:pPr>
            <a:r>
              <a:rPr lang="es-ES" b="1" dirty="0"/>
              <a:t>Columnas, soportes </a:t>
            </a:r>
            <a:r>
              <a:rPr lang="es-ES" b="1" dirty="0" smtClean="0"/>
              <a:t>y pórticos</a:t>
            </a:r>
            <a:r>
              <a:rPr lang="es-ES" b="1" dirty="0"/>
              <a:t>.</a:t>
            </a:r>
          </a:p>
          <a:p>
            <a:pPr marL="742950" lvl="1" indent="-285750" algn="just">
              <a:buFont typeface="Arial" panose="020B0604020202020204" pitchFamily="34" charset="0"/>
              <a:buChar char="•"/>
            </a:pPr>
            <a:r>
              <a:rPr lang="es-ES" b="1" dirty="0"/>
              <a:t>Estructuras </a:t>
            </a:r>
            <a:r>
              <a:rPr lang="es-ES" b="1" dirty="0" smtClean="0"/>
              <a:t>y armaduras metálicas de los edificios, que contengan </a:t>
            </a:r>
            <a:r>
              <a:rPr lang="es-ES" b="1" dirty="0"/>
              <a:t>instalaciones </a:t>
            </a:r>
            <a:r>
              <a:rPr lang="es-ES" b="1" dirty="0" smtClean="0"/>
              <a:t>de alta tensión</a:t>
            </a:r>
            <a:r>
              <a:rPr lang="es-ES" b="1" dirty="0"/>
              <a:t>.</a:t>
            </a:r>
          </a:p>
          <a:p>
            <a:pPr marL="742950" lvl="1" indent="-285750" algn="just">
              <a:buFont typeface="Arial" panose="020B0604020202020204" pitchFamily="34" charset="0"/>
              <a:buChar char="•"/>
            </a:pPr>
            <a:r>
              <a:rPr lang="es-ES" b="1" dirty="0" smtClean="0"/>
              <a:t>Blindajes </a:t>
            </a:r>
            <a:r>
              <a:rPr lang="es-ES" b="1" dirty="0"/>
              <a:t>metálicos </a:t>
            </a:r>
            <a:r>
              <a:rPr lang="es-ES" b="1" dirty="0" smtClean="0"/>
              <a:t>de los cables</a:t>
            </a:r>
            <a:r>
              <a:rPr lang="es-ES" b="1" dirty="0"/>
              <a:t>.</a:t>
            </a:r>
          </a:p>
          <a:p>
            <a:pPr marL="742950" lvl="1" indent="-285750" algn="just">
              <a:buFont typeface="Arial" panose="020B0604020202020204" pitchFamily="34" charset="0"/>
              <a:buChar char="•"/>
            </a:pPr>
            <a:r>
              <a:rPr lang="es-ES" b="1" dirty="0" smtClean="0"/>
              <a:t>Tuberías y conductos </a:t>
            </a:r>
            <a:r>
              <a:rPr lang="es-ES" b="1" dirty="0"/>
              <a:t>metálicos.</a:t>
            </a:r>
          </a:p>
          <a:p>
            <a:pPr marL="742950" lvl="1" indent="-285750" algn="just">
              <a:buFont typeface="Arial" panose="020B0604020202020204" pitchFamily="34" charset="0"/>
              <a:buChar char="•"/>
            </a:pPr>
            <a:r>
              <a:rPr lang="es-ES" b="1" dirty="0" smtClean="0"/>
              <a:t>Carcasas de transformadores, generadores, motores y otras </a:t>
            </a:r>
            <a:r>
              <a:rPr lang="es-ES" b="1" dirty="0"/>
              <a:t>máquinas.</a:t>
            </a:r>
          </a:p>
          <a:p>
            <a:pPr marL="742950" lvl="1" indent="-285750" algn="just">
              <a:buFont typeface="Arial" panose="020B0604020202020204" pitchFamily="34" charset="0"/>
              <a:buChar char="•"/>
            </a:pPr>
            <a:r>
              <a:rPr lang="es-ES" b="1" dirty="0" smtClean="0"/>
              <a:t>Hilos de guardia o cables </a:t>
            </a:r>
            <a:r>
              <a:rPr lang="es-ES" b="1" dirty="0"/>
              <a:t>de </a:t>
            </a:r>
            <a:r>
              <a:rPr lang="es-ES" b="1" dirty="0" smtClean="0"/>
              <a:t>tierra de las líneas </a:t>
            </a:r>
            <a:r>
              <a:rPr lang="es-ES" b="1" dirty="0"/>
              <a:t>aéreas. </a:t>
            </a:r>
          </a:p>
          <a:p>
            <a:pPr algn="just"/>
            <a:r>
              <a:rPr lang="es-ES" dirty="0" smtClean="0"/>
              <a:t>En la búsqueda </a:t>
            </a:r>
            <a:r>
              <a:rPr lang="es-ES" dirty="0"/>
              <a:t>de lograr </a:t>
            </a:r>
            <a:r>
              <a:rPr lang="es-ES" dirty="0" smtClean="0"/>
              <a:t>la menor </a:t>
            </a:r>
            <a:r>
              <a:rPr lang="es-ES" dirty="0"/>
              <a:t>resistencia </a:t>
            </a:r>
            <a:r>
              <a:rPr lang="es-ES" dirty="0" smtClean="0"/>
              <a:t>de puesta a tierra posible</a:t>
            </a:r>
            <a:r>
              <a:rPr lang="es-ES" dirty="0"/>
              <a:t>, </a:t>
            </a:r>
            <a:r>
              <a:rPr lang="es-ES" dirty="0" smtClean="0"/>
              <a:t>el encargado del diseño </a:t>
            </a:r>
            <a:r>
              <a:rPr lang="es-ES" dirty="0"/>
              <a:t>debe prestar mucha </a:t>
            </a:r>
            <a:r>
              <a:rPr lang="es-ES" dirty="0" smtClean="0"/>
              <a:t>atención a las dimensiones </a:t>
            </a:r>
            <a:r>
              <a:rPr lang="es-ES" dirty="0"/>
              <a:t>físicas </a:t>
            </a:r>
            <a:r>
              <a:rPr lang="es-ES" dirty="0" smtClean="0"/>
              <a:t>y los atributos de las </a:t>
            </a:r>
            <a:r>
              <a:rPr lang="es-ES" dirty="0"/>
              <a:t>jabalinas. </a:t>
            </a:r>
          </a:p>
          <a:p>
            <a:pPr algn="just"/>
            <a:r>
              <a:rPr lang="es-ES" dirty="0"/>
              <a:t>Una </a:t>
            </a:r>
            <a:r>
              <a:rPr lang="es-ES" dirty="0" smtClean="0"/>
              <a:t>parte muy </a:t>
            </a:r>
            <a:r>
              <a:rPr lang="es-ES" dirty="0"/>
              <a:t>importante </a:t>
            </a:r>
            <a:r>
              <a:rPr lang="es-ES" dirty="0" smtClean="0"/>
              <a:t>en el valor final de resistencia es la orientación </a:t>
            </a:r>
            <a:r>
              <a:rPr lang="es-ES" dirty="0"/>
              <a:t>que toma </a:t>
            </a:r>
            <a:r>
              <a:rPr lang="es-ES" dirty="0" smtClean="0"/>
              <a:t>la jabalina en la tierra. Otro </a:t>
            </a:r>
            <a:r>
              <a:rPr lang="es-ES" dirty="0"/>
              <a:t>aspecto </a:t>
            </a:r>
          </a:p>
          <a:p>
            <a:pPr algn="just"/>
            <a:r>
              <a:rPr lang="es-ES" dirty="0"/>
              <a:t>que </a:t>
            </a:r>
            <a:r>
              <a:rPr lang="es-ES" dirty="0" smtClean="0"/>
              <a:t>varía mucho el valor de resistencia final es la profundidad </a:t>
            </a:r>
            <a:r>
              <a:rPr lang="es-ES" dirty="0"/>
              <a:t>que </a:t>
            </a:r>
            <a:r>
              <a:rPr lang="es-ES" dirty="0" smtClean="0"/>
              <a:t>logra la jabalina y que</a:t>
            </a:r>
            <a:r>
              <a:rPr lang="es-ES" dirty="0"/>
              <a:t>, como vimos antes, </a:t>
            </a:r>
            <a:r>
              <a:rPr lang="es-ES" dirty="0" smtClean="0"/>
              <a:t>se puede modificar </a:t>
            </a:r>
            <a:r>
              <a:rPr lang="es-ES" dirty="0"/>
              <a:t>con alargues roscados.</a:t>
            </a:r>
          </a:p>
          <a:p>
            <a:pPr algn="just"/>
            <a:r>
              <a:rPr lang="es-ES" dirty="0"/>
              <a:t>En los gráficos siguientes, observaremos que, a medida </a:t>
            </a:r>
            <a:r>
              <a:rPr lang="es-ES" dirty="0" smtClean="0"/>
              <a:t>que aumenta </a:t>
            </a:r>
            <a:r>
              <a:rPr lang="es-ES" dirty="0"/>
              <a:t>la profundidad de las jabalinas, la resistencia de </a:t>
            </a:r>
            <a:r>
              <a:rPr lang="es-ES" dirty="0" smtClean="0"/>
              <a:t>la puesta a tierra decrece casi exponencialmente hasta que</a:t>
            </a:r>
            <a:r>
              <a:rPr lang="es-ES" dirty="0"/>
              <a:t>, </a:t>
            </a:r>
            <a:r>
              <a:rPr lang="es-ES" dirty="0" smtClean="0"/>
              <a:t>en cierta profundidad</a:t>
            </a:r>
            <a:r>
              <a:rPr lang="es-ES" dirty="0"/>
              <a:t>, </a:t>
            </a:r>
            <a:r>
              <a:rPr lang="es-ES" dirty="0" smtClean="0"/>
              <a:t>este efecto es menor</a:t>
            </a:r>
            <a:r>
              <a:rPr lang="es-ES" dirty="0"/>
              <a:t>.</a:t>
            </a:r>
          </a:p>
          <a:p>
            <a:pPr algn="just"/>
            <a:r>
              <a:rPr lang="es-ES" dirty="0"/>
              <a:t>En suelos estratificados, el efecto es más pronunciado </a:t>
            </a:r>
            <a:r>
              <a:rPr lang="es-ES" dirty="0" smtClean="0"/>
              <a:t>luego </a:t>
            </a:r>
            <a:r>
              <a:rPr lang="es-ES" dirty="0"/>
              <a:t>de que la jabalina supere las primeras capas del suelo, </a:t>
            </a:r>
            <a:r>
              <a:rPr lang="es-ES" dirty="0" smtClean="0"/>
              <a:t>ya </a:t>
            </a:r>
            <a:r>
              <a:rPr lang="es-ES" dirty="0"/>
              <a:t>que estas son las de mayor resistividad. Una vez </a:t>
            </a:r>
            <a:r>
              <a:rPr lang="es-ES" dirty="0" smtClean="0"/>
              <a:t>superadas </a:t>
            </a:r>
            <a:r>
              <a:rPr lang="es-ES" dirty="0"/>
              <a:t>las primeras capas del suelo, el efecto del aumento de </a:t>
            </a:r>
            <a:r>
              <a:rPr lang="es-ES" dirty="0" smtClean="0"/>
              <a:t>longitud </a:t>
            </a:r>
            <a:r>
              <a:rPr lang="es-ES" dirty="0"/>
              <a:t>es despreciable</a:t>
            </a:r>
            <a:r>
              <a:rPr lang="es-ES" dirty="0" smtClean="0"/>
              <a:t>.</a:t>
            </a:r>
            <a:endParaRPr lang="es-ES" dirty="0"/>
          </a:p>
        </p:txBody>
      </p:sp>
    </p:spTree>
    <p:extLst>
      <p:ext uri="{BB962C8B-B14F-4D97-AF65-F5344CB8AC3E}">
        <p14:creationId xmlns:p14="http://schemas.microsoft.com/office/powerpoint/2010/main" val="132274361"/>
      </p:ext>
    </p:extLst>
  </p:cSld>
  <p:clrMapOvr>
    <a:masterClrMapping/>
  </p:clrMapOvr>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201722" y="231175"/>
            <a:ext cx="11853919" cy="7571303"/>
          </a:xfrm>
          <a:prstGeom prst="rect">
            <a:avLst/>
          </a:prstGeom>
        </p:spPr>
        <p:txBody>
          <a:bodyPr wrap="square">
            <a:spAutoFit/>
          </a:bodyPr>
          <a:lstStyle/>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smtClean="0"/>
          </a:p>
          <a:p>
            <a:pPr algn="just"/>
            <a:endParaRPr lang="es-ES" dirty="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a:p>
        </p:txBody>
      </p:sp>
      <p:pic>
        <p:nvPicPr>
          <p:cNvPr id="3" name="Imagen 2"/>
          <p:cNvPicPr>
            <a:picLocks noChangeAspect="1"/>
          </p:cNvPicPr>
          <p:nvPr/>
        </p:nvPicPr>
        <p:blipFill>
          <a:blip r:embed="rId2"/>
          <a:stretch>
            <a:fillRect/>
          </a:stretch>
        </p:blipFill>
        <p:spPr>
          <a:xfrm>
            <a:off x="213754" y="231175"/>
            <a:ext cx="3686175" cy="3733800"/>
          </a:xfrm>
          <a:prstGeom prst="rect">
            <a:avLst/>
          </a:prstGeom>
        </p:spPr>
      </p:pic>
      <p:sp>
        <p:nvSpPr>
          <p:cNvPr id="5" name="Rectángulo 4"/>
          <p:cNvSpPr/>
          <p:nvPr/>
        </p:nvSpPr>
        <p:spPr>
          <a:xfrm>
            <a:off x="4010526" y="555140"/>
            <a:ext cx="1560095" cy="2031325"/>
          </a:xfrm>
          <a:prstGeom prst="rect">
            <a:avLst/>
          </a:prstGeom>
        </p:spPr>
        <p:txBody>
          <a:bodyPr wrap="square">
            <a:spAutoFit/>
          </a:bodyPr>
          <a:lstStyle/>
          <a:p>
            <a:pPr algn="just"/>
            <a:r>
              <a:rPr lang="es-ES" b="1" dirty="0"/>
              <a:t>Curva de tensión de contacto en función de la duración de la corriente de falla.</a:t>
            </a:r>
          </a:p>
        </p:txBody>
      </p:sp>
      <p:pic>
        <p:nvPicPr>
          <p:cNvPr id="6" name="Imagen 5"/>
          <p:cNvPicPr>
            <a:picLocks noChangeAspect="1"/>
          </p:cNvPicPr>
          <p:nvPr/>
        </p:nvPicPr>
        <p:blipFill>
          <a:blip r:embed="rId3"/>
          <a:stretch>
            <a:fillRect/>
          </a:stretch>
        </p:blipFill>
        <p:spPr>
          <a:xfrm>
            <a:off x="7591926" y="231175"/>
            <a:ext cx="4262437" cy="3342204"/>
          </a:xfrm>
          <a:prstGeom prst="rect">
            <a:avLst/>
          </a:prstGeom>
        </p:spPr>
      </p:pic>
      <p:pic>
        <p:nvPicPr>
          <p:cNvPr id="7" name="Imagen 6"/>
          <p:cNvPicPr>
            <a:picLocks noChangeAspect="1"/>
          </p:cNvPicPr>
          <p:nvPr/>
        </p:nvPicPr>
        <p:blipFill>
          <a:blip r:embed="rId4"/>
          <a:stretch>
            <a:fillRect/>
          </a:stretch>
        </p:blipFill>
        <p:spPr>
          <a:xfrm>
            <a:off x="4010526" y="3681663"/>
            <a:ext cx="4435642" cy="2896603"/>
          </a:xfrm>
          <a:prstGeom prst="rect">
            <a:avLst/>
          </a:prstGeom>
        </p:spPr>
      </p:pic>
      <p:sp>
        <p:nvSpPr>
          <p:cNvPr id="8" name="Rectángulo 7"/>
          <p:cNvSpPr/>
          <p:nvPr/>
        </p:nvSpPr>
        <p:spPr>
          <a:xfrm>
            <a:off x="755676" y="4591598"/>
            <a:ext cx="3048000" cy="1477328"/>
          </a:xfrm>
          <a:prstGeom prst="rect">
            <a:avLst/>
          </a:prstGeom>
        </p:spPr>
        <p:txBody>
          <a:bodyPr wrap="square">
            <a:spAutoFit/>
          </a:bodyPr>
          <a:lstStyle/>
          <a:p>
            <a:pPr algn="ctr"/>
            <a:r>
              <a:rPr lang="es-ES" b="1" dirty="0" smtClean="0"/>
              <a:t>Variación </a:t>
            </a:r>
            <a:r>
              <a:rPr lang="es-ES" b="1" dirty="0"/>
              <a:t>de </a:t>
            </a:r>
            <a:r>
              <a:rPr lang="es-ES" b="1" dirty="0" smtClean="0"/>
              <a:t>la resistencia </a:t>
            </a:r>
            <a:r>
              <a:rPr lang="es-ES" b="1" dirty="0"/>
              <a:t>de puesta </a:t>
            </a:r>
            <a:r>
              <a:rPr lang="es-ES" b="1" dirty="0" smtClean="0"/>
              <a:t>a tierra </a:t>
            </a:r>
            <a:r>
              <a:rPr lang="es-ES" b="1" dirty="0"/>
              <a:t>en función de </a:t>
            </a:r>
            <a:r>
              <a:rPr lang="es-ES" b="1" dirty="0" smtClean="0"/>
              <a:t>la profundidad de la jabalina</a:t>
            </a:r>
            <a:r>
              <a:rPr lang="es-ES" b="1" dirty="0"/>
              <a:t>, para distintos tipos de suelo estratificado.</a:t>
            </a:r>
          </a:p>
        </p:txBody>
      </p:sp>
      <p:sp>
        <p:nvSpPr>
          <p:cNvPr id="9" name="Rectángulo 8"/>
          <p:cNvSpPr/>
          <p:nvPr/>
        </p:nvSpPr>
        <p:spPr>
          <a:xfrm>
            <a:off x="8831178" y="2617114"/>
            <a:ext cx="1985211" cy="1754326"/>
          </a:xfrm>
          <a:prstGeom prst="rect">
            <a:avLst/>
          </a:prstGeom>
        </p:spPr>
        <p:txBody>
          <a:bodyPr wrap="square">
            <a:spAutoFit/>
          </a:bodyPr>
          <a:lstStyle/>
          <a:p>
            <a:r>
              <a:rPr lang="es-ES" b="1" dirty="0"/>
              <a:t>Esquema que explica </a:t>
            </a:r>
            <a:r>
              <a:rPr lang="es-ES" b="1" dirty="0" smtClean="0"/>
              <a:t>la diferencia </a:t>
            </a:r>
            <a:r>
              <a:rPr lang="es-ES" b="1" dirty="0"/>
              <a:t>entre puesta </a:t>
            </a:r>
            <a:r>
              <a:rPr lang="es-ES" b="1" dirty="0" smtClean="0"/>
              <a:t>a tierra de </a:t>
            </a:r>
            <a:r>
              <a:rPr lang="es-ES" b="1" dirty="0"/>
              <a:t>servicio </a:t>
            </a:r>
            <a:r>
              <a:rPr lang="es-ES" b="1" dirty="0" smtClean="0"/>
              <a:t>y de </a:t>
            </a:r>
            <a:r>
              <a:rPr lang="es-ES" b="1" dirty="0"/>
              <a:t>protección.</a:t>
            </a:r>
          </a:p>
        </p:txBody>
      </p:sp>
    </p:spTree>
    <p:extLst>
      <p:ext uri="{BB962C8B-B14F-4D97-AF65-F5344CB8AC3E}">
        <p14:creationId xmlns:p14="http://schemas.microsoft.com/office/powerpoint/2010/main" val="2273926554"/>
      </p:ext>
    </p:extLst>
  </p:cSld>
  <p:clrMapOvr>
    <a:masterClrMapping/>
  </p:clrMapOvr>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213754" y="231175"/>
            <a:ext cx="11853919" cy="7017306"/>
          </a:xfrm>
          <a:prstGeom prst="rect">
            <a:avLst/>
          </a:prstGeom>
        </p:spPr>
        <p:txBody>
          <a:bodyPr wrap="square">
            <a:spAutoFit/>
          </a:bodyPr>
          <a:lstStyle/>
          <a:p>
            <a:pPr algn="just"/>
            <a:r>
              <a:rPr lang="es-ES" dirty="0" smtClean="0"/>
              <a:t>Por </a:t>
            </a:r>
            <a:r>
              <a:rPr lang="es-ES" dirty="0"/>
              <a:t>la ley de Kirchhoff, sabemos que, en el caso de colocar </a:t>
            </a:r>
            <a:r>
              <a:rPr lang="es-ES" dirty="0" smtClean="0"/>
              <a:t>más </a:t>
            </a:r>
            <a:r>
              <a:rPr lang="es-ES" dirty="0"/>
              <a:t>de una jabalina en paralelo, la resistencia total del </a:t>
            </a:r>
            <a:r>
              <a:rPr lang="es-ES" dirty="0" smtClean="0"/>
              <a:t>conjunto </a:t>
            </a:r>
            <a:r>
              <a:rPr lang="es-ES" dirty="0"/>
              <a:t>será menor y, por lo tanto, se tendrá una curva con un </a:t>
            </a:r>
            <a:r>
              <a:rPr lang="es-ES" dirty="0" smtClean="0"/>
              <a:t>fuerte </a:t>
            </a:r>
            <a:r>
              <a:rPr lang="es-ES" dirty="0"/>
              <a:t>decremento exponencial.</a:t>
            </a:r>
          </a:p>
          <a:p>
            <a:pPr algn="just"/>
            <a:r>
              <a:rPr lang="es-ES" dirty="0"/>
              <a:t>El problema de los electrodos en paralelo es que, al </a:t>
            </a:r>
            <a:r>
              <a:rPr lang="es-ES" dirty="0" smtClean="0"/>
              <a:t>colocarlos </a:t>
            </a:r>
            <a:r>
              <a:rPr lang="es-ES" dirty="0"/>
              <a:t>muy juntos, el efecto del paralelo desaparece ya que </a:t>
            </a:r>
            <a:r>
              <a:rPr lang="es-ES" dirty="0" smtClean="0"/>
              <a:t>empieza </a:t>
            </a:r>
            <a:r>
              <a:rPr lang="es-ES" dirty="0"/>
              <a:t>a haber una interferencia entre ellos. </a:t>
            </a:r>
            <a:r>
              <a:rPr lang="es-ES" dirty="0" smtClean="0"/>
              <a:t>Normalmente</a:t>
            </a:r>
            <a:r>
              <a:rPr lang="es-ES" dirty="0"/>
              <a:t>, la distancia entre los ejes de los electrodos debe ser &gt; 4L, </a:t>
            </a:r>
            <a:r>
              <a:rPr lang="es-ES" dirty="0" smtClean="0"/>
              <a:t>en </a:t>
            </a:r>
            <a:r>
              <a:rPr lang="es-ES" dirty="0"/>
              <a:t>la que L corresponde a la longitud del electrodo. En </a:t>
            </a:r>
            <a:r>
              <a:rPr lang="es-ES" dirty="0" smtClean="0"/>
              <a:t>los casos </a:t>
            </a:r>
            <a:r>
              <a:rPr lang="es-ES" dirty="0"/>
              <a:t>donde se requiera obtener resistencias muy bajas y </a:t>
            </a:r>
            <a:r>
              <a:rPr lang="es-ES" dirty="0" smtClean="0"/>
              <a:t>exista </a:t>
            </a:r>
            <a:r>
              <a:rPr lang="es-ES" dirty="0"/>
              <a:t>disponibilidad de área de terreno, las distancias entre </a:t>
            </a:r>
            <a:r>
              <a:rPr lang="es-ES" dirty="0" smtClean="0"/>
              <a:t>los </a:t>
            </a:r>
            <a:r>
              <a:rPr lang="es-ES" dirty="0"/>
              <a:t>ejes de los electrodos deberán ser las máximas posibles. </a:t>
            </a:r>
          </a:p>
          <a:p>
            <a:pPr algn="just"/>
            <a:r>
              <a:rPr lang="es-ES" dirty="0"/>
              <a:t>A mayor distancia entre los ejes de los electrodos, mayor </a:t>
            </a:r>
            <a:r>
              <a:rPr lang="es-ES" dirty="0" smtClean="0"/>
              <a:t>será </a:t>
            </a:r>
            <a:r>
              <a:rPr lang="es-ES" dirty="0"/>
              <a:t>la reducción de la resistencia por obtener; debido al </a:t>
            </a:r>
            <a:r>
              <a:rPr lang="es-ES" dirty="0" smtClean="0"/>
              <a:t>fenómeno </a:t>
            </a:r>
            <a:r>
              <a:rPr lang="es-ES" dirty="0"/>
              <a:t>de la resistencia mutua entre electrodos</a:t>
            </a:r>
            <a:r>
              <a:rPr lang="es-ES" dirty="0" smtClean="0"/>
              <a:t>.</a:t>
            </a:r>
          </a:p>
          <a:p>
            <a:pPr algn="just"/>
            <a:r>
              <a:rPr lang="es-ES" dirty="0"/>
              <a:t>La resistividad del terreno es otro aspecto fundamental para </a:t>
            </a:r>
            <a:r>
              <a:rPr lang="es-ES" dirty="0" smtClean="0"/>
              <a:t>tener </a:t>
            </a:r>
            <a:r>
              <a:rPr lang="es-ES" dirty="0"/>
              <a:t>en cuenta a la hora de diseñar el sistema de puesta a </a:t>
            </a:r>
            <a:r>
              <a:rPr lang="es-ES" dirty="0" smtClean="0"/>
              <a:t>tierra</a:t>
            </a:r>
            <a:r>
              <a:rPr lang="es-ES" dirty="0"/>
              <a:t>. De acuerdo con esto, sería un error intentar usar </a:t>
            </a:r>
            <a:r>
              <a:rPr lang="es-ES" dirty="0" smtClean="0"/>
              <a:t>la misma </a:t>
            </a:r>
            <a:r>
              <a:rPr lang="es-ES" dirty="0"/>
              <a:t>configuración </a:t>
            </a:r>
            <a:r>
              <a:rPr lang="es-ES" dirty="0" smtClean="0"/>
              <a:t>o diseño en un </a:t>
            </a:r>
            <a:r>
              <a:rPr lang="es-ES" dirty="0"/>
              <a:t>terreno húmedo que en </a:t>
            </a:r>
            <a:r>
              <a:rPr lang="es-ES" dirty="0" smtClean="0"/>
              <a:t>un suelo </a:t>
            </a:r>
            <a:r>
              <a:rPr lang="es-ES" dirty="0"/>
              <a:t>rocoso </a:t>
            </a:r>
            <a:r>
              <a:rPr lang="es-ES" dirty="0" smtClean="0"/>
              <a:t>y seco</a:t>
            </a:r>
            <a:r>
              <a:rPr lang="es-ES" dirty="0"/>
              <a:t>.</a:t>
            </a:r>
          </a:p>
          <a:p>
            <a:pPr algn="just"/>
            <a:r>
              <a:rPr lang="es-ES" dirty="0"/>
              <a:t>Cuando se comienza el cálculo y el diseño del sistema de </a:t>
            </a:r>
            <a:r>
              <a:rPr lang="es-ES" dirty="0" smtClean="0"/>
              <a:t>puesta </a:t>
            </a:r>
            <a:r>
              <a:rPr lang="es-ES" dirty="0"/>
              <a:t>a tierra, se supone que todo el terreno está en íntimo </a:t>
            </a:r>
            <a:r>
              <a:rPr lang="es-ES" dirty="0" smtClean="0"/>
              <a:t>contacto </a:t>
            </a:r>
            <a:r>
              <a:rPr lang="es-ES" dirty="0"/>
              <a:t>con las jabalinas o mallas. Para mantener esta </a:t>
            </a:r>
            <a:r>
              <a:rPr lang="es-ES" dirty="0" smtClean="0"/>
              <a:t>suposición </a:t>
            </a:r>
            <a:r>
              <a:rPr lang="es-ES" dirty="0"/>
              <a:t>y reducir al mínimo la resistencia de contacto, se </a:t>
            </a:r>
            <a:r>
              <a:rPr lang="es-ES" dirty="0" smtClean="0"/>
              <a:t>debe </a:t>
            </a:r>
            <a:r>
              <a:rPr lang="es-ES" dirty="0"/>
              <a:t>utilizar un material de relleno que sea el más apto para </a:t>
            </a:r>
            <a:r>
              <a:rPr lang="es-ES" dirty="0" smtClean="0"/>
              <a:t>el </a:t>
            </a:r>
            <a:r>
              <a:rPr lang="es-ES" dirty="0"/>
              <a:t>funcionamiento del sistema.</a:t>
            </a:r>
          </a:p>
          <a:p>
            <a:pPr algn="just"/>
            <a:r>
              <a:rPr lang="es-ES" dirty="0"/>
              <a:t>Una vez aclarado esto, es necesario tener en cuenta </a:t>
            </a:r>
            <a:r>
              <a:rPr lang="es-ES" dirty="0" smtClean="0"/>
              <a:t>que el </a:t>
            </a:r>
            <a:r>
              <a:rPr lang="es-ES" dirty="0"/>
              <a:t>factor restante de mayor preponderancia a la hora del </a:t>
            </a:r>
            <a:r>
              <a:rPr lang="es-ES" dirty="0" smtClean="0"/>
              <a:t>funcionamiento </a:t>
            </a:r>
            <a:r>
              <a:rPr lang="es-ES" dirty="0"/>
              <a:t>del sistema es el terreno y la </a:t>
            </a:r>
            <a:r>
              <a:rPr lang="es-ES" dirty="0" smtClean="0"/>
              <a:t>impedancia que </a:t>
            </a:r>
            <a:r>
              <a:rPr lang="es-ES" dirty="0"/>
              <a:t>pueda presentar.</a:t>
            </a:r>
          </a:p>
          <a:p>
            <a:pPr algn="just"/>
            <a:r>
              <a:rPr lang="es-ES" dirty="0" smtClean="0"/>
              <a:t>El terreno presenta una resistividad en ohm * metro. Esta unidad se obtiene de la resistencia entre dos caras opuestas de un cubo de 1 metro </a:t>
            </a:r>
            <a:r>
              <a:rPr lang="es-ES" dirty="0"/>
              <a:t>cúbico de </a:t>
            </a:r>
            <a:r>
              <a:rPr lang="es-ES" dirty="0" smtClean="0"/>
              <a:t>tierra homogénea</a:t>
            </a:r>
            <a:r>
              <a:rPr lang="es-ES" dirty="0"/>
              <a:t>. </a:t>
            </a:r>
          </a:p>
          <a:p>
            <a:pPr algn="just"/>
            <a:r>
              <a:rPr lang="es-ES" dirty="0"/>
              <a:t>Sobre </a:t>
            </a:r>
            <a:r>
              <a:rPr lang="es-ES" dirty="0" smtClean="0"/>
              <a:t>esta base</a:t>
            </a:r>
            <a:r>
              <a:rPr lang="es-ES" dirty="0"/>
              <a:t>, tendremos </a:t>
            </a:r>
            <a:r>
              <a:rPr lang="es-ES" dirty="0" smtClean="0"/>
              <a:t>las siguientes </a:t>
            </a:r>
            <a:r>
              <a:rPr lang="es-ES" dirty="0"/>
              <a:t>expresiones</a:t>
            </a:r>
            <a:r>
              <a:rPr lang="es-ES" dirty="0" smtClean="0"/>
              <a:t>:</a:t>
            </a:r>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a:p>
        </p:txBody>
      </p:sp>
      <p:pic>
        <p:nvPicPr>
          <p:cNvPr id="4" name="Imagen 3"/>
          <p:cNvPicPr>
            <a:picLocks noChangeAspect="1"/>
          </p:cNvPicPr>
          <p:nvPr/>
        </p:nvPicPr>
        <p:blipFill>
          <a:blip r:embed="rId2"/>
          <a:stretch>
            <a:fillRect/>
          </a:stretch>
        </p:blipFill>
        <p:spPr>
          <a:xfrm>
            <a:off x="5531267" y="5318709"/>
            <a:ext cx="1844091" cy="1394912"/>
          </a:xfrm>
          <a:prstGeom prst="rect">
            <a:avLst/>
          </a:prstGeom>
        </p:spPr>
      </p:pic>
    </p:spTree>
    <p:extLst>
      <p:ext uri="{BB962C8B-B14F-4D97-AF65-F5344CB8AC3E}">
        <p14:creationId xmlns:p14="http://schemas.microsoft.com/office/powerpoint/2010/main" val="1991132485"/>
      </p:ext>
    </p:extLst>
  </p:cSld>
  <p:clrMapOvr>
    <a:masterClrMapping/>
  </p:clrMapOvr>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213754" y="231175"/>
            <a:ext cx="11853919" cy="7294305"/>
          </a:xfrm>
          <a:prstGeom prst="rect">
            <a:avLst/>
          </a:prstGeom>
        </p:spPr>
        <p:txBody>
          <a:bodyPr wrap="square">
            <a:spAutoFit/>
          </a:bodyPr>
          <a:lstStyle/>
          <a:p>
            <a:pPr algn="just"/>
            <a:r>
              <a:rPr lang="es-ES" dirty="0"/>
              <a:t>La resistividad del suelo varía ampliamente según su </a:t>
            </a:r>
            <a:r>
              <a:rPr lang="es-ES" dirty="0" smtClean="0"/>
              <a:t>composición </a:t>
            </a:r>
            <a:r>
              <a:rPr lang="es-ES" dirty="0"/>
              <a:t>y la zona climática; además varía </a:t>
            </a:r>
            <a:r>
              <a:rPr lang="es-ES" dirty="0" smtClean="0"/>
              <a:t>estacionalmente debido </a:t>
            </a:r>
            <a:r>
              <a:rPr lang="es-ES" dirty="0"/>
              <a:t>a que está determinada en alto grado por el </a:t>
            </a:r>
            <a:r>
              <a:rPr lang="es-ES" dirty="0" smtClean="0"/>
              <a:t>contenido </a:t>
            </a:r>
            <a:r>
              <a:rPr lang="es-ES" dirty="0"/>
              <a:t>de electrolito, consistente en agua, minerales y sales, y </a:t>
            </a:r>
            <a:r>
              <a:rPr lang="es-ES" dirty="0" smtClean="0"/>
              <a:t>por </a:t>
            </a:r>
            <a:r>
              <a:rPr lang="es-ES" dirty="0"/>
              <a:t>la temperatura. Los valores de resistividad se </a:t>
            </a:r>
            <a:r>
              <a:rPr lang="es-ES" dirty="0" smtClean="0"/>
              <a:t>encuentran </a:t>
            </a:r>
            <a:r>
              <a:rPr lang="es-ES" dirty="0"/>
              <a:t>tabulados para distintas regiones.</a:t>
            </a:r>
          </a:p>
          <a:p>
            <a:pPr algn="just"/>
            <a:r>
              <a:rPr lang="es-ES" dirty="0"/>
              <a:t>Para valores más exactos de resistividad, se debe medir </a:t>
            </a:r>
            <a:r>
              <a:rPr lang="es-ES" dirty="0" err="1" smtClean="0"/>
              <a:t>ín</a:t>
            </a:r>
            <a:r>
              <a:rPr lang="es-ES" dirty="0" smtClean="0"/>
              <a:t>-situ </a:t>
            </a:r>
            <a:r>
              <a:rPr lang="es-ES" dirty="0"/>
              <a:t>sobre el terreno, de acuerdo al método explicado en </a:t>
            </a:r>
            <a:r>
              <a:rPr lang="es-ES" dirty="0" smtClean="0"/>
              <a:t>clases </a:t>
            </a:r>
            <a:r>
              <a:rPr lang="es-ES" dirty="0"/>
              <a:t>anteriores sobre el uso del </a:t>
            </a:r>
            <a:r>
              <a:rPr lang="es-ES" dirty="0" err="1"/>
              <a:t>telurímetro</a:t>
            </a:r>
            <a:r>
              <a:rPr lang="es-ES" dirty="0"/>
              <a:t>.</a:t>
            </a:r>
          </a:p>
          <a:p>
            <a:pPr algn="just"/>
            <a:r>
              <a:rPr lang="es-ES" dirty="0"/>
              <a:t>Los factores principales que afectan el valor de la </a:t>
            </a:r>
            <a:r>
              <a:rPr lang="es-ES" dirty="0" smtClean="0"/>
              <a:t>resistividad </a:t>
            </a:r>
            <a:r>
              <a:rPr lang="es-ES" dirty="0"/>
              <a:t>del terreno son: el tamaño de los poros del suelo y el </a:t>
            </a:r>
            <a:r>
              <a:rPr lang="es-ES" dirty="0" smtClean="0"/>
              <a:t>contenido </a:t>
            </a:r>
            <a:r>
              <a:rPr lang="es-ES" dirty="0"/>
              <a:t>de agua o el grado de humedad que presenta. La </a:t>
            </a:r>
            <a:r>
              <a:rPr lang="es-ES" dirty="0" smtClean="0"/>
              <a:t>porosidad </a:t>
            </a:r>
            <a:r>
              <a:rPr lang="es-ES" dirty="0"/>
              <a:t>afecta cuanto mayores sean los granos del </a:t>
            </a:r>
            <a:r>
              <a:rPr lang="es-ES" dirty="0" smtClean="0"/>
              <a:t>material</a:t>
            </a:r>
            <a:r>
              <a:rPr lang="es-ES" dirty="0"/>
              <a:t>, porque se forma más cantidad de cámaras de aire, que </a:t>
            </a:r>
            <a:r>
              <a:rPr lang="es-ES" dirty="0" smtClean="0"/>
              <a:t>son </a:t>
            </a:r>
            <a:r>
              <a:rPr lang="es-ES" dirty="0"/>
              <a:t>malas conductoras de electricidad.</a:t>
            </a:r>
          </a:p>
          <a:p>
            <a:pPr algn="just"/>
            <a:r>
              <a:rPr lang="es-ES" dirty="0"/>
              <a:t>El diámetro de los poros varía entre 80/90 % en el sedimento </a:t>
            </a:r>
            <a:r>
              <a:rPr lang="es-ES" dirty="0" smtClean="0"/>
              <a:t>de </a:t>
            </a:r>
            <a:r>
              <a:rPr lang="es-ES" dirty="0"/>
              <a:t>lagos y 30/40 % en el caso de arena y arcilla no </a:t>
            </a:r>
            <a:r>
              <a:rPr lang="es-ES" dirty="0" smtClean="0"/>
              <a:t>compactada</a:t>
            </a:r>
            <a:r>
              <a:rPr lang="es-ES" dirty="0"/>
              <a:t>, y menos en piedra caliza compactada.</a:t>
            </a:r>
          </a:p>
          <a:p>
            <a:pPr algn="just"/>
            <a:r>
              <a:rPr lang="es-ES" dirty="0" smtClean="0"/>
              <a:t>Es muy </a:t>
            </a:r>
            <a:r>
              <a:rPr lang="es-ES" dirty="0"/>
              <a:t>poco frecuente encontrar un </a:t>
            </a:r>
            <a:r>
              <a:rPr lang="es-ES" dirty="0" smtClean="0"/>
              <a:t>terreno completamente uniforme y sin variación en su composición con el fin de</a:t>
            </a:r>
            <a:endParaRPr lang="es-ES" dirty="0"/>
          </a:p>
          <a:p>
            <a:pPr algn="just"/>
            <a:r>
              <a:rPr lang="es-ES" dirty="0"/>
              <a:t>la puesta a tierra. El foco de interés se coloca en la </a:t>
            </a:r>
            <a:r>
              <a:rPr lang="es-ES" dirty="0" smtClean="0"/>
              <a:t>profundidad </a:t>
            </a:r>
            <a:r>
              <a:rPr lang="es-ES" dirty="0"/>
              <a:t>en la que el terreno permite que las corrientes fluyan </a:t>
            </a:r>
            <a:r>
              <a:rPr lang="es-ES" dirty="0" smtClean="0"/>
              <a:t>por </a:t>
            </a:r>
            <a:r>
              <a:rPr lang="es-ES" dirty="0"/>
              <a:t>él hacia la tierra. Estas pueden ser de poca profundidad, </a:t>
            </a:r>
            <a:r>
              <a:rPr lang="es-ES" dirty="0" smtClean="0"/>
              <a:t>si </a:t>
            </a:r>
            <a:r>
              <a:rPr lang="es-ES" dirty="0"/>
              <a:t>hubiera una gran cantidad de componente rocoso por </a:t>
            </a:r>
            <a:r>
              <a:rPr lang="es-ES" dirty="0" smtClean="0"/>
              <a:t>debajo</a:t>
            </a:r>
            <a:r>
              <a:rPr lang="es-ES" dirty="0"/>
              <a:t>. En el caso de instalar una jabalina prácticamente en </a:t>
            </a:r>
            <a:r>
              <a:rPr lang="es-ES" dirty="0" smtClean="0"/>
              <a:t>la </a:t>
            </a:r>
            <a:r>
              <a:rPr lang="es-ES" dirty="0"/>
              <a:t>superficie, se debe estudiar muy bien la resistividad de </a:t>
            </a:r>
            <a:r>
              <a:rPr lang="es-ES" dirty="0" smtClean="0"/>
              <a:t>cada </a:t>
            </a:r>
            <a:r>
              <a:rPr lang="es-ES" dirty="0"/>
              <a:t>capa de roca</a:t>
            </a:r>
            <a:r>
              <a:rPr lang="es-ES" dirty="0" smtClean="0"/>
              <a:t>.</a:t>
            </a:r>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a:p>
        </p:txBody>
      </p:sp>
      <p:pic>
        <p:nvPicPr>
          <p:cNvPr id="3" name="Imagen 2"/>
          <p:cNvPicPr>
            <a:picLocks noChangeAspect="1"/>
          </p:cNvPicPr>
          <p:nvPr/>
        </p:nvPicPr>
        <p:blipFill>
          <a:blip r:embed="rId2"/>
          <a:stretch>
            <a:fillRect/>
          </a:stretch>
        </p:blipFill>
        <p:spPr>
          <a:xfrm>
            <a:off x="3958389" y="4136858"/>
            <a:ext cx="4295274" cy="2612858"/>
          </a:xfrm>
          <a:prstGeom prst="rect">
            <a:avLst/>
          </a:prstGeom>
        </p:spPr>
      </p:pic>
      <p:sp>
        <p:nvSpPr>
          <p:cNvPr id="5" name="Rectángulo 4"/>
          <p:cNvSpPr/>
          <p:nvPr/>
        </p:nvSpPr>
        <p:spPr>
          <a:xfrm>
            <a:off x="593558" y="4657636"/>
            <a:ext cx="3196389" cy="1477328"/>
          </a:xfrm>
          <a:prstGeom prst="rect">
            <a:avLst/>
          </a:prstGeom>
        </p:spPr>
        <p:txBody>
          <a:bodyPr wrap="square">
            <a:spAutoFit/>
          </a:bodyPr>
          <a:lstStyle/>
          <a:p>
            <a:r>
              <a:rPr lang="es-ES" b="1" dirty="0"/>
              <a:t>Gráfico que explica </a:t>
            </a:r>
            <a:r>
              <a:rPr lang="es-ES" b="1" dirty="0" smtClean="0"/>
              <a:t>la variación y el mejor </a:t>
            </a:r>
            <a:r>
              <a:rPr lang="es-ES" b="1" dirty="0"/>
              <a:t>aprovechamiento de la </a:t>
            </a:r>
            <a:r>
              <a:rPr lang="es-ES" b="1" dirty="0" smtClean="0"/>
              <a:t>instalación </a:t>
            </a:r>
            <a:r>
              <a:rPr lang="es-ES" b="1" dirty="0"/>
              <a:t>de dos jabalinas en paralelo de acuerdo </a:t>
            </a:r>
            <a:r>
              <a:rPr lang="es-ES" b="1" dirty="0" smtClean="0"/>
              <a:t>a su interferencia</a:t>
            </a:r>
            <a:r>
              <a:rPr lang="es-ES" b="1" dirty="0"/>
              <a:t>.</a:t>
            </a:r>
          </a:p>
        </p:txBody>
      </p:sp>
    </p:spTree>
    <p:extLst>
      <p:ext uri="{BB962C8B-B14F-4D97-AF65-F5344CB8AC3E}">
        <p14:creationId xmlns:p14="http://schemas.microsoft.com/office/powerpoint/2010/main" val="1911655462"/>
      </p:ext>
    </p:extLst>
  </p:cSld>
  <p:clrMapOvr>
    <a:masterClrMapping/>
  </p:clrMapOvr>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213754" y="231175"/>
            <a:ext cx="11853919" cy="6463308"/>
          </a:xfrm>
          <a:prstGeom prst="rect">
            <a:avLst/>
          </a:prstGeom>
        </p:spPr>
        <p:txBody>
          <a:bodyPr wrap="square">
            <a:spAutoFit/>
          </a:bodyPr>
          <a:lstStyle/>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smtClean="0"/>
          </a:p>
          <a:p>
            <a:pPr algn="just"/>
            <a:endParaRPr lang="es-ES" dirty="0"/>
          </a:p>
          <a:p>
            <a:pPr algn="just"/>
            <a:r>
              <a:rPr lang="es-ES" dirty="0" smtClean="0"/>
              <a:t>La temperatura y el contenido de agua tienen una influencia importante en la resistividad del terreno y en el comportamiento </a:t>
            </a:r>
            <a:r>
              <a:rPr lang="es-ES" dirty="0"/>
              <a:t>del sistema de tierra. Un incremento del 20 </a:t>
            </a:r>
            <a:r>
              <a:rPr lang="es-ES" dirty="0" smtClean="0"/>
              <a:t>% en </a:t>
            </a:r>
            <a:r>
              <a:rPr lang="es-ES" dirty="0"/>
              <a:t>el contenido de agua provoca una reducción drástica </a:t>
            </a:r>
            <a:r>
              <a:rPr lang="es-ES" dirty="0" smtClean="0"/>
              <a:t>de </a:t>
            </a:r>
            <a:r>
              <a:rPr lang="es-ES" dirty="0"/>
              <a:t>la resistividad; luego, por debajo de este valor, la </a:t>
            </a:r>
            <a:r>
              <a:rPr lang="es-ES" dirty="0" smtClean="0"/>
              <a:t>variación </a:t>
            </a:r>
            <a:r>
              <a:rPr lang="es-ES" dirty="0"/>
              <a:t>tiende a estabilizarse. En el caso de la temperatura, </a:t>
            </a:r>
            <a:r>
              <a:rPr lang="es-ES" dirty="0" smtClean="0"/>
              <a:t>la </a:t>
            </a:r>
            <a:r>
              <a:rPr lang="es-ES" dirty="0"/>
              <a:t>resistividad crece muy lentamente a medida que la </a:t>
            </a:r>
            <a:r>
              <a:rPr lang="es-ES" dirty="0" smtClean="0"/>
              <a:t>temperatura </a:t>
            </a:r>
            <a:r>
              <a:rPr lang="es-ES" dirty="0"/>
              <a:t>disminuye hasta llegar al punto de </a:t>
            </a:r>
            <a:r>
              <a:rPr lang="es-ES" dirty="0" smtClean="0"/>
              <a:t>congelamiento</a:t>
            </a:r>
            <a:r>
              <a:rPr lang="es-ES" dirty="0"/>
              <a:t>. Después, crece muy rápido al disminuir la temperatura </a:t>
            </a:r>
            <a:r>
              <a:rPr lang="es-ES" dirty="0" smtClean="0"/>
              <a:t>por </a:t>
            </a:r>
            <a:r>
              <a:rPr lang="es-ES" dirty="0"/>
              <a:t>debajo de este punto.</a:t>
            </a:r>
          </a:p>
          <a:p>
            <a:pPr algn="just"/>
            <a:r>
              <a:rPr lang="es-ES" dirty="0"/>
              <a:t>En estos casos, el sistema de tierra debe instalarse por </a:t>
            </a:r>
            <a:r>
              <a:rPr lang="es-ES" dirty="0" smtClean="0"/>
              <a:t>encima </a:t>
            </a:r>
            <a:r>
              <a:rPr lang="es-ES" dirty="0"/>
              <a:t>del punto de congelación si se pretende un valor </a:t>
            </a:r>
            <a:r>
              <a:rPr lang="es-ES" dirty="0" smtClean="0"/>
              <a:t>aceptable </a:t>
            </a:r>
            <a:r>
              <a:rPr lang="es-ES" dirty="0"/>
              <a:t>de la resistencia a lo largo de todo el año. Se </a:t>
            </a:r>
            <a:r>
              <a:rPr lang="es-ES" dirty="0" smtClean="0"/>
              <a:t>considera </a:t>
            </a:r>
            <a:r>
              <a:rPr lang="es-ES" dirty="0"/>
              <a:t>que el contenido de humedad es mucho más </a:t>
            </a:r>
            <a:r>
              <a:rPr lang="es-ES" dirty="0" smtClean="0"/>
              <a:t>importante </a:t>
            </a:r>
            <a:r>
              <a:rPr lang="es-ES" dirty="0"/>
              <a:t>que la temperatura sobre la resistividad, siempre que </a:t>
            </a:r>
            <a:r>
              <a:rPr lang="es-ES" dirty="0" smtClean="0"/>
              <a:t>la </a:t>
            </a:r>
            <a:r>
              <a:rPr lang="es-ES" dirty="0"/>
              <a:t>temperatura del suelo esté por encima de 0 </a:t>
            </a:r>
            <a:r>
              <a:rPr lang="es-ES" dirty="0" smtClean="0"/>
              <a:t>°C.</a:t>
            </a:r>
            <a:endParaRPr lang="es-ES" dirty="0"/>
          </a:p>
          <a:p>
            <a:pPr algn="just"/>
            <a:r>
              <a:rPr lang="es-ES" dirty="0"/>
              <a:t>Si el agua contiene ciertos minerales y sales disueltos, </a:t>
            </a:r>
            <a:r>
              <a:rPr lang="es-ES" dirty="0" smtClean="0"/>
              <a:t>estos </a:t>
            </a:r>
            <a:r>
              <a:rPr lang="es-ES" dirty="0"/>
              <a:t>pueden ayudar a reducir aún más la resistividad. El </a:t>
            </a:r>
            <a:r>
              <a:rPr lang="es-ES" dirty="0" smtClean="0"/>
              <a:t>contenido </a:t>
            </a:r>
            <a:r>
              <a:rPr lang="es-ES" dirty="0"/>
              <a:t>de agua varía según la estación, y es </a:t>
            </a:r>
            <a:r>
              <a:rPr lang="es-ES" dirty="0" smtClean="0"/>
              <a:t>probable que </a:t>
            </a:r>
            <a:r>
              <a:rPr lang="es-ES" dirty="0"/>
              <a:t>origine cambios en la impedancia del sistema de tierra. </a:t>
            </a:r>
          </a:p>
          <a:p>
            <a:pPr algn="just"/>
            <a:r>
              <a:rPr lang="es-ES" dirty="0"/>
              <a:t>La resistividad del terreno se reduce por un incremento </a:t>
            </a:r>
            <a:r>
              <a:rPr lang="es-ES" dirty="0" smtClean="0"/>
              <a:t>en el </a:t>
            </a:r>
            <a:r>
              <a:rPr lang="es-ES" dirty="0"/>
              <a:t>contenido de sales. Puede darse el caso que un terreno </a:t>
            </a:r>
            <a:r>
              <a:rPr lang="es-ES" dirty="0" smtClean="0"/>
              <a:t>seco </a:t>
            </a:r>
            <a:r>
              <a:rPr lang="es-ES" dirty="0"/>
              <a:t>tenga alta resistividad, pero un terreno húmedo </a:t>
            </a:r>
            <a:r>
              <a:rPr lang="es-ES" dirty="0" smtClean="0"/>
              <a:t>también </a:t>
            </a:r>
            <a:r>
              <a:rPr lang="es-ES" dirty="0"/>
              <a:t>puede tenerla si no contiene sales solubles, o sea, si el </a:t>
            </a:r>
            <a:r>
              <a:rPr lang="es-ES" dirty="0" smtClean="0"/>
              <a:t>agua </a:t>
            </a:r>
            <a:r>
              <a:rPr lang="es-ES" dirty="0"/>
              <a:t>es muy blanda. Las sales aumentan la conductividad </a:t>
            </a:r>
            <a:r>
              <a:rPr lang="es-ES" dirty="0" smtClean="0"/>
              <a:t>del </a:t>
            </a:r>
            <a:r>
              <a:rPr lang="es-ES" dirty="0"/>
              <a:t>suelo y se colocan rodeando al electrodo o la jabalina, </a:t>
            </a:r>
            <a:r>
              <a:rPr lang="es-ES" dirty="0" smtClean="0"/>
              <a:t>sin </a:t>
            </a:r>
            <a:r>
              <a:rPr lang="es-ES" dirty="0"/>
              <a:t>entrar en contacto directo</a:t>
            </a:r>
            <a:r>
              <a:rPr lang="es-ES" dirty="0" smtClean="0"/>
              <a:t>.</a:t>
            </a:r>
          </a:p>
        </p:txBody>
      </p:sp>
      <p:pic>
        <p:nvPicPr>
          <p:cNvPr id="4" name="Imagen 3"/>
          <p:cNvPicPr>
            <a:picLocks noChangeAspect="1"/>
          </p:cNvPicPr>
          <p:nvPr/>
        </p:nvPicPr>
        <p:blipFill>
          <a:blip r:embed="rId2"/>
          <a:stretch>
            <a:fillRect/>
          </a:stretch>
        </p:blipFill>
        <p:spPr>
          <a:xfrm>
            <a:off x="462965" y="231175"/>
            <a:ext cx="3976688" cy="2463899"/>
          </a:xfrm>
          <a:prstGeom prst="rect">
            <a:avLst/>
          </a:prstGeom>
        </p:spPr>
      </p:pic>
      <p:sp>
        <p:nvSpPr>
          <p:cNvPr id="6" name="Rectángulo 5"/>
          <p:cNvSpPr/>
          <p:nvPr/>
        </p:nvSpPr>
        <p:spPr>
          <a:xfrm>
            <a:off x="4499849" y="231175"/>
            <a:ext cx="1640864" cy="2308324"/>
          </a:xfrm>
          <a:prstGeom prst="rect">
            <a:avLst/>
          </a:prstGeom>
        </p:spPr>
        <p:txBody>
          <a:bodyPr wrap="square">
            <a:spAutoFit/>
          </a:bodyPr>
          <a:lstStyle/>
          <a:p>
            <a:r>
              <a:rPr lang="es-ES" b="1" dirty="0"/>
              <a:t>Esquema</a:t>
            </a:r>
          </a:p>
          <a:p>
            <a:r>
              <a:rPr lang="es-ES" b="1" dirty="0"/>
              <a:t>del cubo</a:t>
            </a:r>
          </a:p>
          <a:p>
            <a:r>
              <a:rPr lang="es-ES" b="1" dirty="0"/>
              <a:t>elemental </a:t>
            </a:r>
          </a:p>
          <a:p>
            <a:r>
              <a:rPr lang="es-ES" b="1" dirty="0"/>
              <a:t>en </a:t>
            </a:r>
            <a:r>
              <a:rPr lang="es-ES" b="1" dirty="0" smtClean="0"/>
              <a:t>el que </a:t>
            </a:r>
            <a:r>
              <a:rPr lang="es-ES" b="1" dirty="0"/>
              <a:t>se </a:t>
            </a:r>
          </a:p>
          <a:p>
            <a:r>
              <a:rPr lang="es-ES" b="1" dirty="0"/>
              <a:t>basa </a:t>
            </a:r>
            <a:r>
              <a:rPr lang="es-ES" b="1" dirty="0" smtClean="0"/>
              <a:t>la </a:t>
            </a:r>
            <a:r>
              <a:rPr lang="es-ES" b="1" dirty="0" err="1" smtClean="0"/>
              <a:t>esti</a:t>
            </a:r>
            <a:r>
              <a:rPr lang="es-ES" b="1" dirty="0" smtClean="0"/>
              <a:t>-</a:t>
            </a:r>
            <a:endParaRPr lang="es-ES" b="1" dirty="0"/>
          </a:p>
          <a:p>
            <a:r>
              <a:rPr lang="es-ES" b="1" dirty="0" err="1"/>
              <a:t>mación</a:t>
            </a:r>
            <a:r>
              <a:rPr lang="es-ES" b="1" dirty="0"/>
              <a:t> de la </a:t>
            </a:r>
          </a:p>
          <a:p>
            <a:r>
              <a:rPr lang="es-ES" b="1" dirty="0"/>
              <a:t>resistividad </a:t>
            </a:r>
          </a:p>
          <a:p>
            <a:r>
              <a:rPr lang="es-ES" b="1" dirty="0"/>
              <a:t>del terreno.</a:t>
            </a:r>
          </a:p>
        </p:txBody>
      </p:sp>
      <p:sp>
        <p:nvSpPr>
          <p:cNvPr id="7" name="Rectángulo 6"/>
          <p:cNvSpPr/>
          <p:nvPr/>
        </p:nvSpPr>
        <p:spPr>
          <a:xfrm>
            <a:off x="6200909" y="1062171"/>
            <a:ext cx="5746449" cy="923330"/>
          </a:xfrm>
          <a:prstGeom prst="rect">
            <a:avLst/>
          </a:prstGeom>
        </p:spPr>
        <p:txBody>
          <a:bodyPr wrap="square">
            <a:spAutoFit/>
          </a:bodyPr>
          <a:lstStyle/>
          <a:p>
            <a:pPr algn="ctr"/>
            <a:r>
              <a:rPr lang="es-ES" b="1" dirty="0" smtClean="0">
                <a:solidFill>
                  <a:srgbClr val="FF0000"/>
                </a:solidFill>
                <a:latin typeface="Arial Rounded MT Bold" panose="020F0704030504030204" pitchFamily="34" charset="0"/>
              </a:rPr>
              <a:t>Se pueden </a:t>
            </a:r>
            <a:r>
              <a:rPr lang="es-ES" b="1" dirty="0">
                <a:solidFill>
                  <a:srgbClr val="FF0000"/>
                </a:solidFill>
                <a:latin typeface="Arial Rounded MT Bold" panose="020F0704030504030204" pitchFamily="34" charset="0"/>
              </a:rPr>
              <a:t>Instalar jabalinas </a:t>
            </a:r>
            <a:r>
              <a:rPr lang="es-ES" b="1" dirty="0" smtClean="0">
                <a:solidFill>
                  <a:srgbClr val="FF0000"/>
                </a:solidFill>
                <a:latin typeface="Arial Rounded MT Bold" panose="020F0704030504030204" pitchFamily="34" charset="0"/>
              </a:rPr>
              <a:t>en </a:t>
            </a:r>
            <a:r>
              <a:rPr lang="es-ES" b="1" dirty="0">
                <a:solidFill>
                  <a:srgbClr val="FF0000"/>
                </a:solidFill>
                <a:latin typeface="Arial Rounded MT Bold" panose="020F0704030504030204" pitchFamily="34" charset="0"/>
              </a:rPr>
              <a:t>paralelo</a:t>
            </a:r>
            <a:r>
              <a:rPr lang="es-ES" b="1" dirty="0" smtClean="0">
                <a:solidFill>
                  <a:srgbClr val="FF0000"/>
                </a:solidFill>
                <a:latin typeface="Arial Rounded MT Bold" panose="020F0704030504030204" pitchFamily="34" charset="0"/>
              </a:rPr>
              <a:t>, pero se debe cuidar la separación </a:t>
            </a:r>
            <a:r>
              <a:rPr lang="es-ES" b="1" dirty="0">
                <a:solidFill>
                  <a:srgbClr val="FF0000"/>
                </a:solidFill>
                <a:latin typeface="Arial Rounded MT Bold" panose="020F0704030504030204" pitchFamily="34" charset="0"/>
              </a:rPr>
              <a:t>entre </a:t>
            </a:r>
            <a:r>
              <a:rPr lang="es-ES" b="1" dirty="0" smtClean="0">
                <a:solidFill>
                  <a:srgbClr val="FF0000"/>
                </a:solidFill>
                <a:latin typeface="Arial Rounded MT Bold" panose="020F0704030504030204" pitchFamily="34" charset="0"/>
              </a:rPr>
              <a:t>ellas para evitar interferencia</a:t>
            </a:r>
            <a:r>
              <a:rPr lang="es-ES" b="1" dirty="0">
                <a:solidFill>
                  <a:srgbClr val="FF0000"/>
                </a:solidFill>
                <a:latin typeface="Arial Rounded MT Bold" panose="020F0704030504030204" pitchFamily="34" charset="0"/>
              </a:rPr>
              <a:t>.</a:t>
            </a:r>
          </a:p>
        </p:txBody>
      </p:sp>
    </p:spTree>
    <p:extLst>
      <p:ext uri="{BB962C8B-B14F-4D97-AF65-F5344CB8AC3E}">
        <p14:creationId xmlns:p14="http://schemas.microsoft.com/office/powerpoint/2010/main" val="128493700"/>
      </p:ext>
    </p:extLst>
  </p:cSld>
  <p:clrMapOvr>
    <a:masterClrMapping/>
  </p:clrMapOvr>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213754" y="231175"/>
            <a:ext cx="6114857" cy="5909310"/>
          </a:xfrm>
          <a:prstGeom prst="rect">
            <a:avLst/>
          </a:prstGeom>
        </p:spPr>
        <p:txBody>
          <a:bodyPr wrap="square">
            <a:spAutoFit/>
          </a:bodyPr>
          <a:lstStyle/>
          <a:p>
            <a:pPr algn="just"/>
            <a:r>
              <a:rPr lang="es-ES" dirty="0" smtClean="0"/>
              <a:t>El </a:t>
            </a:r>
            <a:r>
              <a:rPr lang="es-ES" dirty="0"/>
              <a:t>agregado de sales en mayores cantidades reducirá la </a:t>
            </a:r>
            <a:r>
              <a:rPr lang="es-ES" dirty="0" smtClean="0"/>
              <a:t>resistencia</a:t>
            </a:r>
            <a:r>
              <a:rPr lang="es-ES" dirty="0"/>
              <a:t>, pero resultaría antieconómico por su elevado costo. </a:t>
            </a:r>
          </a:p>
          <a:p>
            <a:pPr algn="just"/>
            <a:r>
              <a:rPr lang="es-ES" dirty="0"/>
              <a:t>El uso de este tipo de producto causa una mejor </a:t>
            </a:r>
            <a:r>
              <a:rPr lang="es-ES" dirty="0" smtClean="0"/>
              <a:t>uniformidad </a:t>
            </a:r>
            <a:r>
              <a:rPr lang="es-ES" dirty="0"/>
              <a:t>estacional de la resistividad del terreno.</a:t>
            </a:r>
          </a:p>
          <a:p>
            <a:pPr algn="just"/>
            <a:r>
              <a:rPr lang="es-ES" dirty="0" smtClean="0"/>
              <a:t>Las sustancias que se usan para un eficiente tratamiento deben </a:t>
            </a:r>
            <a:r>
              <a:rPr lang="es-ES" dirty="0"/>
              <a:t>tener </a:t>
            </a:r>
            <a:r>
              <a:rPr lang="es-ES" dirty="0" smtClean="0"/>
              <a:t>las siguientes </a:t>
            </a:r>
            <a:r>
              <a:rPr lang="es-ES" dirty="0"/>
              <a:t>características:</a:t>
            </a:r>
          </a:p>
          <a:p>
            <a:pPr marL="742950" lvl="1" indent="-285750" algn="just">
              <a:buFont typeface="Arial" panose="020B0604020202020204" pitchFamily="34" charset="0"/>
              <a:buChar char="•"/>
            </a:pPr>
            <a:r>
              <a:rPr lang="es-ES" b="1" dirty="0" smtClean="0"/>
              <a:t>Higroscopicidad</a:t>
            </a:r>
            <a:r>
              <a:rPr lang="es-ES" b="1" dirty="0"/>
              <a:t>.</a:t>
            </a:r>
          </a:p>
          <a:p>
            <a:pPr marL="742950" lvl="1" indent="-285750" algn="just">
              <a:buFont typeface="Arial" panose="020B0604020202020204" pitchFamily="34" charset="0"/>
              <a:buChar char="•"/>
            </a:pPr>
            <a:r>
              <a:rPr lang="es-ES" b="1" dirty="0" smtClean="0"/>
              <a:t>No </a:t>
            </a:r>
            <a:r>
              <a:rPr lang="es-ES" b="1" dirty="0"/>
              <a:t>ser corrosivas.</a:t>
            </a:r>
          </a:p>
          <a:p>
            <a:pPr marL="742950" lvl="1" indent="-285750" algn="just">
              <a:buFont typeface="Arial" panose="020B0604020202020204" pitchFamily="34" charset="0"/>
              <a:buChar char="•"/>
            </a:pPr>
            <a:r>
              <a:rPr lang="es-ES" b="1" dirty="0" smtClean="0"/>
              <a:t>Químicamente </a:t>
            </a:r>
            <a:r>
              <a:rPr lang="es-ES" b="1" dirty="0"/>
              <a:t>estables </a:t>
            </a:r>
            <a:r>
              <a:rPr lang="es-ES" b="1" dirty="0" smtClean="0"/>
              <a:t>en el suelo</a:t>
            </a:r>
            <a:r>
              <a:rPr lang="es-ES" b="1" dirty="0"/>
              <a:t>.</a:t>
            </a:r>
          </a:p>
          <a:p>
            <a:pPr marL="742950" lvl="1" indent="-285750" algn="just">
              <a:buFont typeface="Arial" panose="020B0604020202020204" pitchFamily="34" charset="0"/>
              <a:buChar char="•"/>
            </a:pPr>
            <a:r>
              <a:rPr lang="es-ES" b="1" dirty="0" smtClean="0"/>
              <a:t>Inocuas </a:t>
            </a:r>
            <a:r>
              <a:rPr lang="es-ES" b="1" dirty="0"/>
              <a:t>para </a:t>
            </a:r>
            <a:r>
              <a:rPr lang="es-ES" b="1" dirty="0" smtClean="0"/>
              <a:t>la naturaleza</a:t>
            </a:r>
            <a:r>
              <a:rPr lang="es-ES" b="1" dirty="0"/>
              <a:t>.</a:t>
            </a:r>
          </a:p>
          <a:p>
            <a:pPr marL="742950" lvl="1" indent="-285750" algn="just">
              <a:buFont typeface="Arial" panose="020B0604020202020204" pitchFamily="34" charset="0"/>
              <a:buChar char="•"/>
            </a:pPr>
            <a:r>
              <a:rPr lang="es-ES" b="1" dirty="0" smtClean="0"/>
              <a:t>Conductividad </a:t>
            </a:r>
            <a:r>
              <a:rPr lang="es-ES" b="1" dirty="0"/>
              <a:t>eléctrica</a:t>
            </a:r>
            <a:r>
              <a:rPr lang="es-ES" b="1" dirty="0" smtClean="0"/>
              <a:t>.</a:t>
            </a:r>
          </a:p>
          <a:p>
            <a:pPr marL="0" lvl="1" algn="just"/>
            <a:r>
              <a:rPr lang="es-ES" dirty="0"/>
              <a:t>Se pueden utilizar sales en gel</a:t>
            </a:r>
            <a:r>
              <a:rPr lang="es-ES" dirty="0" smtClean="0"/>
              <a:t>. Se </a:t>
            </a:r>
            <a:r>
              <a:rPr lang="es-ES" dirty="0"/>
              <a:t>inyecta </a:t>
            </a:r>
            <a:r>
              <a:rPr lang="es-ES" dirty="0" smtClean="0"/>
              <a:t>el terreno </a:t>
            </a:r>
            <a:r>
              <a:rPr lang="es-ES" dirty="0"/>
              <a:t>con </a:t>
            </a:r>
            <a:r>
              <a:rPr lang="es-ES" dirty="0" smtClean="0"/>
              <a:t>dos o </a:t>
            </a:r>
            <a:r>
              <a:rPr lang="es-ES" dirty="0"/>
              <a:t>más sales en solución acuosa acompañadas con </a:t>
            </a:r>
            <a:r>
              <a:rPr lang="es-ES" dirty="0" smtClean="0"/>
              <a:t>catalizadores </a:t>
            </a:r>
            <a:r>
              <a:rPr lang="es-ES" dirty="0"/>
              <a:t>que reaccionan entre sí formando un gel estable. Este </a:t>
            </a:r>
            <a:r>
              <a:rPr lang="es-ES" dirty="0" smtClean="0"/>
              <a:t>tiene </a:t>
            </a:r>
            <a:r>
              <a:rPr lang="es-ES" dirty="0"/>
              <a:t>una elevada conductividad eléctrica resistente a los </a:t>
            </a:r>
            <a:r>
              <a:rPr lang="es-ES" dirty="0" smtClean="0"/>
              <a:t>ácidos </a:t>
            </a:r>
            <a:r>
              <a:rPr lang="es-ES" dirty="0"/>
              <a:t>del terreno con buenas cualidades higroscópicas e </a:t>
            </a:r>
            <a:r>
              <a:rPr lang="es-ES" dirty="0" smtClean="0"/>
              <a:t>insolubles </a:t>
            </a:r>
            <a:r>
              <a:rPr lang="es-ES" dirty="0"/>
              <a:t>en el agua. Por otro lado, rellena los espacios </a:t>
            </a:r>
            <a:r>
              <a:rPr lang="es-ES" dirty="0" smtClean="0"/>
              <a:t>intersticiales </a:t>
            </a:r>
            <a:r>
              <a:rPr lang="es-ES" dirty="0"/>
              <a:t>dentro del pozo, dando una excelente conexión </a:t>
            </a:r>
            <a:r>
              <a:rPr lang="es-ES" dirty="0" smtClean="0"/>
              <a:t>entre terreno y </a:t>
            </a:r>
            <a:r>
              <a:rPr lang="es-ES" dirty="0"/>
              <a:t>jabalina.</a:t>
            </a:r>
          </a:p>
          <a:p>
            <a:pPr marL="0" lvl="1" algn="just"/>
            <a:r>
              <a:rPr lang="es-ES" dirty="0"/>
              <a:t>De esta manera, se consiguen reducciones de la resistencia </a:t>
            </a:r>
            <a:r>
              <a:rPr lang="es-ES" dirty="0" smtClean="0"/>
              <a:t>a </a:t>
            </a:r>
            <a:r>
              <a:rPr lang="es-ES" dirty="0"/>
              <a:t>tierra que van del 25 al 80 % del valor original sin </a:t>
            </a:r>
            <a:r>
              <a:rPr lang="es-ES" dirty="0" smtClean="0"/>
              <a:t>tratamiento</a:t>
            </a:r>
            <a:r>
              <a:rPr lang="es-ES" dirty="0"/>
              <a:t>. La cantidad que se aplicará depende del tipo de terreno</a:t>
            </a:r>
            <a:r>
              <a:rPr lang="es-ES" dirty="0" smtClean="0"/>
              <a:t>.</a:t>
            </a:r>
            <a:endParaRPr lang="es-ES" dirty="0"/>
          </a:p>
        </p:txBody>
      </p:sp>
      <p:pic>
        <p:nvPicPr>
          <p:cNvPr id="3" name="Imagen 2"/>
          <p:cNvPicPr>
            <a:picLocks noChangeAspect="1"/>
          </p:cNvPicPr>
          <p:nvPr/>
        </p:nvPicPr>
        <p:blipFill>
          <a:blip r:embed="rId2"/>
          <a:stretch>
            <a:fillRect/>
          </a:stretch>
        </p:blipFill>
        <p:spPr>
          <a:xfrm>
            <a:off x="6749716" y="1503947"/>
            <a:ext cx="5089358" cy="3356811"/>
          </a:xfrm>
          <a:prstGeom prst="rect">
            <a:avLst/>
          </a:prstGeom>
        </p:spPr>
      </p:pic>
      <p:sp>
        <p:nvSpPr>
          <p:cNvPr id="5" name="Rectángulo 4"/>
          <p:cNvSpPr/>
          <p:nvPr/>
        </p:nvSpPr>
        <p:spPr>
          <a:xfrm>
            <a:off x="7182853" y="5127141"/>
            <a:ext cx="4223084" cy="923330"/>
          </a:xfrm>
          <a:prstGeom prst="rect">
            <a:avLst/>
          </a:prstGeom>
        </p:spPr>
        <p:txBody>
          <a:bodyPr wrap="square">
            <a:spAutoFit/>
          </a:bodyPr>
          <a:lstStyle/>
          <a:p>
            <a:pPr algn="ctr"/>
            <a:r>
              <a:rPr lang="es-ES" b="1" dirty="0"/>
              <a:t>Tratamiento </a:t>
            </a:r>
            <a:r>
              <a:rPr lang="es-ES" b="1" dirty="0" smtClean="0"/>
              <a:t>en la zona </a:t>
            </a:r>
            <a:r>
              <a:rPr lang="es-ES" b="1" dirty="0"/>
              <a:t>de colocación</a:t>
            </a:r>
          </a:p>
          <a:p>
            <a:pPr algn="ctr"/>
            <a:r>
              <a:rPr lang="es-ES" b="1" dirty="0"/>
              <a:t>de la jabalina de puesta a tierra con bentonita.</a:t>
            </a:r>
          </a:p>
        </p:txBody>
      </p:sp>
    </p:spTree>
    <p:extLst>
      <p:ext uri="{BB962C8B-B14F-4D97-AF65-F5344CB8AC3E}">
        <p14:creationId xmlns:p14="http://schemas.microsoft.com/office/powerpoint/2010/main" val="2567001178"/>
      </p:ext>
    </p:extLst>
  </p:cSld>
  <p:clrMapOvr>
    <a:masterClrMapping/>
  </p:clrMapOvr>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213754" y="231175"/>
            <a:ext cx="11853919" cy="5632311"/>
          </a:xfrm>
          <a:prstGeom prst="rect">
            <a:avLst/>
          </a:prstGeom>
        </p:spPr>
        <p:txBody>
          <a:bodyPr wrap="square">
            <a:spAutoFit/>
          </a:bodyPr>
          <a:lstStyle/>
          <a:p>
            <a:pPr algn="just"/>
            <a:r>
              <a:rPr lang="es-ES" b="1" dirty="0">
                <a:solidFill>
                  <a:srgbClr val="0070C0"/>
                </a:solidFill>
                <a:latin typeface="Arial Rounded MT Bold" panose="020F0704030504030204" pitchFamily="34" charset="0"/>
              </a:rPr>
              <a:t>Bentonita</a:t>
            </a:r>
          </a:p>
          <a:p>
            <a:pPr algn="just"/>
            <a:r>
              <a:rPr lang="es-ES" b="1" dirty="0">
                <a:solidFill>
                  <a:srgbClr val="0070C0"/>
                </a:solidFill>
              </a:rPr>
              <a:t>Consiste en infiltrar la perforación con una solución arcillosa, que llena las grietas y fisuras naturales, previendo una buena conductividad. La bentonita es básicamente una arcilla de notables características higroscópicas, buen conductor de electricidad y, además, protege de la corrosión a los electrodos ferrosos. La desventaja que presenta es que, en condiciones extremadamente secas, la mezcla puede resquebrajarse ofreciendo así poco contacto con el electrodo.</a:t>
            </a:r>
          </a:p>
          <a:p>
            <a:pPr algn="just"/>
            <a:endParaRPr lang="es-ES" dirty="0" smtClean="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p:txBody>
      </p:sp>
      <p:pic>
        <p:nvPicPr>
          <p:cNvPr id="3" name="Imagen 2"/>
          <p:cNvPicPr>
            <a:picLocks noChangeAspect="1"/>
          </p:cNvPicPr>
          <p:nvPr/>
        </p:nvPicPr>
        <p:blipFill>
          <a:blip r:embed="rId2"/>
          <a:stretch>
            <a:fillRect/>
          </a:stretch>
        </p:blipFill>
        <p:spPr>
          <a:xfrm>
            <a:off x="213754" y="2047624"/>
            <a:ext cx="4863572" cy="2392029"/>
          </a:xfrm>
          <a:prstGeom prst="rect">
            <a:avLst/>
          </a:prstGeom>
        </p:spPr>
      </p:pic>
      <p:sp>
        <p:nvSpPr>
          <p:cNvPr id="4" name="Rectángulo 3"/>
          <p:cNvSpPr/>
          <p:nvPr/>
        </p:nvSpPr>
        <p:spPr>
          <a:xfrm>
            <a:off x="213754" y="4597751"/>
            <a:ext cx="4863572" cy="646331"/>
          </a:xfrm>
          <a:prstGeom prst="rect">
            <a:avLst/>
          </a:prstGeom>
        </p:spPr>
        <p:txBody>
          <a:bodyPr wrap="square">
            <a:spAutoFit/>
          </a:bodyPr>
          <a:lstStyle/>
          <a:p>
            <a:pPr algn="ctr"/>
            <a:r>
              <a:rPr lang="es-ES" b="1" dirty="0"/>
              <a:t>Gráficos de variación de resistividad con </a:t>
            </a:r>
            <a:r>
              <a:rPr lang="es-ES" b="1" dirty="0" smtClean="0"/>
              <a:t>la humedad y la temperatura</a:t>
            </a:r>
            <a:r>
              <a:rPr lang="es-ES" b="1" dirty="0"/>
              <a:t>.</a:t>
            </a:r>
          </a:p>
        </p:txBody>
      </p:sp>
      <p:pic>
        <p:nvPicPr>
          <p:cNvPr id="5" name="Imagen 4"/>
          <p:cNvPicPr>
            <a:picLocks noChangeAspect="1"/>
          </p:cNvPicPr>
          <p:nvPr/>
        </p:nvPicPr>
        <p:blipFill>
          <a:blip r:embed="rId3"/>
          <a:stretch>
            <a:fillRect/>
          </a:stretch>
        </p:blipFill>
        <p:spPr>
          <a:xfrm>
            <a:off x="6087979" y="1815264"/>
            <a:ext cx="5041232" cy="3428817"/>
          </a:xfrm>
          <a:prstGeom prst="rect">
            <a:avLst/>
          </a:prstGeom>
        </p:spPr>
      </p:pic>
      <p:sp>
        <p:nvSpPr>
          <p:cNvPr id="6" name="Rectángulo 5"/>
          <p:cNvSpPr/>
          <p:nvPr/>
        </p:nvSpPr>
        <p:spPr>
          <a:xfrm>
            <a:off x="5731042" y="5355741"/>
            <a:ext cx="6096000" cy="646331"/>
          </a:xfrm>
          <a:prstGeom prst="rect">
            <a:avLst/>
          </a:prstGeom>
        </p:spPr>
        <p:txBody>
          <a:bodyPr>
            <a:spAutoFit/>
          </a:bodyPr>
          <a:lstStyle/>
          <a:p>
            <a:pPr algn="ctr"/>
            <a:r>
              <a:rPr lang="es-ES" b="1" dirty="0"/>
              <a:t>Tabla con valores de resistividad típicos para distintos tipos de suelos.</a:t>
            </a:r>
          </a:p>
        </p:txBody>
      </p:sp>
    </p:spTree>
    <p:extLst>
      <p:ext uri="{BB962C8B-B14F-4D97-AF65-F5344CB8AC3E}">
        <p14:creationId xmlns:p14="http://schemas.microsoft.com/office/powerpoint/2010/main" val="1179012846"/>
      </p:ext>
    </p:extLst>
  </p:cSld>
  <p:clrMapOvr>
    <a:masterClrMapping/>
  </p:clrMapOvr>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213755" y="231175"/>
            <a:ext cx="8882120" cy="7571303"/>
          </a:xfrm>
          <a:prstGeom prst="rect">
            <a:avLst/>
          </a:prstGeom>
        </p:spPr>
        <p:txBody>
          <a:bodyPr wrap="square">
            <a:spAutoFit/>
          </a:bodyPr>
          <a:lstStyle/>
          <a:p>
            <a:pPr algn="just"/>
            <a:r>
              <a:rPr lang="es-ES" b="1" dirty="0" smtClean="0">
                <a:solidFill>
                  <a:srgbClr val="0070C0"/>
                </a:solidFill>
                <a:latin typeface="Arial Rounded MT Bold" panose="020F0704030504030204" pitchFamily="34" charset="0"/>
              </a:rPr>
              <a:t>Metodología </a:t>
            </a:r>
            <a:r>
              <a:rPr lang="es-ES" b="1" dirty="0">
                <a:solidFill>
                  <a:srgbClr val="0070C0"/>
                </a:solidFill>
                <a:latin typeface="Arial Rounded MT Bold" panose="020F0704030504030204" pitchFamily="34" charset="0"/>
              </a:rPr>
              <a:t>de cálculo</a:t>
            </a:r>
          </a:p>
          <a:p>
            <a:pPr algn="just"/>
            <a:r>
              <a:rPr lang="es-ES" dirty="0"/>
              <a:t>En esta parte de la clase, se desarrollará el paso a paso </a:t>
            </a:r>
            <a:r>
              <a:rPr lang="es-ES" dirty="0" smtClean="0"/>
              <a:t>de cómo </a:t>
            </a:r>
            <a:r>
              <a:rPr lang="es-ES" dirty="0"/>
              <a:t>calcular un sistema de puesta a tierra, según las </a:t>
            </a:r>
            <a:r>
              <a:rPr lang="es-ES" dirty="0" smtClean="0"/>
              <a:t>normas </a:t>
            </a:r>
            <a:r>
              <a:rPr lang="es-ES" dirty="0"/>
              <a:t>VDE o IRAM correspondientes. Para esto, </a:t>
            </a:r>
            <a:r>
              <a:rPr lang="es-ES" dirty="0" smtClean="0"/>
              <a:t>supondremos </a:t>
            </a:r>
            <a:r>
              <a:rPr lang="es-ES" dirty="0"/>
              <a:t>como hipótesis que lo realizaremos sobre un terreno </a:t>
            </a:r>
            <a:r>
              <a:rPr lang="es-ES" dirty="0" smtClean="0"/>
              <a:t>con </a:t>
            </a:r>
            <a:r>
              <a:rPr lang="es-ES" dirty="0"/>
              <a:t>una resistividad </a:t>
            </a:r>
            <a:r>
              <a:rPr lang="el-GR" dirty="0" smtClean="0"/>
              <a:t>ρ</a:t>
            </a:r>
            <a:r>
              <a:rPr lang="es-ES" dirty="0" smtClean="0"/>
              <a:t> </a:t>
            </a:r>
            <a:r>
              <a:rPr lang="es-ES" dirty="0"/>
              <a:t>igual a 30 </a:t>
            </a:r>
            <a:r>
              <a:rPr lang="es-ES" dirty="0" err="1" smtClean="0"/>
              <a:t>W°metro</a:t>
            </a:r>
            <a:r>
              <a:rPr lang="es-ES" dirty="0"/>
              <a:t>.</a:t>
            </a:r>
          </a:p>
          <a:p>
            <a:pPr algn="just"/>
            <a:r>
              <a:rPr lang="es-ES" dirty="0"/>
              <a:t>En este procedimiento de cálculo comenzaremos </a:t>
            </a:r>
            <a:r>
              <a:rPr lang="es-ES" dirty="0" smtClean="0"/>
              <a:t>realizando </a:t>
            </a:r>
            <a:r>
              <a:rPr lang="es-ES" dirty="0"/>
              <a:t>el cálculo de la resistencia de la puesta a tierra de una </a:t>
            </a:r>
            <a:r>
              <a:rPr lang="es-ES" dirty="0" smtClean="0"/>
              <a:t>jabalina</a:t>
            </a:r>
            <a:r>
              <a:rPr lang="es-ES" dirty="0"/>
              <a:t>, y explicaremos cada factor que interviene en las </a:t>
            </a:r>
            <a:r>
              <a:rPr lang="es-ES" dirty="0" smtClean="0"/>
              <a:t>ecuaciones</a:t>
            </a:r>
            <a:r>
              <a:rPr lang="es-ES" dirty="0"/>
              <a:t>, acompañado de un ejemplo numérico.</a:t>
            </a:r>
          </a:p>
          <a:p>
            <a:pPr algn="just"/>
            <a:r>
              <a:rPr lang="es-ES" dirty="0"/>
              <a:t>Luego, procederemos con el cálculo de una malla de puesta </a:t>
            </a:r>
            <a:r>
              <a:rPr lang="es-ES" dirty="0" smtClean="0"/>
              <a:t>a </a:t>
            </a:r>
            <a:r>
              <a:rPr lang="es-ES" dirty="0"/>
              <a:t>tierra, donde se presenta su fórmula general y se explican </a:t>
            </a:r>
            <a:r>
              <a:rPr lang="es-ES" dirty="0" smtClean="0"/>
              <a:t>uno </a:t>
            </a:r>
            <a:r>
              <a:rPr lang="es-ES" dirty="0"/>
              <a:t>a uno los factores que intervienen. Se calcularán, </a:t>
            </a:r>
            <a:r>
              <a:rPr lang="es-ES" dirty="0" smtClean="0"/>
              <a:t>además</a:t>
            </a:r>
            <a:r>
              <a:rPr lang="es-ES" dirty="0"/>
              <a:t>, las dimensiones que ocupará la malla en total y </a:t>
            </a:r>
            <a:r>
              <a:rPr lang="es-ES" dirty="0" smtClean="0"/>
              <a:t>realizaremos </a:t>
            </a:r>
            <a:r>
              <a:rPr lang="es-ES" dirty="0"/>
              <a:t>un ejemplo numérico con valores reales.</a:t>
            </a:r>
          </a:p>
          <a:p>
            <a:pPr algn="just"/>
            <a:r>
              <a:rPr lang="es-ES" dirty="0"/>
              <a:t>Sobre la base de los resultados de la malla, se hará una </a:t>
            </a:r>
            <a:r>
              <a:rPr lang="es-ES" dirty="0" smtClean="0"/>
              <a:t>verificación </a:t>
            </a:r>
            <a:r>
              <a:rPr lang="es-ES" dirty="0"/>
              <a:t>térmica del conductor de la malla para corroborar </a:t>
            </a:r>
            <a:r>
              <a:rPr lang="es-ES" dirty="0" smtClean="0"/>
              <a:t>que </a:t>
            </a:r>
            <a:r>
              <a:rPr lang="es-ES" dirty="0"/>
              <a:t>sea capaz de soportar las descargas de la corriente a </a:t>
            </a:r>
            <a:r>
              <a:rPr lang="es-ES" dirty="0" smtClean="0"/>
              <a:t>malla </a:t>
            </a:r>
            <a:r>
              <a:rPr lang="es-ES" dirty="0"/>
              <a:t>sin sufrir daños y, por lo tanto, descontinuar la trama </a:t>
            </a:r>
            <a:r>
              <a:rPr lang="es-ES" dirty="0" smtClean="0"/>
              <a:t>de </a:t>
            </a:r>
            <a:r>
              <a:rPr lang="es-ES" dirty="0"/>
              <a:t>la malla. Por último, se verificarán las tensiones de paso </a:t>
            </a:r>
            <a:r>
              <a:rPr lang="es-ES" dirty="0" smtClean="0"/>
              <a:t>y </a:t>
            </a:r>
            <a:r>
              <a:rPr lang="es-ES" dirty="0"/>
              <a:t>de contacto, para lo que se deben calcular diferentes </a:t>
            </a:r>
            <a:r>
              <a:rPr lang="es-ES" dirty="0" smtClean="0"/>
              <a:t>constantes</a:t>
            </a:r>
            <a:r>
              <a:rPr lang="es-ES" dirty="0"/>
              <a:t>, que terminarán ayudando a la determinación </a:t>
            </a:r>
            <a:r>
              <a:rPr lang="es-ES" dirty="0" smtClean="0"/>
              <a:t>de </a:t>
            </a:r>
            <a:r>
              <a:rPr lang="es-ES" dirty="0"/>
              <a:t>estas tensiones.</a:t>
            </a:r>
          </a:p>
          <a:p>
            <a:pPr algn="just"/>
            <a:r>
              <a:rPr lang="es-ES" dirty="0" smtClean="0"/>
              <a:t>Antes de comenzar, cabe resaltar que este cálculo es aplicable a instalaciones de baja tensión.</a:t>
            </a:r>
          </a:p>
          <a:p>
            <a:pPr algn="just"/>
            <a:r>
              <a:rPr lang="es-ES" dirty="0"/>
              <a:t>Existen otros métodos de cálculo, como el de la norma </a:t>
            </a:r>
            <a:r>
              <a:rPr lang="es-ES" dirty="0" smtClean="0"/>
              <a:t>VDE </a:t>
            </a:r>
            <a:r>
              <a:rPr lang="es-ES" dirty="0"/>
              <a:t>0141, que se aplica para sistemas de puesta a </a:t>
            </a:r>
            <a:r>
              <a:rPr lang="es-ES" dirty="0" smtClean="0"/>
              <a:t>tierra </a:t>
            </a:r>
            <a:r>
              <a:rPr lang="es-ES" dirty="0"/>
              <a:t>con tensiones superiores a 13,2 </a:t>
            </a:r>
            <a:r>
              <a:rPr lang="es-ES" dirty="0" err="1"/>
              <a:t>kV</a:t>
            </a:r>
            <a:r>
              <a:rPr lang="es-ES" dirty="0"/>
              <a:t> y para la que </a:t>
            </a:r>
            <a:r>
              <a:rPr lang="es-ES" dirty="0" smtClean="0"/>
              <a:t>las fórmulas </a:t>
            </a:r>
            <a:r>
              <a:rPr lang="es-ES" dirty="0"/>
              <a:t>son completamente diferentes. En esta norma </a:t>
            </a:r>
            <a:r>
              <a:rPr lang="es-ES" dirty="0" smtClean="0"/>
              <a:t>también </a:t>
            </a:r>
            <a:r>
              <a:rPr lang="es-ES" dirty="0"/>
              <a:t>se calcula y verifica la tensión de contacto, de </a:t>
            </a:r>
            <a:r>
              <a:rPr lang="es-ES" dirty="0" smtClean="0"/>
              <a:t>la </a:t>
            </a:r>
            <a:r>
              <a:rPr lang="es-ES" dirty="0"/>
              <a:t>misma manera que lo haremos en este paso a paso. </a:t>
            </a:r>
          </a:p>
          <a:p>
            <a:pPr algn="just"/>
            <a:r>
              <a:rPr lang="es-ES" dirty="0"/>
              <a:t>La base de estos cálculos que se presentarán puede ser </a:t>
            </a:r>
            <a:r>
              <a:rPr lang="es-ES" dirty="0" smtClean="0"/>
              <a:t>aplicada </a:t>
            </a:r>
            <a:r>
              <a:rPr lang="es-ES" dirty="0"/>
              <a:t>en cualquier sistema domiciliario y de industrias </a:t>
            </a:r>
            <a:r>
              <a:rPr lang="es-ES" dirty="0" smtClean="0"/>
              <a:t>que </a:t>
            </a:r>
            <a:r>
              <a:rPr lang="es-ES" dirty="0"/>
              <a:t>se alimenten en baja tensión y baja potencia.</a:t>
            </a:r>
          </a:p>
          <a:p>
            <a:pPr algn="just"/>
            <a:endParaRPr lang="es-ES" dirty="0" smtClean="0"/>
          </a:p>
          <a:p>
            <a:pPr algn="just"/>
            <a:endParaRPr lang="es-ES" dirty="0"/>
          </a:p>
          <a:p>
            <a:pPr algn="just"/>
            <a:endParaRPr lang="es-ES" dirty="0"/>
          </a:p>
        </p:txBody>
      </p:sp>
      <p:sp>
        <p:nvSpPr>
          <p:cNvPr id="7" name="Rectángulo 6"/>
          <p:cNvSpPr/>
          <p:nvPr/>
        </p:nvSpPr>
        <p:spPr>
          <a:xfrm>
            <a:off x="9095875" y="4561656"/>
            <a:ext cx="2622883" cy="1200329"/>
          </a:xfrm>
          <a:prstGeom prst="rect">
            <a:avLst/>
          </a:prstGeom>
        </p:spPr>
        <p:txBody>
          <a:bodyPr wrap="square">
            <a:spAutoFit/>
          </a:bodyPr>
          <a:lstStyle/>
          <a:p>
            <a:pPr algn="ctr"/>
            <a:r>
              <a:rPr lang="es-ES" b="1" dirty="0"/>
              <a:t>Ejemplo de medidas de malla </a:t>
            </a:r>
            <a:r>
              <a:rPr lang="es-ES" b="1" dirty="0" smtClean="0"/>
              <a:t>a tierra </a:t>
            </a:r>
            <a:r>
              <a:rPr lang="es-ES" b="1" dirty="0"/>
              <a:t>requeridas </a:t>
            </a:r>
          </a:p>
          <a:p>
            <a:pPr algn="ctr"/>
            <a:r>
              <a:rPr lang="es-ES" b="1" dirty="0"/>
              <a:t>para </a:t>
            </a:r>
            <a:r>
              <a:rPr lang="es-ES" b="1" dirty="0" smtClean="0"/>
              <a:t>el cálculo </a:t>
            </a:r>
            <a:r>
              <a:rPr lang="es-ES" b="1" dirty="0"/>
              <a:t>de </a:t>
            </a:r>
            <a:r>
              <a:rPr lang="es-ES" b="1" dirty="0" smtClean="0"/>
              <a:t>su resistencia</a:t>
            </a:r>
            <a:r>
              <a:rPr lang="es-ES" b="1" dirty="0"/>
              <a:t>.</a:t>
            </a:r>
          </a:p>
        </p:txBody>
      </p:sp>
      <p:pic>
        <p:nvPicPr>
          <p:cNvPr id="8" name="Imagen 7"/>
          <p:cNvPicPr>
            <a:picLocks noChangeAspect="1"/>
          </p:cNvPicPr>
          <p:nvPr/>
        </p:nvPicPr>
        <p:blipFill>
          <a:blip r:embed="rId2"/>
          <a:stretch>
            <a:fillRect/>
          </a:stretch>
        </p:blipFill>
        <p:spPr>
          <a:xfrm>
            <a:off x="9280358" y="2231106"/>
            <a:ext cx="2438400" cy="1914525"/>
          </a:xfrm>
          <a:prstGeom prst="rect">
            <a:avLst/>
          </a:prstGeom>
        </p:spPr>
      </p:pic>
    </p:spTree>
    <p:extLst>
      <p:ext uri="{BB962C8B-B14F-4D97-AF65-F5344CB8AC3E}">
        <p14:creationId xmlns:p14="http://schemas.microsoft.com/office/powerpoint/2010/main" val="3133336605"/>
      </p:ext>
    </p:extLst>
  </p:cSld>
  <p:clrMapOvr>
    <a:masterClrMapping/>
  </p:clrMapOvr>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213755" y="231175"/>
            <a:ext cx="11507190" cy="6093976"/>
          </a:xfrm>
          <a:prstGeom prst="rect">
            <a:avLst/>
          </a:prstGeom>
        </p:spPr>
        <p:txBody>
          <a:bodyPr wrap="square">
            <a:spAutoFit/>
          </a:bodyPr>
          <a:lstStyle/>
          <a:p>
            <a:pPr algn="just"/>
            <a:r>
              <a:rPr lang="es-ES" sz="2400" b="1" dirty="0" smtClean="0"/>
              <a:t>PASO </a:t>
            </a:r>
            <a:r>
              <a:rPr lang="es-ES" sz="2400" b="1" dirty="0"/>
              <a:t>A </a:t>
            </a:r>
            <a:r>
              <a:rPr lang="es-ES" sz="2400" b="1" dirty="0" smtClean="0"/>
              <a:t>PASO</a:t>
            </a:r>
          </a:p>
          <a:p>
            <a:pPr algn="just"/>
            <a:r>
              <a:rPr lang="es-ES" sz="2400" b="1" dirty="0" smtClean="0"/>
              <a:t>Calculo de Sistemas PAT</a:t>
            </a:r>
          </a:p>
          <a:p>
            <a:pPr algn="just"/>
            <a:r>
              <a:rPr lang="es-ES" dirty="0" smtClean="0"/>
              <a:t>Como </a:t>
            </a:r>
            <a:r>
              <a:rPr lang="es-ES" dirty="0"/>
              <a:t>sabemos, </a:t>
            </a:r>
            <a:r>
              <a:rPr lang="es-ES" dirty="0" smtClean="0"/>
              <a:t>en esta parte de la clase se realizará el procedimiento de cálculo y dimensionamiento de un sistema de puesta a tierra. Se calcularán las resistencias para una jabalina y para una malla de puesta a tierra</a:t>
            </a:r>
            <a:r>
              <a:rPr lang="es-ES" dirty="0"/>
              <a:t>.</a:t>
            </a:r>
            <a:endParaRPr lang="es-ES" dirty="0" smtClean="0"/>
          </a:p>
          <a:p>
            <a:pPr algn="ctr"/>
            <a:r>
              <a:rPr lang="es-ES" dirty="0" smtClean="0">
                <a:solidFill>
                  <a:srgbClr val="FF0000"/>
                </a:solidFill>
              </a:rPr>
              <a:t> </a:t>
            </a:r>
            <a:r>
              <a:rPr lang="es-ES" b="1" dirty="0" smtClean="0">
                <a:solidFill>
                  <a:srgbClr val="FF0000"/>
                </a:solidFill>
                <a:latin typeface="Arial Rounded MT Bold" panose="020F0704030504030204" pitchFamily="34" charset="0"/>
              </a:rPr>
              <a:t>Las normas de cada </a:t>
            </a:r>
            <a:r>
              <a:rPr lang="es-ES" b="1" dirty="0">
                <a:solidFill>
                  <a:srgbClr val="FF0000"/>
                </a:solidFill>
                <a:latin typeface="Arial Rounded MT Bold" panose="020F0704030504030204" pitchFamily="34" charset="0"/>
              </a:rPr>
              <a:t>país </a:t>
            </a:r>
            <a:r>
              <a:rPr lang="es-ES" b="1" dirty="0" smtClean="0">
                <a:solidFill>
                  <a:srgbClr val="FF0000"/>
                </a:solidFill>
                <a:latin typeface="Arial Rounded MT Bold" panose="020F0704030504030204" pitchFamily="34" charset="0"/>
              </a:rPr>
              <a:t>pueden variar en sus valores permitidos o en los valores característicos de sus suelos</a:t>
            </a:r>
            <a:r>
              <a:rPr lang="es-ES" b="1" dirty="0">
                <a:solidFill>
                  <a:srgbClr val="FF0000"/>
                </a:solidFill>
                <a:latin typeface="Arial Rounded MT Bold" panose="020F0704030504030204" pitchFamily="34" charset="0"/>
              </a:rPr>
              <a:t>.</a:t>
            </a:r>
            <a:endParaRPr lang="es-ES" b="1" dirty="0" smtClean="0">
              <a:solidFill>
                <a:srgbClr val="FF0000"/>
              </a:solidFill>
              <a:latin typeface="Arial Rounded MT Bold" panose="020F0704030504030204" pitchFamily="34" charset="0"/>
            </a:endParaRPr>
          </a:p>
          <a:p>
            <a:pPr algn="just"/>
            <a:r>
              <a:rPr lang="es-ES" b="1" dirty="0" smtClean="0"/>
              <a:t>1) Cálculo </a:t>
            </a:r>
            <a:r>
              <a:rPr lang="es-ES" b="1" dirty="0"/>
              <a:t>de resistencia de jabalina. </a:t>
            </a:r>
          </a:p>
          <a:p>
            <a:pPr algn="just"/>
            <a:r>
              <a:rPr lang="es-ES" dirty="0"/>
              <a:t>La fórmula utilizada para </a:t>
            </a:r>
            <a:r>
              <a:rPr lang="es-ES" dirty="0" smtClean="0"/>
              <a:t>la determinación de la resistencia de la jabalina es la siguiente</a:t>
            </a:r>
            <a:r>
              <a:rPr lang="es-ES" dirty="0"/>
              <a:t>:</a:t>
            </a:r>
          </a:p>
          <a:p>
            <a:pPr algn="just"/>
            <a:endParaRPr lang="es-ES" dirty="0" smtClean="0"/>
          </a:p>
          <a:p>
            <a:pPr algn="just"/>
            <a:endParaRPr lang="es-ES" dirty="0"/>
          </a:p>
          <a:p>
            <a:pPr algn="just"/>
            <a:r>
              <a:rPr lang="es-ES" dirty="0" smtClean="0"/>
              <a:t>Siendo</a:t>
            </a:r>
            <a:r>
              <a:rPr lang="es-ES" dirty="0"/>
              <a:t>:</a:t>
            </a:r>
          </a:p>
          <a:p>
            <a:pPr marL="742950" lvl="1" indent="-285750" algn="just">
              <a:buFont typeface="Arial" panose="020B0604020202020204" pitchFamily="34" charset="0"/>
              <a:buChar char="•"/>
            </a:pPr>
            <a:r>
              <a:rPr lang="el-GR" b="1" dirty="0" smtClean="0"/>
              <a:t>ρ</a:t>
            </a:r>
            <a:r>
              <a:rPr lang="es-ES" b="1" dirty="0" smtClean="0"/>
              <a:t>: resistividad del terreno </a:t>
            </a:r>
            <a:r>
              <a:rPr lang="es-ES" b="1" dirty="0"/>
              <a:t>en W*</a:t>
            </a:r>
            <a:r>
              <a:rPr lang="es-ES" b="1" dirty="0" err="1"/>
              <a:t>mt</a:t>
            </a:r>
            <a:r>
              <a:rPr lang="es-ES" b="1" dirty="0"/>
              <a:t>.</a:t>
            </a:r>
          </a:p>
          <a:p>
            <a:pPr marL="742950" lvl="1" indent="-285750" algn="just">
              <a:buFont typeface="Arial" panose="020B0604020202020204" pitchFamily="34" charset="0"/>
              <a:buChar char="•"/>
            </a:pPr>
            <a:r>
              <a:rPr lang="es-ES" b="1" dirty="0" smtClean="0"/>
              <a:t>L: largo de la jabalina en metros</a:t>
            </a:r>
            <a:r>
              <a:rPr lang="es-ES" b="1" dirty="0"/>
              <a:t>.</a:t>
            </a:r>
          </a:p>
          <a:p>
            <a:pPr marL="742950" lvl="1" indent="-285750" algn="just">
              <a:buFont typeface="Arial" panose="020B0604020202020204" pitchFamily="34" charset="0"/>
              <a:buChar char="•"/>
            </a:pPr>
            <a:r>
              <a:rPr lang="es-ES" b="1" dirty="0" smtClean="0"/>
              <a:t>D: diámetro de la jabalina en metros</a:t>
            </a:r>
            <a:r>
              <a:rPr lang="es-ES" b="1" dirty="0"/>
              <a:t>.</a:t>
            </a:r>
          </a:p>
          <a:p>
            <a:pPr algn="just"/>
            <a:r>
              <a:rPr lang="es-ES" dirty="0"/>
              <a:t>Debemos obtener un valor de </a:t>
            </a:r>
            <a:r>
              <a:rPr lang="es-ES" dirty="0" err="1" smtClean="0"/>
              <a:t>Rj</a:t>
            </a:r>
            <a:r>
              <a:rPr lang="es-ES" dirty="0" smtClean="0"/>
              <a:t> inferior a 10 </a:t>
            </a:r>
            <a:r>
              <a:rPr lang="el-GR" dirty="0" smtClean="0"/>
              <a:t>Ω</a:t>
            </a:r>
            <a:r>
              <a:rPr lang="es-ES" dirty="0" smtClean="0"/>
              <a:t> </a:t>
            </a:r>
            <a:r>
              <a:rPr lang="es-ES" dirty="0"/>
              <a:t>para aceptar </a:t>
            </a:r>
            <a:r>
              <a:rPr lang="es-ES" dirty="0" smtClean="0"/>
              <a:t>la jabalina</a:t>
            </a:r>
            <a:r>
              <a:rPr lang="es-ES" dirty="0"/>
              <a:t>. </a:t>
            </a:r>
          </a:p>
          <a:p>
            <a:pPr algn="just"/>
            <a:r>
              <a:rPr lang="es-ES" dirty="0"/>
              <a:t>Ejemplo: longitud de jabalina de </a:t>
            </a:r>
            <a:r>
              <a:rPr lang="es-ES" dirty="0" smtClean="0"/>
              <a:t>3 metros y un diámetro </a:t>
            </a:r>
            <a:r>
              <a:rPr lang="es-ES" dirty="0"/>
              <a:t>de 12,6 </a:t>
            </a:r>
            <a:r>
              <a:rPr lang="es-ES" dirty="0" err="1"/>
              <a:t>mm.</a:t>
            </a:r>
            <a:endParaRPr lang="es-ES" dirty="0"/>
          </a:p>
          <a:p>
            <a:pPr algn="just"/>
            <a:endParaRPr lang="es-ES" dirty="0" smtClean="0"/>
          </a:p>
          <a:p>
            <a:pPr algn="just"/>
            <a:endParaRPr lang="es-ES" dirty="0"/>
          </a:p>
          <a:p>
            <a:pPr algn="just"/>
            <a:r>
              <a:rPr lang="es-ES" dirty="0" smtClean="0"/>
              <a:t>Se </a:t>
            </a:r>
            <a:r>
              <a:rPr lang="es-ES" dirty="0"/>
              <a:t>adopta esta jabalina por tener un valor de resistencia menor </a:t>
            </a:r>
            <a:r>
              <a:rPr lang="es-ES" dirty="0" smtClean="0"/>
              <a:t>a 10 </a:t>
            </a:r>
            <a:r>
              <a:rPr lang="el-GR" dirty="0" smtClean="0"/>
              <a:t>Ω</a:t>
            </a:r>
            <a:r>
              <a:rPr lang="es-ES" dirty="0" smtClean="0"/>
              <a:t>. </a:t>
            </a:r>
            <a:endParaRPr lang="es-ES" dirty="0"/>
          </a:p>
          <a:p>
            <a:pPr algn="just"/>
            <a:r>
              <a:rPr lang="es-ES" dirty="0" smtClean="0"/>
              <a:t>Si se </a:t>
            </a:r>
            <a:r>
              <a:rPr lang="es-ES" dirty="0"/>
              <a:t>varía </a:t>
            </a:r>
            <a:r>
              <a:rPr lang="es-ES" dirty="0" smtClean="0"/>
              <a:t>la longitud, la resistencia </a:t>
            </a:r>
            <a:r>
              <a:rPr lang="es-ES" dirty="0"/>
              <a:t>puede bajar.</a:t>
            </a:r>
            <a:endParaRPr lang="es-ES" dirty="0" smtClean="0"/>
          </a:p>
          <a:p>
            <a:pPr algn="just"/>
            <a:endParaRPr lang="es-ES" dirty="0"/>
          </a:p>
        </p:txBody>
      </p:sp>
      <p:pic>
        <p:nvPicPr>
          <p:cNvPr id="4" name="Imagen 3"/>
          <p:cNvPicPr>
            <a:picLocks noChangeAspect="1"/>
          </p:cNvPicPr>
          <p:nvPr/>
        </p:nvPicPr>
        <p:blipFill>
          <a:blip r:embed="rId2"/>
          <a:stretch>
            <a:fillRect/>
          </a:stretch>
        </p:blipFill>
        <p:spPr>
          <a:xfrm>
            <a:off x="5173578" y="2697329"/>
            <a:ext cx="1816768" cy="671514"/>
          </a:xfrm>
          <a:prstGeom prst="rect">
            <a:avLst/>
          </a:prstGeom>
        </p:spPr>
      </p:pic>
      <p:pic>
        <p:nvPicPr>
          <p:cNvPr id="5" name="Imagen 4"/>
          <p:cNvPicPr>
            <a:picLocks noChangeAspect="1"/>
          </p:cNvPicPr>
          <p:nvPr/>
        </p:nvPicPr>
        <p:blipFill>
          <a:blip r:embed="rId3"/>
          <a:stretch>
            <a:fillRect/>
          </a:stretch>
        </p:blipFill>
        <p:spPr>
          <a:xfrm>
            <a:off x="4487779" y="4898539"/>
            <a:ext cx="3188367" cy="563479"/>
          </a:xfrm>
          <a:prstGeom prst="rect">
            <a:avLst/>
          </a:prstGeom>
        </p:spPr>
      </p:pic>
    </p:spTree>
    <p:extLst>
      <p:ext uri="{BB962C8B-B14F-4D97-AF65-F5344CB8AC3E}">
        <p14:creationId xmlns:p14="http://schemas.microsoft.com/office/powerpoint/2010/main" val="3100149797"/>
      </p:ext>
    </p:extLst>
  </p:cSld>
  <p:clrMapOvr>
    <a:masterClrMapping/>
  </p:clrMapOvr>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213755" y="231175"/>
            <a:ext cx="11507190" cy="6463308"/>
          </a:xfrm>
          <a:prstGeom prst="rect">
            <a:avLst/>
          </a:prstGeom>
        </p:spPr>
        <p:txBody>
          <a:bodyPr wrap="square">
            <a:spAutoFit/>
          </a:bodyPr>
          <a:lstStyle/>
          <a:p>
            <a:pPr algn="just"/>
            <a:r>
              <a:rPr lang="es-ES" b="1" dirty="0" smtClean="0"/>
              <a:t>2) Cálculo </a:t>
            </a:r>
            <a:r>
              <a:rPr lang="es-ES" b="1" dirty="0"/>
              <a:t>del sistema de malla </a:t>
            </a:r>
            <a:r>
              <a:rPr lang="es-ES" b="1" dirty="0" smtClean="0"/>
              <a:t>a tierra</a:t>
            </a:r>
            <a:r>
              <a:rPr lang="es-ES" b="1" dirty="0"/>
              <a:t>. </a:t>
            </a:r>
          </a:p>
          <a:p>
            <a:pPr algn="just"/>
            <a:r>
              <a:rPr lang="es-ES" dirty="0" smtClean="0"/>
              <a:t>Se </a:t>
            </a:r>
            <a:r>
              <a:rPr lang="es-ES" dirty="0"/>
              <a:t>adopta una red conformada por una </a:t>
            </a:r>
            <a:r>
              <a:rPr lang="es-ES" dirty="0" smtClean="0"/>
              <a:t>cuadrícula </a:t>
            </a:r>
            <a:r>
              <a:rPr lang="es-ES" dirty="0"/>
              <a:t>compuesta por conductores de </a:t>
            </a:r>
            <a:r>
              <a:rPr lang="es-ES" dirty="0" smtClean="0"/>
              <a:t>cobre desnudos</a:t>
            </a:r>
            <a:r>
              <a:rPr lang="es-ES" dirty="0"/>
              <a:t>, </a:t>
            </a:r>
            <a:r>
              <a:rPr lang="es-ES" dirty="0" smtClean="0"/>
              <a:t>y jabalinas </a:t>
            </a:r>
            <a:r>
              <a:rPr lang="es-ES" dirty="0"/>
              <a:t>emplazadas en </a:t>
            </a:r>
            <a:r>
              <a:rPr lang="es-ES" dirty="0" smtClean="0"/>
              <a:t>el perímetro de la malla y en su parte </a:t>
            </a:r>
            <a:r>
              <a:rPr lang="es-ES" dirty="0"/>
              <a:t>interna</a:t>
            </a:r>
            <a:r>
              <a:rPr lang="es-ES" dirty="0" smtClean="0"/>
              <a:t>; y se realiza </a:t>
            </a:r>
            <a:r>
              <a:rPr lang="es-ES" dirty="0"/>
              <a:t>una </a:t>
            </a:r>
            <a:r>
              <a:rPr lang="es-ES" dirty="0" smtClean="0"/>
              <a:t>configuración inicial donde </a:t>
            </a:r>
            <a:r>
              <a:rPr lang="es-ES" dirty="0"/>
              <a:t>se eligen </a:t>
            </a:r>
            <a:r>
              <a:rPr lang="es-ES" dirty="0" smtClean="0"/>
              <a:t>la cantidad </a:t>
            </a:r>
            <a:r>
              <a:rPr lang="es-ES" dirty="0"/>
              <a:t>de </a:t>
            </a:r>
            <a:r>
              <a:rPr lang="es-ES" dirty="0" smtClean="0"/>
              <a:t>cuadrículas</a:t>
            </a:r>
            <a:r>
              <a:rPr lang="es-ES" dirty="0"/>
              <a:t>, </a:t>
            </a:r>
            <a:r>
              <a:rPr lang="es-ES" dirty="0" smtClean="0"/>
              <a:t>las dimensiones y cuántas </a:t>
            </a:r>
            <a:r>
              <a:rPr lang="es-ES" dirty="0"/>
              <a:t>jabalinas </a:t>
            </a:r>
            <a:r>
              <a:rPr lang="es-ES" dirty="0" smtClean="0"/>
              <a:t>(</a:t>
            </a:r>
            <a:r>
              <a:rPr lang="es-ES" dirty="0"/>
              <a:t>junto </a:t>
            </a:r>
            <a:r>
              <a:rPr lang="es-ES" dirty="0" smtClean="0"/>
              <a:t>a su ubicación </a:t>
            </a:r>
            <a:r>
              <a:rPr lang="es-ES" dirty="0"/>
              <a:t>estimada).</a:t>
            </a:r>
          </a:p>
          <a:p>
            <a:pPr algn="just"/>
            <a:r>
              <a:rPr lang="es-ES" dirty="0"/>
              <a:t>Previamente se debe calcular </a:t>
            </a:r>
            <a:r>
              <a:rPr lang="es-ES" dirty="0" smtClean="0"/>
              <a:t>el área total por </a:t>
            </a:r>
            <a:r>
              <a:rPr lang="es-ES" dirty="0"/>
              <a:t>proteger </a:t>
            </a:r>
            <a:r>
              <a:rPr lang="es-ES" dirty="0" smtClean="0"/>
              <a:t>en metros </a:t>
            </a:r>
            <a:r>
              <a:rPr lang="es-ES" dirty="0"/>
              <a:t>cuadrados, junto </a:t>
            </a:r>
            <a:r>
              <a:rPr lang="es-ES" dirty="0" smtClean="0"/>
              <a:t>al largo total de </a:t>
            </a:r>
            <a:r>
              <a:rPr lang="es-ES" dirty="0"/>
              <a:t>los </a:t>
            </a:r>
            <a:r>
              <a:rPr lang="es-ES" dirty="0" smtClean="0"/>
              <a:t>conductores en metros. Para </a:t>
            </a:r>
            <a:r>
              <a:rPr lang="es-ES" dirty="0"/>
              <a:t>esto</a:t>
            </a:r>
            <a:r>
              <a:rPr lang="es-ES" dirty="0" smtClean="0"/>
              <a:t>, es necesario </a:t>
            </a:r>
            <a:r>
              <a:rPr lang="es-ES" dirty="0"/>
              <a:t>conocer </a:t>
            </a:r>
            <a:r>
              <a:rPr lang="es-ES" dirty="0" smtClean="0"/>
              <a:t>las dimensiones en planta </a:t>
            </a:r>
            <a:r>
              <a:rPr lang="es-ES" dirty="0"/>
              <a:t>de </a:t>
            </a:r>
            <a:r>
              <a:rPr lang="es-ES" dirty="0" smtClean="0"/>
              <a:t>la construcción </a:t>
            </a:r>
            <a:r>
              <a:rPr lang="es-ES" dirty="0"/>
              <a:t>que se </a:t>
            </a:r>
            <a:r>
              <a:rPr lang="es-ES" dirty="0" smtClean="0"/>
              <a:t>debe </a:t>
            </a:r>
            <a:r>
              <a:rPr lang="es-ES" dirty="0"/>
              <a:t>proteger.</a:t>
            </a:r>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r>
              <a:rPr lang="es-ES" dirty="0" smtClean="0"/>
              <a:t>Siendo</a:t>
            </a:r>
            <a:r>
              <a:rPr lang="es-ES" dirty="0"/>
              <a:t>:</a:t>
            </a:r>
          </a:p>
          <a:p>
            <a:pPr marL="742950" lvl="1" indent="-285750" algn="just">
              <a:buFont typeface="Arial" panose="020B0604020202020204" pitchFamily="34" charset="0"/>
              <a:buChar char="•"/>
            </a:pPr>
            <a:r>
              <a:rPr lang="es-ES" b="1" dirty="0" smtClean="0"/>
              <a:t>Lx: largo de la malla en metros </a:t>
            </a:r>
            <a:r>
              <a:rPr lang="es-ES" b="1" dirty="0"/>
              <a:t>(m).</a:t>
            </a:r>
          </a:p>
          <a:p>
            <a:pPr marL="742950" lvl="1" indent="-285750" algn="just">
              <a:buFont typeface="Arial" panose="020B0604020202020204" pitchFamily="34" charset="0"/>
              <a:buChar char="•"/>
            </a:pPr>
            <a:r>
              <a:rPr lang="es-ES" b="1" dirty="0" err="1" smtClean="0"/>
              <a:t>Ly</a:t>
            </a:r>
            <a:r>
              <a:rPr lang="es-ES" b="1" dirty="0" smtClean="0"/>
              <a:t> ancho de la malla en metros </a:t>
            </a:r>
            <a:r>
              <a:rPr lang="es-ES" b="1" dirty="0"/>
              <a:t>(m).</a:t>
            </a:r>
          </a:p>
          <a:p>
            <a:pPr marL="742950" lvl="1" indent="-285750" algn="just">
              <a:buFont typeface="Arial" panose="020B0604020202020204" pitchFamily="34" charset="0"/>
              <a:buChar char="•"/>
            </a:pPr>
            <a:r>
              <a:rPr lang="es-ES" b="1" dirty="0" smtClean="0"/>
              <a:t>h: profundidad </a:t>
            </a:r>
            <a:r>
              <a:rPr lang="es-ES" b="1" dirty="0"/>
              <a:t>de enterramiento </a:t>
            </a:r>
            <a:r>
              <a:rPr lang="es-ES" b="1" dirty="0" smtClean="0"/>
              <a:t>de la malla en metros </a:t>
            </a:r>
            <a:r>
              <a:rPr lang="es-ES" b="1" dirty="0"/>
              <a:t>(m).</a:t>
            </a:r>
          </a:p>
          <a:p>
            <a:pPr marL="742950" lvl="1" indent="-285750" algn="just">
              <a:buFont typeface="Arial" panose="020B0604020202020204" pitchFamily="34" charset="0"/>
              <a:buChar char="•"/>
            </a:pPr>
            <a:r>
              <a:rPr lang="es-ES" b="1" dirty="0" err="1" smtClean="0"/>
              <a:t>Lv</a:t>
            </a:r>
            <a:r>
              <a:rPr lang="es-ES" b="1" dirty="0" smtClean="0"/>
              <a:t>: longitud de un electrodo tipo varilla en metros </a:t>
            </a:r>
            <a:r>
              <a:rPr lang="es-ES" b="1" dirty="0"/>
              <a:t>(m).</a:t>
            </a:r>
          </a:p>
          <a:p>
            <a:pPr marL="742950" lvl="1" indent="-285750" algn="just">
              <a:buFont typeface="Arial" panose="020B0604020202020204" pitchFamily="34" charset="0"/>
              <a:buChar char="•"/>
            </a:pPr>
            <a:r>
              <a:rPr lang="es-ES" b="1" dirty="0"/>
              <a:t>d</a:t>
            </a:r>
            <a:r>
              <a:rPr lang="es-ES" b="1" dirty="0" smtClean="0"/>
              <a:t>: diámetro de la jabalina en metros </a:t>
            </a:r>
            <a:r>
              <a:rPr lang="es-ES" b="1" dirty="0"/>
              <a:t>(m).</a:t>
            </a:r>
          </a:p>
          <a:p>
            <a:pPr marL="742950" lvl="1" indent="-285750" algn="just">
              <a:buFont typeface="Arial" panose="020B0604020202020204" pitchFamily="34" charset="0"/>
              <a:buChar char="•"/>
            </a:pPr>
            <a:r>
              <a:rPr lang="es-ES" b="1" dirty="0"/>
              <a:t>D</a:t>
            </a:r>
            <a:r>
              <a:rPr lang="es-ES" b="1" dirty="0" smtClean="0"/>
              <a:t>: espaciamiento </a:t>
            </a:r>
            <a:r>
              <a:rPr lang="es-ES" b="1" dirty="0"/>
              <a:t>entre conductores </a:t>
            </a:r>
            <a:r>
              <a:rPr lang="es-ES" b="1" dirty="0" smtClean="0"/>
              <a:t>en metros </a:t>
            </a:r>
            <a:r>
              <a:rPr lang="es-ES" b="1" dirty="0"/>
              <a:t>(m). </a:t>
            </a:r>
          </a:p>
          <a:p>
            <a:pPr marL="742950" lvl="1" indent="-285750" algn="just">
              <a:buFont typeface="Arial" panose="020B0604020202020204" pitchFamily="34" charset="0"/>
              <a:buChar char="•"/>
            </a:pPr>
            <a:r>
              <a:rPr lang="es-ES" b="1" dirty="0"/>
              <a:t>N</a:t>
            </a:r>
            <a:r>
              <a:rPr lang="es-ES" b="1" dirty="0" smtClean="0"/>
              <a:t>: número </a:t>
            </a:r>
            <a:r>
              <a:rPr lang="es-ES" b="1" dirty="0"/>
              <a:t>de electrodos </a:t>
            </a:r>
            <a:r>
              <a:rPr lang="es-ES" b="1" dirty="0" smtClean="0"/>
              <a:t>tipo varilla</a:t>
            </a:r>
            <a:r>
              <a:rPr lang="es-ES" b="1" dirty="0"/>
              <a:t>.</a:t>
            </a:r>
          </a:p>
          <a:p>
            <a:pPr marL="742950" lvl="1" indent="-285750" algn="just">
              <a:buFont typeface="Arial" panose="020B0604020202020204" pitchFamily="34" charset="0"/>
              <a:buChar char="•"/>
            </a:pPr>
            <a:r>
              <a:rPr lang="es-ES" b="1" dirty="0"/>
              <a:t>n</a:t>
            </a:r>
            <a:r>
              <a:rPr lang="es-ES" b="1" dirty="0" smtClean="0"/>
              <a:t>: número </a:t>
            </a:r>
            <a:r>
              <a:rPr lang="es-ES" b="1" dirty="0"/>
              <a:t>de conductores paralelos (media </a:t>
            </a:r>
            <a:r>
              <a:rPr lang="es-ES" b="1" dirty="0" smtClean="0"/>
              <a:t>geométrica</a:t>
            </a:r>
            <a:r>
              <a:rPr lang="es-ES" b="1" dirty="0"/>
              <a:t>); para </a:t>
            </a:r>
            <a:r>
              <a:rPr lang="es-ES" b="1" dirty="0" smtClean="0"/>
              <a:t>el cálculo de mallas rectangulares se </a:t>
            </a:r>
            <a:r>
              <a:rPr lang="es-ES" b="1" dirty="0"/>
              <a:t>tiene:</a:t>
            </a:r>
            <a:endParaRPr lang="es-ES" b="1" dirty="0" smtClean="0"/>
          </a:p>
          <a:p>
            <a:pPr algn="just"/>
            <a:endParaRPr lang="es-ES" dirty="0"/>
          </a:p>
          <a:p>
            <a:pPr algn="just"/>
            <a:endParaRPr lang="es-ES" dirty="0" smtClean="0"/>
          </a:p>
          <a:p>
            <a:pPr algn="just"/>
            <a:endParaRPr lang="es-ES" dirty="0"/>
          </a:p>
        </p:txBody>
      </p:sp>
      <p:pic>
        <p:nvPicPr>
          <p:cNvPr id="3" name="Imagen 2"/>
          <p:cNvPicPr>
            <a:picLocks noChangeAspect="1"/>
          </p:cNvPicPr>
          <p:nvPr/>
        </p:nvPicPr>
        <p:blipFill>
          <a:blip r:embed="rId2"/>
          <a:stretch>
            <a:fillRect/>
          </a:stretch>
        </p:blipFill>
        <p:spPr>
          <a:xfrm>
            <a:off x="4310000" y="1993231"/>
            <a:ext cx="3314700" cy="1066800"/>
          </a:xfrm>
          <a:prstGeom prst="rect">
            <a:avLst/>
          </a:prstGeom>
        </p:spPr>
      </p:pic>
      <p:pic>
        <p:nvPicPr>
          <p:cNvPr id="6" name="Imagen 5"/>
          <p:cNvPicPr>
            <a:picLocks noChangeAspect="1"/>
          </p:cNvPicPr>
          <p:nvPr/>
        </p:nvPicPr>
        <p:blipFill>
          <a:blip r:embed="rId3"/>
          <a:stretch>
            <a:fillRect/>
          </a:stretch>
        </p:blipFill>
        <p:spPr>
          <a:xfrm>
            <a:off x="4524312" y="5891212"/>
            <a:ext cx="2886075" cy="641935"/>
          </a:xfrm>
          <a:prstGeom prst="rect">
            <a:avLst/>
          </a:prstGeom>
        </p:spPr>
      </p:pic>
    </p:spTree>
    <p:extLst>
      <p:ext uri="{BB962C8B-B14F-4D97-AF65-F5344CB8AC3E}">
        <p14:creationId xmlns:p14="http://schemas.microsoft.com/office/powerpoint/2010/main" val="959728915"/>
      </p:ext>
    </p:extLst>
  </p:cSld>
  <p:clrMapOvr>
    <a:masterClrMapping/>
  </p:clrMapOvr>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213755" y="231175"/>
            <a:ext cx="11507190" cy="5632311"/>
          </a:xfrm>
          <a:prstGeom prst="rect">
            <a:avLst/>
          </a:prstGeom>
        </p:spPr>
        <p:txBody>
          <a:bodyPr wrap="square">
            <a:spAutoFit/>
          </a:bodyPr>
          <a:lstStyle/>
          <a:p>
            <a:pPr algn="just"/>
            <a:r>
              <a:rPr lang="es-ES" b="1" dirty="0" smtClean="0"/>
              <a:t>3) Cálculo </a:t>
            </a:r>
            <a:r>
              <a:rPr lang="es-ES" b="1" dirty="0"/>
              <a:t>de longitud total del conductor </a:t>
            </a:r>
            <a:r>
              <a:rPr lang="es-ES" b="1" dirty="0" smtClean="0"/>
              <a:t>horizontal que </a:t>
            </a:r>
            <a:r>
              <a:rPr lang="es-ES" b="1" dirty="0"/>
              <a:t>compone </a:t>
            </a:r>
            <a:r>
              <a:rPr lang="es-ES" b="1" dirty="0" smtClean="0"/>
              <a:t>la malla </a:t>
            </a:r>
            <a:r>
              <a:rPr lang="es-ES" b="1" dirty="0"/>
              <a:t>de puesta </a:t>
            </a:r>
            <a:r>
              <a:rPr lang="es-ES" b="1" dirty="0" smtClean="0"/>
              <a:t>a tierra</a:t>
            </a:r>
            <a:r>
              <a:rPr lang="es-ES" b="1" dirty="0"/>
              <a:t>.</a:t>
            </a:r>
          </a:p>
          <a:p>
            <a:pPr algn="just"/>
            <a:endParaRPr lang="es-ES" b="1" dirty="0" smtClean="0"/>
          </a:p>
          <a:p>
            <a:pPr algn="just"/>
            <a:endParaRPr lang="es-ES" dirty="0" smtClean="0"/>
          </a:p>
          <a:p>
            <a:pPr algn="just"/>
            <a:r>
              <a:rPr lang="es-ES" dirty="0" smtClean="0"/>
              <a:t>Luego </a:t>
            </a:r>
            <a:r>
              <a:rPr lang="es-ES" dirty="0"/>
              <a:t>calculamos </a:t>
            </a:r>
            <a:r>
              <a:rPr lang="es-ES" dirty="0" smtClean="0"/>
              <a:t>la longitud total aportada </a:t>
            </a:r>
            <a:r>
              <a:rPr lang="es-ES" dirty="0"/>
              <a:t>por las </a:t>
            </a:r>
            <a:r>
              <a:rPr lang="es-ES" dirty="0" smtClean="0"/>
              <a:t>jabalinas</a:t>
            </a:r>
            <a:r>
              <a:rPr lang="es-ES" dirty="0"/>
              <a:t>, como </a:t>
            </a:r>
            <a:r>
              <a:rPr lang="es-ES" dirty="0" smtClean="0"/>
              <a:t>el producto </a:t>
            </a:r>
            <a:r>
              <a:rPr lang="es-ES" dirty="0"/>
              <a:t>de </a:t>
            </a:r>
            <a:r>
              <a:rPr lang="es-ES" dirty="0" smtClean="0"/>
              <a:t>la longitud </a:t>
            </a:r>
            <a:r>
              <a:rPr lang="es-ES" dirty="0"/>
              <a:t>de cada </a:t>
            </a:r>
            <a:r>
              <a:rPr lang="es-ES" dirty="0" smtClean="0"/>
              <a:t>jabalina y la cantidad </a:t>
            </a:r>
            <a:r>
              <a:rPr lang="es-ES" dirty="0"/>
              <a:t>de jabalinas instaladas.</a:t>
            </a:r>
          </a:p>
          <a:p>
            <a:pPr algn="just"/>
            <a:endParaRPr lang="es-ES" dirty="0" smtClean="0"/>
          </a:p>
          <a:p>
            <a:pPr algn="just"/>
            <a:r>
              <a:rPr lang="es-ES" dirty="0" smtClean="0"/>
              <a:t>Podemos </a:t>
            </a:r>
            <a:r>
              <a:rPr lang="es-ES" dirty="0"/>
              <a:t>obtener </a:t>
            </a:r>
            <a:r>
              <a:rPr lang="es-ES" dirty="0" smtClean="0"/>
              <a:t>la longitud total de los conductores </a:t>
            </a:r>
            <a:r>
              <a:rPr lang="es-ES" dirty="0"/>
              <a:t>en el </a:t>
            </a:r>
            <a:r>
              <a:rPr lang="es-ES" dirty="0" smtClean="0"/>
              <a:t>sistema </a:t>
            </a:r>
            <a:r>
              <a:rPr lang="es-ES" dirty="0"/>
              <a:t>de puesta a tierra, agregando </a:t>
            </a:r>
            <a:r>
              <a:rPr lang="es-ES" dirty="0" smtClean="0"/>
              <a:t>la longitud total de </a:t>
            </a:r>
            <a:r>
              <a:rPr lang="es-ES" dirty="0"/>
              <a:t>las </a:t>
            </a:r>
            <a:r>
              <a:rPr lang="es-ES" dirty="0" smtClean="0"/>
              <a:t>jabalinas a la longitud del conductor </a:t>
            </a:r>
            <a:r>
              <a:rPr lang="es-ES" dirty="0"/>
              <a:t>horizontal que conforma </a:t>
            </a:r>
            <a:r>
              <a:rPr lang="es-ES" dirty="0" smtClean="0"/>
              <a:t>la malla</a:t>
            </a:r>
            <a:r>
              <a:rPr lang="es-ES" dirty="0"/>
              <a:t>.</a:t>
            </a:r>
          </a:p>
          <a:p>
            <a:pPr algn="just"/>
            <a:endParaRPr lang="es-ES" dirty="0" smtClean="0"/>
          </a:p>
          <a:p>
            <a:pPr algn="just"/>
            <a:r>
              <a:rPr lang="es-ES" dirty="0" smtClean="0"/>
              <a:t>Luego</a:t>
            </a:r>
            <a:r>
              <a:rPr lang="es-ES" dirty="0"/>
              <a:t>, </a:t>
            </a:r>
            <a:r>
              <a:rPr lang="es-ES" dirty="0" smtClean="0"/>
              <a:t>el área </a:t>
            </a:r>
            <a:r>
              <a:rPr lang="es-ES" dirty="0"/>
              <a:t>que ocupa </a:t>
            </a:r>
            <a:r>
              <a:rPr lang="es-ES" dirty="0" smtClean="0"/>
              <a:t>la malla </a:t>
            </a:r>
            <a:r>
              <a:rPr lang="es-ES" dirty="0"/>
              <a:t>tiene </a:t>
            </a:r>
            <a:r>
              <a:rPr lang="es-ES" dirty="0" smtClean="0"/>
              <a:t>la siguiente expresión</a:t>
            </a:r>
            <a:r>
              <a:rPr lang="es-ES" dirty="0"/>
              <a:t>.</a:t>
            </a:r>
            <a:endParaRPr lang="es-ES" dirty="0" smtClean="0"/>
          </a:p>
          <a:p>
            <a:pPr algn="just"/>
            <a:endParaRPr lang="es-ES" dirty="0"/>
          </a:p>
          <a:p>
            <a:pPr algn="just"/>
            <a:endParaRPr lang="es-ES" dirty="0" smtClean="0"/>
          </a:p>
          <a:p>
            <a:pPr algn="just"/>
            <a:r>
              <a:rPr lang="es-ES" b="1" dirty="0" smtClean="0"/>
              <a:t>4) Ejemplo de </a:t>
            </a:r>
            <a:r>
              <a:rPr lang="es-ES" b="1" dirty="0"/>
              <a:t>cálculo de resistencia de malla </a:t>
            </a:r>
            <a:r>
              <a:rPr lang="es-ES" b="1" dirty="0" smtClean="0"/>
              <a:t>a tierra, continuando </a:t>
            </a:r>
            <a:r>
              <a:rPr lang="es-ES" b="1" dirty="0"/>
              <a:t>con los datos del ejemplo</a:t>
            </a:r>
          </a:p>
          <a:p>
            <a:pPr algn="just"/>
            <a:endParaRPr lang="es-ES" dirty="0" smtClean="0"/>
          </a:p>
          <a:p>
            <a:pPr marL="742950" lvl="1" indent="-285750" algn="just">
              <a:buFont typeface="Arial" panose="020B0604020202020204" pitchFamily="34" charset="0"/>
              <a:buChar char="•"/>
            </a:pPr>
            <a:r>
              <a:rPr lang="es-ES" b="1" dirty="0" smtClean="0"/>
              <a:t>Dimensiones </a:t>
            </a:r>
            <a:r>
              <a:rPr lang="es-ES" b="1" dirty="0"/>
              <a:t>de malla: 14 m x 30 m.</a:t>
            </a:r>
          </a:p>
          <a:p>
            <a:pPr marL="742950" lvl="1" indent="-285750" algn="just">
              <a:buFont typeface="Arial" panose="020B0604020202020204" pitchFamily="34" charset="0"/>
              <a:buChar char="•"/>
            </a:pPr>
            <a:r>
              <a:rPr lang="es-ES" b="1" dirty="0" smtClean="0"/>
              <a:t>Formada </a:t>
            </a:r>
            <a:r>
              <a:rPr lang="es-ES" b="1" dirty="0"/>
              <a:t>por una cuadrícula </a:t>
            </a:r>
            <a:r>
              <a:rPr lang="es-ES" b="1" dirty="0" smtClean="0"/>
              <a:t>de 1 m de lado</a:t>
            </a:r>
            <a:r>
              <a:rPr lang="es-ES" b="1" dirty="0"/>
              <a:t>.</a:t>
            </a:r>
          </a:p>
          <a:p>
            <a:pPr marL="742950" lvl="1" indent="-285750" algn="just">
              <a:buFont typeface="Arial" panose="020B0604020202020204" pitchFamily="34" charset="0"/>
              <a:buChar char="•"/>
            </a:pPr>
            <a:r>
              <a:rPr lang="es-ES" b="1" dirty="0" smtClean="0"/>
              <a:t>Profundidad </a:t>
            </a:r>
            <a:r>
              <a:rPr lang="es-ES" b="1" dirty="0"/>
              <a:t>de enterrado (h</a:t>
            </a:r>
            <a:r>
              <a:rPr lang="es-ES" b="1" dirty="0" smtClean="0"/>
              <a:t>): 1 m</a:t>
            </a:r>
            <a:r>
              <a:rPr lang="es-ES" b="1" dirty="0"/>
              <a:t>.</a:t>
            </a:r>
          </a:p>
          <a:p>
            <a:pPr marL="742950" lvl="1" indent="-285750" algn="just">
              <a:buFont typeface="Arial" panose="020B0604020202020204" pitchFamily="34" charset="0"/>
              <a:buChar char="•"/>
            </a:pPr>
            <a:r>
              <a:rPr lang="es-ES" b="1" dirty="0" smtClean="0"/>
              <a:t>Conductor </a:t>
            </a:r>
            <a:r>
              <a:rPr lang="es-ES" b="1" dirty="0"/>
              <a:t>desnudo de acero (</a:t>
            </a:r>
            <a:r>
              <a:rPr lang="es-ES" b="1" dirty="0" err="1"/>
              <a:t>Smin</a:t>
            </a:r>
            <a:r>
              <a:rPr lang="es-ES" b="1" dirty="0"/>
              <a:t> = 50 mm).</a:t>
            </a:r>
          </a:p>
          <a:p>
            <a:pPr marL="742950" lvl="1" indent="-285750" algn="just">
              <a:buFont typeface="Arial" panose="020B0604020202020204" pitchFamily="34" charset="0"/>
              <a:buChar char="•"/>
            </a:pPr>
            <a:r>
              <a:rPr lang="es-ES" b="1" dirty="0" smtClean="0"/>
              <a:t>Cantidad </a:t>
            </a:r>
            <a:r>
              <a:rPr lang="es-ES" b="1" dirty="0"/>
              <a:t>de jabalinas (N</a:t>
            </a:r>
            <a:r>
              <a:rPr lang="es-ES" b="1" dirty="0" smtClean="0"/>
              <a:t>) = 16</a:t>
            </a:r>
            <a:r>
              <a:rPr lang="es-ES" b="1" dirty="0"/>
              <a:t>.</a:t>
            </a:r>
          </a:p>
          <a:p>
            <a:pPr marL="742950" lvl="1" indent="-285750" algn="just">
              <a:buFont typeface="Arial" panose="020B0604020202020204" pitchFamily="34" charset="0"/>
              <a:buChar char="•"/>
            </a:pPr>
            <a:r>
              <a:rPr lang="es-ES" b="1" dirty="0" smtClean="0"/>
              <a:t>Largo </a:t>
            </a:r>
            <a:r>
              <a:rPr lang="es-ES" b="1" dirty="0"/>
              <a:t>de </a:t>
            </a:r>
            <a:r>
              <a:rPr lang="es-ES" b="1" dirty="0" smtClean="0"/>
              <a:t>jabalina (</a:t>
            </a:r>
            <a:r>
              <a:rPr lang="es-ES" b="1" dirty="0" err="1"/>
              <a:t>Lv</a:t>
            </a:r>
            <a:r>
              <a:rPr lang="es-ES" b="1" dirty="0" smtClean="0"/>
              <a:t>) = 3 m.</a:t>
            </a:r>
            <a:endParaRPr lang="es-ES" dirty="0"/>
          </a:p>
        </p:txBody>
      </p:sp>
      <p:pic>
        <p:nvPicPr>
          <p:cNvPr id="4" name="Imagen 3"/>
          <p:cNvPicPr>
            <a:picLocks noChangeAspect="1"/>
          </p:cNvPicPr>
          <p:nvPr/>
        </p:nvPicPr>
        <p:blipFill>
          <a:blip r:embed="rId2"/>
          <a:stretch>
            <a:fillRect/>
          </a:stretch>
        </p:blipFill>
        <p:spPr>
          <a:xfrm>
            <a:off x="4633850" y="592556"/>
            <a:ext cx="2667000" cy="571500"/>
          </a:xfrm>
          <a:prstGeom prst="rect">
            <a:avLst/>
          </a:prstGeom>
        </p:spPr>
      </p:pic>
      <p:pic>
        <p:nvPicPr>
          <p:cNvPr id="5" name="Imagen 4"/>
          <p:cNvPicPr>
            <a:picLocks noChangeAspect="1"/>
          </p:cNvPicPr>
          <p:nvPr/>
        </p:nvPicPr>
        <p:blipFill>
          <a:blip r:embed="rId3"/>
          <a:stretch>
            <a:fillRect/>
          </a:stretch>
        </p:blipFill>
        <p:spPr>
          <a:xfrm>
            <a:off x="5486337" y="1525437"/>
            <a:ext cx="962025" cy="333375"/>
          </a:xfrm>
          <a:prstGeom prst="rect">
            <a:avLst/>
          </a:prstGeom>
        </p:spPr>
      </p:pic>
      <p:pic>
        <p:nvPicPr>
          <p:cNvPr id="7" name="Imagen 6"/>
          <p:cNvPicPr>
            <a:picLocks noChangeAspect="1"/>
          </p:cNvPicPr>
          <p:nvPr/>
        </p:nvPicPr>
        <p:blipFill>
          <a:blip r:embed="rId4"/>
          <a:stretch>
            <a:fillRect/>
          </a:stretch>
        </p:blipFill>
        <p:spPr>
          <a:xfrm>
            <a:off x="5448236" y="2511341"/>
            <a:ext cx="1038225" cy="295275"/>
          </a:xfrm>
          <a:prstGeom prst="rect">
            <a:avLst/>
          </a:prstGeom>
        </p:spPr>
      </p:pic>
      <p:pic>
        <p:nvPicPr>
          <p:cNvPr id="8" name="Imagen 7"/>
          <p:cNvPicPr>
            <a:picLocks noChangeAspect="1"/>
          </p:cNvPicPr>
          <p:nvPr/>
        </p:nvPicPr>
        <p:blipFill>
          <a:blip r:embed="rId5"/>
          <a:stretch>
            <a:fillRect/>
          </a:stretch>
        </p:blipFill>
        <p:spPr>
          <a:xfrm>
            <a:off x="5486337" y="3058459"/>
            <a:ext cx="942975" cy="295275"/>
          </a:xfrm>
          <a:prstGeom prst="rect">
            <a:avLst/>
          </a:prstGeom>
        </p:spPr>
      </p:pic>
      <p:pic>
        <p:nvPicPr>
          <p:cNvPr id="9" name="Imagen 8"/>
          <p:cNvPicPr>
            <a:picLocks noChangeAspect="1"/>
          </p:cNvPicPr>
          <p:nvPr/>
        </p:nvPicPr>
        <p:blipFill>
          <a:blip r:embed="rId6"/>
          <a:stretch>
            <a:fillRect/>
          </a:stretch>
        </p:blipFill>
        <p:spPr>
          <a:xfrm>
            <a:off x="4048061" y="5975684"/>
            <a:ext cx="3819525" cy="609600"/>
          </a:xfrm>
          <a:prstGeom prst="rect">
            <a:avLst/>
          </a:prstGeom>
        </p:spPr>
      </p:pic>
    </p:spTree>
    <p:extLst>
      <p:ext uri="{BB962C8B-B14F-4D97-AF65-F5344CB8AC3E}">
        <p14:creationId xmlns:p14="http://schemas.microsoft.com/office/powerpoint/2010/main" val="1856723751"/>
      </p:ext>
    </p:extLst>
  </p:cSld>
  <p:clrMapOvr>
    <a:masterClrMapping/>
  </p:clrMapOvr>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213755" y="303365"/>
            <a:ext cx="11507190" cy="5355312"/>
          </a:xfrm>
          <a:prstGeom prst="rect">
            <a:avLst/>
          </a:prstGeom>
        </p:spPr>
        <p:txBody>
          <a:bodyPr wrap="square">
            <a:spAutoFit/>
          </a:bodyPr>
          <a:lstStyle/>
          <a:p>
            <a:pPr algn="just"/>
            <a:r>
              <a:rPr lang="es-ES" b="1" dirty="0" smtClean="0"/>
              <a:t>5) Calculo del dimensionamiento térmico </a:t>
            </a:r>
            <a:r>
              <a:rPr lang="es-ES" b="1" dirty="0"/>
              <a:t>de </a:t>
            </a:r>
            <a:r>
              <a:rPr lang="es-ES" b="1" dirty="0" smtClean="0"/>
              <a:t>los conductores </a:t>
            </a:r>
            <a:r>
              <a:rPr lang="es-ES" b="1" dirty="0"/>
              <a:t>que se encuentran enterrados.</a:t>
            </a:r>
            <a:endParaRPr lang="es-ES" b="1" dirty="0" smtClean="0"/>
          </a:p>
          <a:p>
            <a:pPr algn="just"/>
            <a:endParaRPr lang="es-ES" dirty="0"/>
          </a:p>
          <a:p>
            <a:pPr algn="just"/>
            <a:endParaRPr lang="es-ES" dirty="0" smtClean="0"/>
          </a:p>
          <a:p>
            <a:pPr algn="just"/>
            <a:endParaRPr lang="es-ES" dirty="0"/>
          </a:p>
          <a:p>
            <a:pPr algn="just"/>
            <a:endParaRPr lang="es-ES" dirty="0" smtClean="0"/>
          </a:p>
          <a:p>
            <a:pPr algn="just"/>
            <a:endParaRPr lang="es-ES" dirty="0" smtClean="0"/>
          </a:p>
          <a:p>
            <a:pPr algn="just"/>
            <a:r>
              <a:rPr lang="es-ES" dirty="0" smtClean="0"/>
              <a:t>Siendo:</a:t>
            </a:r>
          </a:p>
          <a:p>
            <a:pPr marL="742950" lvl="1" indent="-285750" algn="just">
              <a:buFont typeface="Arial" panose="020B0604020202020204" pitchFamily="34" charset="0"/>
              <a:buChar char="•"/>
            </a:pPr>
            <a:r>
              <a:rPr lang="es-ES" b="1" dirty="0"/>
              <a:t>S</a:t>
            </a:r>
            <a:r>
              <a:rPr lang="es-ES" b="1" dirty="0" smtClean="0"/>
              <a:t>: sección del conductor en mm²,</a:t>
            </a:r>
            <a:endParaRPr lang="es-ES" b="1" dirty="0"/>
          </a:p>
          <a:p>
            <a:pPr marL="742950" lvl="1" indent="-285750" algn="just">
              <a:buFont typeface="Arial" panose="020B0604020202020204" pitchFamily="34" charset="0"/>
              <a:buChar char="•"/>
            </a:pPr>
            <a:r>
              <a:rPr lang="es-ES" b="1" dirty="0"/>
              <a:t>l</a:t>
            </a:r>
            <a:r>
              <a:rPr lang="es-ES" b="1" dirty="0" smtClean="0"/>
              <a:t>: corriente </a:t>
            </a:r>
            <a:r>
              <a:rPr lang="es-ES" b="1" dirty="0"/>
              <a:t>de </a:t>
            </a:r>
            <a:r>
              <a:rPr lang="es-ES" b="1" dirty="0" smtClean="0"/>
              <a:t>falla en KA</a:t>
            </a:r>
            <a:r>
              <a:rPr lang="es-ES" b="1" dirty="0"/>
              <a:t>.</a:t>
            </a:r>
          </a:p>
          <a:p>
            <a:pPr marL="742950" lvl="1" indent="-285750" algn="just">
              <a:buFont typeface="Arial" panose="020B0604020202020204" pitchFamily="34" charset="0"/>
              <a:buChar char="•"/>
            </a:pPr>
            <a:r>
              <a:rPr lang="es-ES" b="1" dirty="0" err="1"/>
              <a:t>tc</a:t>
            </a:r>
            <a:r>
              <a:rPr lang="es-ES" b="1" dirty="0" smtClean="0"/>
              <a:t>: tiempo </a:t>
            </a:r>
            <a:r>
              <a:rPr lang="es-ES" b="1" dirty="0"/>
              <a:t>de </a:t>
            </a:r>
            <a:r>
              <a:rPr lang="es-ES" b="1" dirty="0" smtClean="0"/>
              <a:t>falla en segundos</a:t>
            </a:r>
            <a:r>
              <a:rPr lang="es-ES" b="1" dirty="0"/>
              <a:t>.</a:t>
            </a:r>
          </a:p>
          <a:p>
            <a:pPr marL="742950" lvl="1" indent="-285750" algn="just">
              <a:buFont typeface="Arial" panose="020B0604020202020204" pitchFamily="34" charset="0"/>
              <a:buChar char="•"/>
            </a:pPr>
            <a:r>
              <a:rPr lang="es-ES" b="1" dirty="0" err="1"/>
              <a:t>ar</a:t>
            </a:r>
            <a:r>
              <a:rPr lang="es-ES" b="1" dirty="0" smtClean="0"/>
              <a:t>: coeficiente a la resistividad a 20 </a:t>
            </a:r>
            <a:r>
              <a:rPr lang="es-ES" b="1" dirty="0"/>
              <a:t>*</a:t>
            </a:r>
            <a:r>
              <a:rPr lang="es-ES" b="1" dirty="0" smtClean="0"/>
              <a:t>C en 1</a:t>
            </a:r>
            <a:r>
              <a:rPr lang="es-ES" b="1" dirty="0"/>
              <a:t>/*C.</a:t>
            </a:r>
          </a:p>
          <a:p>
            <a:pPr marL="742950" lvl="1" indent="-285750" algn="just">
              <a:buFont typeface="Arial" panose="020B0604020202020204" pitchFamily="34" charset="0"/>
              <a:buChar char="•"/>
            </a:pPr>
            <a:r>
              <a:rPr lang="el-GR" b="1" dirty="0" smtClean="0"/>
              <a:t>ρ</a:t>
            </a:r>
            <a:r>
              <a:rPr lang="es-ES" b="1" dirty="0" smtClean="0"/>
              <a:t>r: resistividad del conductor en </a:t>
            </a:r>
            <a:r>
              <a:rPr lang="es-ES" b="1" dirty="0" err="1" smtClean="0"/>
              <a:t>ohms</a:t>
            </a:r>
            <a:r>
              <a:rPr lang="es-ES" b="1" dirty="0"/>
              <a:t>.</a:t>
            </a:r>
          </a:p>
          <a:p>
            <a:pPr marL="742950" lvl="1" indent="-285750" algn="just">
              <a:buFont typeface="Arial" panose="020B0604020202020204" pitchFamily="34" charset="0"/>
              <a:buChar char="•"/>
            </a:pPr>
            <a:r>
              <a:rPr lang="es-ES" b="1" dirty="0" err="1"/>
              <a:t>Kct</a:t>
            </a:r>
            <a:r>
              <a:rPr lang="es-ES" b="1" dirty="0" smtClean="0"/>
              <a:t>: capacidad </a:t>
            </a:r>
            <a:r>
              <a:rPr lang="es-ES" b="1" dirty="0"/>
              <a:t>térmica </a:t>
            </a:r>
            <a:r>
              <a:rPr lang="es-ES" b="1" dirty="0" smtClean="0"/>
              <a:t>del conductor en J/cm 3 *</a:t>
            </a:r>
            <a:r>
              <a:rPr lang="es-ES" b="1" dirty="0"/>
              <a:t>C.</a:t>
            </a:r>
          </a:p>
          <a:p>
            <a:pPr marL="742950" lvl="1" indent="-285750" algn="just">
              <a:buFont typeface="Arial" panose="020B0604020202020204" pitchFamily="34" charset="0"/>
              <a:buChar char="•"/>
            </a:pPr>
            <a:r>
              <a:rPr lang="es-ES" b="1" dirty="0"/>
              <a:t>Tm: la temperatura máxima del conductor está en *C</a:t>
            </a:r>
          </a:p>
          <a:p>
            <a:pPr marL="742950" lvl="1" indent="-285750" algn="just">
              <a:buFont typeface="Arial" panose="020B0604020202020204" pitchFamily="34" charset="0"/>
              <a:buChar char="•"/>
            </a:pPr>
            <a:r>
              <a:rPr lang="es-ES" b="1" dirty="0"/>
              <a:t>(200 *C).</a:t>
            </a:r>
          </a:p>
          <a:p>
            <a:pPr marL="742950" lvl="1" indent="-285750" algn="just">
              <a:buFont typeface="Arial" panose="020B0604020202020204" pitchFamily="34" charset="0"/>
              <a:buChar char="•"/>
            </a:pPr>
            <a:r>
              <a:rPr lang="es-ES" b="1" dirty="0"/>
              <a:t>Ta</a:t>
            </a:r>
            <a:r>
              <a:rPr lang="es-ES" b="1" dirty="0" smtClean="0"/>
              <a:t>: temperatura </a:t>
            </a:r>
            <a:r>
              <a:rPr lang="es-ES" b="1" dirty="0"/>
              <a:t>ambiente </a:t>
            </a:r>
            <a:r>
              <a:rPr lang="es-ES" b="1" dirty="0" smtClean="0"/>
              <a:t>en *C (20 *</a:t>
            </a:r>
            <a:r>
              <a:rPr lang="es-ES" b="1" dirty="0"/>
              <a:t>C). </a:t>
            </a:r>
          </a:p>
          <a:p>
            <a:pPr marL="742950" lvl="1" indent="-285750" algn="just">
              <a:buFont typeface="Arial" panose="020B0604020202020204" pitchFamily="34" charset="0"/>
              <a:buChar char="•"/>
            </a:pPr>
            <a:r>
              <a:rPr lang="es-ES" b="1" dirty="0" err="1"/>
              <a:t>Ko</a:t>
            </a:r>
            <a:r>
              <a:rPr lang="es-ES" b="1" dirty="0"/>
              <a:t> </a:t>
            </a:r>
            <a:r>
              <a:rPr lang="es-ES" b="1" dirty="0" smtClean="0"/>
              <a:t>= 1/</a:t>
            </a:r>
            <a:r>
              <a:rPr lang="es-ES" b="1" dirty="0" err="1" smtClean="0"/>
              <a:t>ar</a:t>
            </a:r>
            <a:r>
              <a:rPr lang="es-ES" b="1" dirty="0" smtClean="0"/>
              <a:t> - Ta</a:t>
            </a:r>
            <a:r>
              <a:rPr lang="es-ES" b="1" dirty="0"/>
              <a:t>.</a:t>
            </a:r>
          </a:p>
          <a:p>
            <a:pPr algn="just"/>
            <a:endParaRPr lang="es-ES" dirty="0"/>
          </a:p>
          <a:p>
            <a:pPr algn="just"/>
            <a:endParaRPr lang="es-ES" dirty="0"/>
          </a:p>
        </p:txBody>
      </p:sp>
      <p:pic>
        <p:nvPicPr>
          <p:cNvPr id="3" name="Imagen 2"/>
          <p:cNvPicPr>
            <a:picLocks noChangeAspect="1"/>
          </p:cNvPicPr>
          <p:nvPr/>
        </p:nvPicPr>
        <p:blipFill>
          <a:blip r:embed="rId2"/>
          <a:stretch>
            <a:fillRect/>
          </a:stretch>
        </p:blipFill>
        <p:spPr>
          <a:xfrm>
            <a:off x="4643375" y="562978"/>
            <a:ext cx="2647950" cy="1352550"/>
          </a:xfrm>
          <a:prstGeom prst="rect">
            <a:avLst/>
          </a:prstGeom>
        </p:spPr>
      </p:pic>
    </p:spTree>
    <p:extLst>
      <p:ext uri="{BB962C8B-B14F-4D97-AF65-F5344CB8AC3E}">
        <p14:creationId xmlns:p14="http://schemas.microsoft.com/office/powerpoint/2010/main" val="4224142807"/>
      </p:ext>
    </p:extLst>
  </p:cSld>
  <p:clrMapOvr>
    <a:masterClrMapping/>
  </p:clrMapOvr>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213755" y="231175"/>
            <a:ext cx="11507190" cy="3970318"/>
          </a:xfrm>
          <a:prstGeom prst="rect">
            <a:avLst/>
          </a:prstGeom>
        </p:spPr>
        <p:txBody>
          <a:bodyPr wrap="square">
            <a:spAutoFit/>
          </a:bodyPr>
          <a:lstStyle/>
          <a:p>
            <a:pPr algn="just"/>
            <a:r>
              <a:rPr lang="es-ES" b="1" dirty="0" smtClean="0"/>
              <a:t>6) Ejemplo </a:t>
            </a:r>
            <a:r>
              <a:rPr lang="es-ES" b="1" dirty="0"/>
              <a:t>de cálculo. Para dicho ejemplo </a:t>
            </a:r>
            <a:r>
              <a:rPr lang="es-ES" b="1" dirty="0" smtClean="0"/>
              <a:t>podemos utilizar un conductor </a:t>
            </a:r>
            <a:r>
              <a:rPr lang="es-ES" b="1" dirty="0"/>
              <a:t>de acero inoxidable 304</a:t>
            </a:r>
            <a:r>
              <a:rPr lang="es-ES" b="1" dirty="0" smtClean="0"/>
              <a:t>.</a:t>
            </a:r>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r>
              <a:rPr lang="es-ES" dirty="0" smtClean="0"/>
              <a:t>Adoptaremos la sección </a:t>
            </a:r>
            <a:r>
              <a:rPr lang="es-ES" dirty="0"/>
              <a:t>mínima de </a:t>
            </a:r>
            <a:r>
              <a:rPr lang="es-ES" dirty="0" smtClean="0"/>
              <a:t>50 mm² para el acero. Los </a:t>
            </a:r>
            <a:r>
              <a:rPr lang="es-ES" dirty="0"/>
              <a:t>valores mínimos según </a:t>
            </a:r>
            <a:r>
              <a:rPr lang="es-ES" dirty="0" smtClean="0"/>
              <a:t>el tipo de conductor </a:t>
            </a:r>
            <a:r>
              <a:rPr lang="es-ES" dirty="0"/>
              <a:t>son </a:t>
            </a:r>
            <a:r>
              <a:rPr lang="es-ES" dirty="0" smtClean="0"/>
              <a:t>los siguientes</a:t>
            </a:r>
            <a:r>
              <a:rPr lang="es-ES" dirty="0"/>
              <a:t>:</a:t>
            </a:r>
          </a:p>
          <a:p>
            <a:pPr marL="742950" lvl="1" indent="-285750" algn="just">
              <a:buFont typeface="Arial" panose="020B0604020202020204" pitchFamily="34" charset="0"/>
              <a:buChar char="•"/>
            </a:pPr>
            <a:r>
              <a:rPr lang="es-ES" b="1" dirty="0" smtClean="0"/>
              <a:t>Acero</a:t>
            </a:r>
            <a:r>
              <a:rPr lang="es-ES" b="1" dirty="0"/>
              <a:t>: </a:t>
            </a:r>
            <a:r>
              <a:rPr lang="es-ES" b="1" dirty="0" smtClean="0"/>
              <a:t>50 mm</a:t>
            </a:r>
            <a:r>
              <a:rPr lang="es-ES" b="1" dirty="0"/>
              <a:t>,</a:t>
            </a:r>
          </a:p>
          <a:p>
            <a:pPr marL="742950" lvl="1" indent="-285750" algn="just">
              <a:buFont typeface="Arial" panose="020B0604020202020204" pitchFamily="34" charset="0"/>
              <a:buChar char="•"/>
            </a:pPr>
            <a:r>
              <a:rPr lang="es-ES" b="1" dirty="0" smtClean="0"/>
              <a:t>Cobre: 16 mm²</a:t>
            </a:r>
            <a:endParaRPr lang="es-ES" b="1" dirty="0"/>
          </a:p>
          <a:p>
            <a:pPr marL="742950" lvl="1" indent="-285750" algn="just">
              <a:buFont typeface="Arial" panose="020B0604020202020204" pitchFamily="34" charset="0"/>
              <a:buChar char="•"/>
            </a:pPr>
            <a:r>
              <a:rPr lang="es-ES" b="1" dirty="0" smtClean="0"/>
              <a:t>Acero-cobre</a:t>
            </a:r>
            <a:r>
              <a:rPr lang="es-ES" b="1" dirty="0"/>
              <a:t>: </a:t>
            </a:r>
            <a:r>
              <a:rPr lang="es-ES" b="1" dirty="0" smtClean="0"/>
              <a:t>25 mm², </a:t>
            </a:r>
            <a:endParaRPr lang="es-ES" b="1" dirty="0"/>
          </a:p>
          <a:p>
            <a:pPr marL="742950" lvl="1" indent="-285750" algn="just">
              <a:buFont typeface="Arial" panose="020B0604020202020204" pitchFamily="34" charset="0"/>
              <a:buChar char="•"/>
            </a:pPr>
            <a:r>
              <a:rPr lang="es-ES" b="1" dirty="0" smtClean="0"/>
              <a:t>Aluminio</a:t>
            </a:r>
            <a:r>
              <a:rPr lang="es-ES" b="1" dirty="0"/>
              <a:t>: </a:t>
            </a:r>
            <a:r>
              <a:rPr lang="es-ES" b="1" dirty="0" smtClean="0"/>
              <a:t>35 mm²,</a:t>
            </a:r>
            <a:endParaRPr lang="es-ES" b="1" dirty="0"/>
          </a:p>
          <a:p>
            <a:pPr algn="just"/>
            <a:endParaRPr lang="es-ES" dirty="0"/>
          </a:p>
          <a:p>
            <a:pPr algn="just"/>
            <a:endParaRPr lang="es-ES" dirty="0"/>
          </a:p>
        </p:txBody>
      </p:sp>
      <p:pic>
        <p:nvPicPr>
          <p:cNvPr id="4" name="Imagen 3"/>
          <p:cNvPicPr>
            <a:picLocks noChangeAspect="1"/>
          </p:cNvPicPr>
          <p:nvPr/>
        </p:nvPicPr>
        <p:blipFill>
          <a:blip r:embed="rId2"/>
          <a:stretch>
            <a:fillRect/>
          </a:stretch>
        </p:blipFill>
        <p:spPr>
          <a:xfrm>
            <a:off x="4271900" y="565484"/>
            <a:ext cx="3390900" cy="1371600"/>
          </a:xfrm>
          <a:prstGeom prst="rect">
            <a:avLst/>
          </a:prstGeom>
        </p:spPr>
      </p:pic>
    </p:spTree>
    <p:extLst>
      <p:ext uri="{BB962C8B-B14F-4D97-AF65-F5344CB8AC3E}">
        <p14:creationId xmlns:p14="http://schemas.microsoft.com/office/powerpoint/2010/main" val="4256358958"/>
      </p:ext>
    </p:extLst>
  </p:cSld>
  <p:clrMapOvr>
    <a:masterClrMapping/>
  </p:clrMapOvr>
</p:sld>
</file>

<file path=ppt/slides/slide1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213755" y="231175"/>
            <a:ext cx="11507190" cy="4247317"/>
          </a:xfrm>
          <a:prstGeom prst="rect">
            <a:avLst/>
          </a:prstGeom>
        </p:spPr>
        <p:txBody>
          <a:bodyPr wrap="square">
            <a:spAutoFit/>
          </a:bodyPr>
          <a:lstStyle/>
          <a:p>
            <a:pPr algn="just"/>
            <a:r>
              <a:rPr lang="es-ES" b="1" dirty="0" smtClean="0"/>
              <a:t>7) Calculo de </a:t>
            </a:r>
            <a:r>
              <a:rPr lang="es-ES" b="1" dirty="0"/>
              <a:t>tensiones de paso </a:t>
            </a:r>
            <a:r>
              <a:rPr lang="es-ES" b="1" dirty="0" smtClean="0"/>
              <a:t>y de </a:t>
            </a:r>
            <a:r>
              <a:rPr lang="es-ES" b="1" dirty="0"/>
              <a:t>contacto.</a:t>
            </a:r>
          </a:p>
          <a:p>
            <a:pPr algn="just"/>
            <a:r>
              <a:rPr lang="es-ES" dirty="0"/>
              <a:t>Para </a:t>
            </a:r>
            <a:r>
              <a:rPr lang="es-ES" dirty="0" smtClean="0"/>
              <a:t>el cálculo </a:t>
            </a:r>
            <a:r>
              <a:rPr lang="es-ES" dirty="0"/>
              <a:t>de </a:t>
            </a:r>
            <a:r>
              <a:rPr lang="es-ES" dirty="0" smtClean="0"/>
              <a:t>la tensión </a:t>
            </a:r>
            <a:r>
              <a:rPr lang="es-ES" dirty="0"/>
              <a:t>de paso (</a:t>
            </a:r>
            <a:r>
              <a:rPr lang="es-ES" dirty="0" err="1"/>
              <a:t>Vpaso</a:t>
            </a:r>
            <a:r>
              <a:rPr lang="es-ES" dirty="0" smtClean="0"/>
              <a:t>),</a:t>
            </a:r>
          </a:p>
          <a:p>
            <a:pPr algn="just"/>
            <a:endParaRPr lang="es-ES" dirty="0" smtClean="0"/>
          </a:p>
          <a:p>
            <a:pPr algn="just"/>
            <a:endParaRPr lang="es-ES" dirty="0"/>
          </a:p>
          <a:p>
            <a:pPr algn="just"/>
            <a:r>
              <a:rPr lang="es-ES" dirty="0"/>
              <a:t>Para </a:t>
            </a:r>
            <a:r>
              <a:rPr lang="es-ES" dirty="0" smtClean="0"/>
              <a:t>el cálculo </a:t>
            </a:r>
            <a:r>
              <a:rPr lang="es-ES" dirty="0"/>
              <a:t>de </a:t>
            </a:r>
            <a:r>
              <a:rPr lang="es-ES" dirty="0" smtClean="0"/>
              <a:t>la tensión </a:t>
            </a:r>
            <a:r>
              <a:rPr lang="es-ES" dirty="0"/>
              <a:t>de contacto (</a:t>
            </a:r>
            <a:r>
              <a:rPr lang="es-ES" dirty="0" err="1"/>
              <a:t>Vcontacto</a:t>
            </a:r>
            <a:r>
              <a:rPr lang="es-ES" dirty="0"/>
              <a:t>), se </a:t>
            </a:r>
            <a:r>
              <a:rPr lang="es-ES" dirty="0" smtClean="0"/>
              <a:t>utiliza la siguiente </a:t>
            </a:r>
            <a:r>
              <a:rPr lang="es-ES" dirty="0"/>
              <a:t>expresión:</a:t>
            </a:r>
          </a:p>
          <a:p>
            <a:pPr algn="just"/>
            <a:endParaRPr lang="es-ES" dirty="0" smtClean="0"/>
          </a:p>
          <a:p>
            <a:pPr algn="just"/>
            <a:r>
              <a:rPr lang="es-ES" dirty="0"/>
              <a:t>Siendo:</a:t>
            </a:r>
          </a:p>
          <a:p>
            <a:pPr marL="742950" lvl="1" indent="-285750" algn="just">
              <a:buFont typeface="Arial" panose="020B0604020202020204" pitchFamily="34" charset="0"/>
              <a:buChar char="•"/>
            </a:pPr>
            <a:r>
              <a:rPr lang="el-GR" b="1" dirty="0" smtClean="0"/>
              <a:t>ρ</a:t>
            </a:r>
            <a:r>
              <a:rPr lang="es-ES" b="1" dirty="0" smtClean="0"/>
              <a:t>: resistividad del terreno en ohm*metro</a:t>
            </a:r>
            <a:r>
              <a:rPr lang="es-ES" b="1" dirty="0"/>
              <a:t>.</a:t>
            </a:r>
          </a:p>
          <a:p>
            <a:pPr marL="742950" lvl="1" indent="-285750" algn="just">
              <a:buFont typeface="Arial" panose="020B0604020202020204" pitchFamily="34" charset="0"/>
              <a:buChar char="•"/>
            </a:pPr>
            <a:r>
              <a:rPr lang="es-ES" b="1" dirty="0" err="1"/>
              <a:t>Kp</a:t>
            </a:r>
            <a:r>
              <a:rPr lang="es-ES" b="1" dirty="0"/>
              <a:t>: factor geométrico para tensión </a:t>
            </a:r>
            <a:r>
              <a:rPr lang="es-ES" b="1" dirty="0" smtClean="0"/>
              <a:t>de paso</a:t>
            </a:r>
            <a:r>
              <a:rPr lang="es-ES" b="1" dirty="0"/>
              <a:t>.</a:t>
            </a:r>
          </a:p>
          <a:p>
            <a:pPr marL="742950" lvl="1" indent="-285750" algn="just">
              <a:buFont typeface="Arial" panose="020B0604020202020204" pitchFamily="34" charset="0"/>
              <a:buChar char="•"/>
            </a:pPr>
            <a:r>
              <a:rPr lang="es-ES" b="1" dirty="0"/>
              <a:t>Kc</a:t>
            </a:r>
            <a:r>
              <a:rPr lang="es-ES" b="1" dirty="0" smtClean="0"/>
              <a:t>: factor </a:t>
            </a:r>
            <a:r>
              <a:rPr lang="es-ES" b="1" dirty="0"/>
              <a:t>geométrico para tensión de contacto. </a:t>
            </a:r>
          </a:p>
          <a:p>
            <a:pPr marL="742950" lvl="1" indent="-285750" algn="just">
              <a:buFont typeface="Arial" panose="020B0604020202020204" pitchFamily="34" charset="0"/>
              <a:buChar char="•"/>
            </a:pPr>
            <a:r>
              <a:rPr lang="es-ES" b="1" dirty="0"/>
              <a:t>Ki</a:t>
            </a:r>
            <a:r>
              <a:rPr lang="es-ES" b="1" dirty="0" smtClean="0"/>
              <a:t>: factor de irregularidad</a:t>
            </a:r>
            <a:r>
              <a:rPr lang="es-ES" b="1" dirty="0"/>
              <a:t>.</a:t>
            </a:r>
          </a:p>
          <a:p>
            <a:pPr marL="742950" lvl="1" indent="-285750" algn="just">
              <a:buFont typeface="Arial" panose="020B0604020202020204" pitchFamily="34" charset="0"/>
              <a:buChar char="•"/>
            </a:pPr>
            <a:r>
              <a:rPr lang="es-ES" b="1" dirty="0" err="1" smtClean="0"/>
              <a:t>If</a:t>
            </a:r>
            <a:r>
              <a:rPr lang="es-ES" b="1" dirty="0" smtClean="0"/>
              <a:t>: corriente </a:t>
            </a:r>
            <a:r>
              <a:rPr lang="es-ES" b="1" dirty="0"/>
              <a:t>de </a:t>
            </a:r>
            <a:r>
              <a:rPr lang="es-ES" b="1" dirty="0" smtClean="0"/>
              <a:t>falla en amperes</a:t>
            </a:r>
            <a:r>
              <a:rPr lang="es-ES" b="1" dirty="0"/>
              <a:t>.</a:t>
            </a:r>
          </a:p>
          <a:p>
            <a:pPr marL="742950" lvl="1" indent="-285750" algn="just">
              <a:buFont typeface="Arial" panose="020B0604020202020204" pitchFamily="34" charset="0"/>
              <a:buChar char="•"/>
            </a:pPr>
            <a:r>
              <a:rPr lang="es-ES" b="1" dirty="0" err="1"/>
              <a:t>Lt</a:t>
            </a:r>
            <a:r>
              <a:rPr lang="es-ES" b="1" dirty="0"/>
              <a:t>: largo total del conductor incluyendo las </a:t>
            </a:r>
            <a:r>
              <a:rPr lang="es-ES" b="1" dirty="0" smtClean="0"/>
              <a:t>jabalinas en metros</a:t>
            </a:r>
            <a:r>
              <a:rPr lang="es-ES" b="1" dirty="0"/>
              <a:t>.</a:t>
            </a:r>
          </a:p>
          <a:p>
            <a:pPr algn="just"/>
            <a:endParaRPr lang="es-ES" dirty="0" smtClean="0"/>
          </a:p>
          <a:p>
            <a:pPr algn="just"/>
            <a:endParaRPr lang="es-ES" dirty="0"/>
          </a:p>
        </p:txBody>
      </p:sp>
      <p:pic>
        <p:nvPicPr>
          <p:cNvPr id="3" name="Imagen 2"/>
          <p:cNvPicPr>
            <a:picLocks noChangeAspect="1"/>
          </p:cNvPicPr>
          <p:nvPr/>
        </p:nvPicPr>
        <p:blipFill>
          <a:blip r:embed="rId2"/>
          <a:stretch>
            <a:fillRect/>
          </a:stretch>
        </p:blipFill>
        <p:spPr>
          <a:xfrm>
            <a:off x="5157725" y="704849"/>
            <a:ext cx="1619250" cy="582529"/>
          </a:xfrm>
          <a:prstGeom prst="rect">
            <a:avLst/>
          </a:prstGeom>
        </p:spPr>
      </p:pic>
      <p:pic>
        <p:nvPicPr>
          <p:cNvPr id="5" name="Imagen 4"/>
          <p:cNvPicPr>
            <a:picLocks noChangeAspect="1"/>
          </p:cNvPicPr>
          <p:nvPr/>
        </p:nvPicPr>
        <p:blipFill>
          <a:blip r:embed="rId3"/>
          <a:stretch>
            <a:fillRect/>
          </a:stretch>
        </p:blipFill>
        <p:spPr>
          <a:xfrm>
            <a:off x="5052950" y="1667125"/>
            <a:ext cx="1828800" cy="474496"/>
          </a:xfrm>
          <a:prstGeom prst="rect">
            <a:avLst/>
          </a:prstGeom>
        </p:spPr>
      </p:pic>
    </p:spTree>
    <p:extLst>
      <p:ext uri="{BB962C8B-B14F-4D97-AF65-F5344CB8AC3E}">
        <p14:creationId xmlns:p14="http://schemas.microsoft.com/office/powerpoint/2010/main" val="2654018304"/>
      </p:ext>
    </p:extLst>
  </p:cSld>
  <p:clrMapOvr>
    <a:masterClrMapping/>
  </p:clrMapOvr>
</p:sld>
</file>

<file path=ppt/slides/slide1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213755" y="231175"/>
            <a:ext cx="11507190" cy="5078313"/>
          </a:xfrm>
          <a:prstGeom prst="rect">
            <a:avLst/>
          </a:prstGeom>
        </p:spPr>
        <p:txBody>
          <a:bodyPr wrap="square">
            <a:spAutoFit/>
          </a:bodyPr>
          <a:lstStyle/>
          <a:p>
            <a:pPr algn="just"/>
            <a:r>
              <a:rPr lang="es-ES" b="1" dirty="0" smtClean="0"/>
              <a:t>8) Cálculo </a:t>
            </a:r>
            <a:r>
              <a:rPr lang="es-ES" b="1" dirty="0"/>
              <a:t>de </a:t>
            </a:r>
            <a:r>
              <a:rPr lang="es-ES" b="1" dirty="0" err="1"/>
              <a:t>Kp</a:t>
            </a:r>
            <a:r>
              <a:rPr lang="es-ES" b="1" dirty="0" smtClean="0"/>
              <a:t>, Ki y Kc</a:t>
            </a:r>
            <a:r>
              <a:rPr lang="es-ES" b="1" dirty="0"/>
              <a:t>.</a:t>
            </a:r>
          </a:p>
          <a:p>
            <a:pPr algn="just"/>
            <a:r>
              <a:rPr lang="es-ES" dirty="0" smtClean="0"/>
              <a:t>Para el cálculo </a:t>
            </a:r>
            <a:r>
              <a:rPr lang="es-ES" dirty="0"/>
              <a:t>de </a:t>
            </a:r>
            <a:r>
              <a:rPr lang="es-ES" dirty="0" err="1"/>
              <a:t>Kp</a:t>
            </a:r>
            <a:r>
              <a:rPr lang="es-ES" dirty="0"/>
              <a:t>, se </a:t>
            </a:r>
            <a:r>
              <a:rPr lang="es-ES" dirty="0" smtClean="0"/>
              <a:t>utiliza la siguiente </a:t>
            </a:r>
            <a:r>
              <a:rPr lang="es-ES" dirty="0"/>
              <a:t>expresión:</a:t>
            </a:r>
          </a:p>
          <a:p>
            <a:pPr algn="just"/>
            <a:r>
              <a:rPr lang="es-ES" dirty="0" smtClean="0"/>
              <a:t>Para el cálculo </a:t>
            </a:r>
            <a:r>
              <a:rPr lang="es-ES" dirty="0"/>
              <a:t>de Kc</a:t>
            </a:r>
            <a:r>
              <a:rPr lang="es-ES" dirty="0" smtClean="0"/>
              <a:t>, se utiliza la siguiente </a:t>
            </a:r>
            <a:r>
              <a:rPr lang="es-ES" dirty="0"/>
              <a:t>expresión:</a:t>
            </a:r>
          </a:p>
          <a:p>
            <a:pPr algn="just"/>
            <a:endParaRPr lang="es-ES" dirty="0" smtClean="0"/>
          </a:p>
          <a:p>
            <a:pPr algn="just"/>
            <a:endParaRPr lang="es-ES" dirty="0"/>
          </a:p>
          <a:p>
            <a:pPr algn="just"/>
            <a:r>
              <a:rPr lang="es-ES" dirty="0" smtClean="0"/>
              <a:t>Para el cálculo </a:t>
            </a:r>
            <a:r>
              <a:rPr lang="es-ES" dirty="0"/>
              <a:t>de Ki</a:t>
            </a:r>
            <a:r>
              <a:rPr lang="es-ES" dirty="0" smtClean="0"/>
              <a:t>, se utiliza la siguiente </a:t>
            </a:r>
            <a:r>
              <a:rPr lang="es-ES" dirty="0"/>
              <a:t>expresión:</a:t>
            </a:r>
          </a:p>
          <a:p>
            <a:pPr algn="just"/>
            <a:endParaRPr lang="es-ES" dirty="0" smtClean="0"/>
          </a:p>
          <a:p>
            <a:pPr algn="just"/>
            <a:r>
              <a:rPr lang="es-ES" dirty="0" smtClean="0"/>
              <a:t>Siendo</a:t>
            </a:r>
            <a:r>
              <a:rPr lang="es-ES" dirty="0"/>
              <a:t>:</a:t>
            </a:r>
          </a:p>
          <a:p>
            <a:pPr marL="742950" lvl="1" indent="-285750" algn="just">
              <a:buFont typeface="Arial" panose="020B0604020202020204" pitchFamily="34" charset="0"/>
              <a:buChar char="•"/>
            </a:pPr>
            <a:r>
              <a:rPr lang="es-ES" b="1" dirty="0" smtClean="0"/>
              <a:t>D</a:t>
            </a:r>
            <a:r>
              <a:rPr lang="es-ES" b="1" dirty="0"/>
              <a:t>: separación entre conductores paralelos en metros.</a:t>
            </a:r>
          </a:p>
          <a:p>
            <a:pPr marL="742950" lvl="1" indent="-285750" algn="just">
              <a:buFont typeface="Arial" panose="020B0604020202020204" pitchFamily="34" charset="0"/>
              <a:buChar char="•"/>
            </a:pPr>
            <a:r>
              <a:rPr lang="es-ES" b="1" dirty="0" smtClean="0"/>
              <a:t>d: diámetro del conductor de la red de malla en metros</a:t>
            </a:r>
            <a:r>
              <a:rPr lang="es-ES" b="1" dirty="0"/>
              <a:t>.</a:t>
            </a:r>
          </a:p>
          <a:p>
            <a:pPr marL="742950" lvl="1" indent="-285750" algn="just">
              <a:buFont typeface="Arial" panose="020B0604020202020204" pitchFamily="34" charset="0"/>
              <a:buChar char="•"/>
            </a:pPr>
            <a:r>
              <a:rPr lang="es-ES" b="1" dirty="0" smtClean="0"/>
              <a:t>h: profundidad a la que </a:t>
            </a:r>
            <a:r>
              <a:rPr lang="es-ES" b="1" dirty="0"/>
              <a:t>está enterrado </a:t>
            </a:r>
            <a:r>
              <a:rPr lang="es-ES" b="1" dirty="0" smtClean="0"/>
              <a:t>el conductor</a:t>
            </a:r>
            <a:endParaRPr lang="es-ES" b="1" dirty="0"/>
          </a:p>
          <a:p>
            <a:pPr marL="742950" lvl="1" indent="-285750" algn="just">
              <a:buFont typeface="Arial" panose="020B0604020202020204" pitchFamily="34" charset="0"/>
              <a:buChar char="•"/>
            </a:pPr>
            <a:r>
              <a:rPr lang="es-ES" b="1" dirty="0" smtClean="0"/>
              <a:t>n</a:t>
            </a:r>
            <a:r>
              <a:rPr lang="es-ES" b="1" dirty="0"/>
              <a:t>: número de conductores paralelos (media </a:t>
            </a:r>
            <a:r>
              <a:rPr lang="es-ES" b="1" dirty="0" smtClean="0"/>
              <a:t>geométrica). Para </a:t>
            </a:r>
            <a:r>
              <a:rPr lang="es-ES" b="1" dirty="0" err="1" smtClean="0"/>
              <a:t>Kp</a:t>
            </a:r>
            <a:r>
              <a:rPr lang="es-ES" b="1" dirty="0" smtClean="0"/>
              <a:t> </a:t>
            </a:r>
            <a:r>
              <a:rPr lang="es-ES" b="1" dirty="0"/>
              <a:t>se toma </a:t>
            </a:r>
            <a:r>
              <a:rPr lang="es-ES" b="1" dirty="0" smtClean="0"/>
              <a:t>el mayor</a:t>
            </a:r>
            <a:r>
              <a:rPr lang="es-ES" b="1" dirty="0"/>
              <a:t>.</a:t>
            </a:r>
          </a:p>
          <a:p>
            <a:pPr marL="742950" lvl="1" indent="-285750" algn="just">
              <a:buFont typeface="Arial" panose="020B0604020202020204" pitchFamily="34" charset="0"/>
              <a:buChar char="•"/>
            </a:pPr>
            <a:r>
              <a:rPr lang="es-ES" b="1" dirty="0" err="1" smtClean="0"/>
              <a:t>Kj</a:t>
            </a:r>
            <a:r>
              <a:rPr lang="es-ES" b="1" dirty="0" smtClean="0"/>
              <a:t>=1 para redes </a:t>
            </a:r>
            <a:r>
              <a:rPr lang="es-ES" b="1" dirty="0"/>
              <a:t>malladas con jabalinas asociadas:</a:t>
            </a:r>
          </a:p>
          <a:p>
            <a:pPr marL="742950" lvl="1" indent="-285750" algn="just">
              <a:buFont typeface="Arial" panose="020B0604020202020204" pitchFamily="34" charset="0"/>
              <a:buChar char="•"/>
            </a:pPr>
            <a:endParaRPr lang="es-ES" b="1" dirty="0" smtClean="0"/>
          </a:p>
          <a:p>
            <a:pPr marL="742950" lvl="1" indent="-285750" algn="just">
              <a:buFont typeface="Arial" panose="020B0604020202020204" pitchFamily="34" charset="0"/>
              <a:buChar char="•"/>
            </a:pPr>
            <a:r>
              <a:rPr lang="es-ES" b="1" dirty="0" err="1" smtClean="0"/>
              <a:t>ho</a:t>
            </a:r>
            <a:r>
              <a:rPr lang="es-ES" b="1" dirty="0" smtClean="0"/>
              <a:t>=1m </a:t>
            </a:r>
            <a:r>
              <a:rPr lang="es-ES" b="1" dirty="0"/>
              <a:t>(profundidad de referencia):</a:t>
            </a:r>
            <a:endParaRPr lang="es-ES" b="1" dirty="0" smtClean="0"/>
          </a:p>
          <a:p>
            <a:pPr algn="just"/>
            <a:endParaRPr lang="es-ES" dirty="0"/>
          </a:p>
          <a:p>
            <a:pPr algn="just"/>
            <a:endParaRPr lang="es-ES" dirty="0" smtClean="0"/>
          </a:p>
          <a:p>
            <a:pPr algn="just"/>
            <a:endParaRPr lang="es-ES" dirty="0"/>
          </a:p>
        </p:txBody>
      </p:sp>
      <p:pic>
        <p:nvPicPr>
          <p:cNvPr id="4" name="Imagen 3"/>
          <p:cNvPicPr>
            <a:picLocks noChangeAspect="1"/>
          </p:cNvPicPr>
          <p:nvPr/>
        </p:nvPicPr>
        <p:blipFill>
          <a:blip r:embed="rId2"/>
          <a:stretch>
            <a:fillRect/>
          </a:stretch>
        </p:blipFill>
        <p:spPr>
          <a:xfrm>
            <a:off x="5624011" y="231175"/>
            <a:ext cx="2870284" cy="687737"/>
          </a:xfrm>
          <a:prstGeom prst="rect">
            <a:avLst/>
          </a:prstGeom>
        </p:spPr>
      </p:pic>
      <p:pic>
        <p:nvPicPr>
          <p:cNvPr id="6" name="Imagen 5"/>
          <p:cNvPicPr>
            <a:picLocks noChangeAspect="1"/>
          </p:cNvPicPr>
          <p:nvPr/>
        </p:nvPicPr>
        <p:blipFill>
          <a:blip r:embed="rId3"/>
          <a:stretch>
            <a:fillRect/>
          </a:stretch>
        </p:blipFill>
        <p:spPr>
          <a:xfrm>
            <a:off x="5020803" y="1032460"/>
            <a:ext cx="4267576" cy="651961"/>
          </a:xfrm>
          <a:prstGeom prst="rect">
            <a:avLst/>
          </a:prstGeom>
        </p:spPr>
      </p:pic>
      <p:pic>
        <p:nvPicPr>
          <p:cNvPr id="7" name="Imagen 6"/>
          <p:cNvPicPr>
            <a:picLocks noChangeAspect="1"/>
          </p:cNvPicPr>
          <p:nvPr/>
        </p:nvPicPr>
        <p:blipFill>
          <a:blip r:embed="rId4"/>
          <a:stretch>
            <a:fillRect/>
          </a:stretch>
        </p:blipFill>
        <p:spPr>
          <a:xfrm>
            <a:off x="5319649" y="1887954"/>
            <a:ext cx="1442097" cy="398045"/>
          </a:xfrm>
          <a:prstGeom prst="rect">
            <a:avLst/>
          </a:prstGeom>
        </p:spPr>
      </p:pic>
      <p:pic>
        <p:nvPicPr>
          <p:cNvPr id="8" name="Imagen 7"/>
          <p:cNvPicPr>
            <a:picLocks noChangeAspect="1"/>
          </p:cNvPicPr>
          <p:nvPr/>
        </p:nvPicPr>
        <p:blipFill>
          <a:blip r:embed="rId5"/>
          <a:stretch>
            <a:fillRect/>
          </a:stretch>
        </p:blipFill>
        <p:spPr>
          <a:xfrm>
            <a:off x="5624011" y="3744077"/>
            <a:ext cx="742950" cy="428625"/>
          </a:xfrm>
          <a:prstGeom prst="rect">
            <a:avLst/>
          </a:prstGeom>
        </p:spPr>
      </p:pic>
      <p:pic>
        <p:nvPicPr>
          <p:cNvPr id="9" name="Imagen 8"/>
          <p:cNvPicPr>
            <a:picLocks noChangeAspect="1"/>
          </p:cNvPicPr>
          <p:nvPr/>
        </p:nvPicPr>
        <p:blipFill>
          <a:blip r:embed="rId6"/>
          <a:stretch>
            <a:fillRect/>
          </a:stretch>
        </p:blipFill>
        <p:spPr>
          <a:xfrm>
            <a:off x="5414211" y="4365206"/>
            <a:ext cx="1179094" cy="579773"/>
          </a:xfrm>
          <a:prstGeom prst="rect">
            <a:avLst/>
          </a:prstGeom>
        </p:spPr>
      </p:pic>
    </p:spTree>
    <p:extLst>
      <p:ext uri="{BB962C8B-B14F-4D97-AF65-F5344CB8AC3E}">
        <p14:creationId xmlns:p14="http://schemas.microsoft.com/office/powerpoint/2010/main" val="3544017262"/>
      </p:ext>
    </p:extLst>
  </p:cSld>
  <p:clrMapOvr>
    <a:masterClrMapping/>
  </p:clrMapOvr>
</p:sld>
</file>

<file path=ppt/slides/slide1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213755" y="231175"/>
            <a:ext cx="11507190" cy="6740307"/>
          </a:xfrm>
          <a:prstGeom prst="rect">
            <a:avLst/>
          </a:prstGeom>
        </p:spPr>
        <p:txBody>
          <a:bodyPr wrap="square">
            <a:spAutoFit/>
          </a:bodyPr>
          <a:lstStyle/>
          <a:p>
            <a:pPr algn="just"/>
            <a:r>
              <a:rPr lang="es-ES" b="1" dirty="0" smtClean="0"/>
              <a:t>9) Ejemplo utilizando los datos anteriores.</a:t>
            </a:r>
          </a:p>
          <a:p>
            <a:pPr algn="just"/>
            <a:r>
              <a:rPr lang="es-ES" dirty="0" smtClean="0"/>
              <a:t>Diámetro del conductor de la red de malla en metros: </a:t>
            </a:r>
            <a:r>
              <a:rPr lang="es-ES" b="1" dirty="0" smtClean="0"/>
              <a:t>0,009 m</a:t>
            </a:r>
            <a:r>
              <a:rPr lang="es-ES" dirty="0" smtClean="0"/>
              <a:t>.</a:t>
            </a:r>
          </a:p>
          <a:p>
            <a:pPr marL="742950" lvl="1" indent="-285750" algn="just">
              <a:buFont typeface="Arial" panose="020B0604020202020204" pitchFamily="34" charset="0"/>
              <a:buChar char="•"/>
            </a:pPr>
            <a:r>
              <a:rPr lang="es-ES" b="1" dirty="0" smtClean="0"/>
              <a:t>na=15</a:t>
            </a:r>
          </a:p>
          <a:p>
            <a:pPr marL="742950" lvl="1" indent="-285750" algn="just">
              <a:buFont typeface="Arial" panose="020B0604020202020204" pitchFamily="34" charset="0"/>
              <a:buChar char="•"/>
            </a:pPr>
            <a:r>
              <a:rPr lang="es-ES" b="1" dirty="0" err="1" smtClean="0"/>
              <a:t>Kj</a:t>
            </a:r>
            <a:r>
              <a:rPr lang="es-ES" b="1" dirty="0" smtClean="0"/>
              <a:t>=1</a:t>
            </a:r>
          </a:p>
          <a:p>
            <a:pPr marL="742950" lvl="1" indent="-285750" algn="just">
              <a:buFont typeface="Arial" panose="020B0604020202020204" pitchFamily="34" charset="0"/>
              <a:buChar char="•"/>
            </a:pPr>
            <a:r>
              <a:rPr lang="es-ES" b="1" dirty="0" err="1" smtClean="0"/>
              <a:t>Kh</a:t>
            </a:r>
            <a:r>
              <a:rPr lang="es-ES" b="1" dirty="0" smtClean="0"/>
              <a:t>=1</a:t>
            </a:r>
          </a:p>
          <a:p>
            <a:pPr marL="742950" lvl="1" indent="-285750" algn="just">
              <a:buFont typeface="Arial" panose="020B0604020202020204" pitchFamily="34" charset="0"/>
              <a:buChar char="•"/>
            </a:pPr>
            <a:r>
              <a:rPr lang="es-ES" b="1" dirty="0" err="1" smtClean="0"/>
              <a:t>If</a:t>
            </a:r>
            <a:r>
              <a:rPr lang="es-ES" b="1" dirty="0" smtClean="0"/>
              <a:t>=3kA</a:t>
            </a:r>
          </a:p>
          <a:p>
            <a:pPr algn="just"/>
            <a:r>
              <a:rPr lang="es-ES" dirty="0" smtClean="0"/>
              <a:t>Tiempo de actuación protección = </a:t>
            </a:r>
            <a:r>
              <a:rPr lang="es-ES" b="1" dirty="0" smtClean="0"/>
              <a:t>0,2 </a:t>
            </a:r>
            <a:r>
              <a:rPr lang="es-ES" b="1" dirty="0" err="1" smtClean="0"/>
              <a:t>seg</a:t>
            </a:r>
            <a:r>
              <a:rPr lang="es-ES" b="1" dirty="0" smtClean="0"/>
              <a:t>.</a:t>
            </a:r>
          </a:p>
          <a:p>
            <a:pPr algn="just"/>
            <a:endParaRPr lang="es-ES" dirty="0" smtClean="0"/>
          </a:p>
          <a:p>
            <a:pPr algn="just"/>
            <a:endParaRPr lang="es-ES" dirty="0" smtClean="0"/>
          </a:p>
          <a:p>
            <a:pPr algn="just"/>
            <a:endParaRPr lang="es-ES" dirty="0" smtClean="0"/>
          </a:p>
          <a:p>
            <a:pPr algn="just"/>
            <a:endParaRPr lang="es-ES" dirty="0" smtClean="0"/>
          </a:p>
          <a:p>
            <a:pPr algn="just"/>
            <a:endParaRPr lang="es-ES" dirty="0" smtClean="0"/>
          </a:p>
          <a:p>
            <a:pPr algn="just"/>
            <a:endParaRPr lang="es-ES" dirty="0" smtClean="0"/>
          </a:p>
          <a:p>
            <a:pPr algn="just"/>
            <a:endParaRPr lang="es-ES" dirty="0" smtClean="0"/>
          </a:p>
          <a:p>
            <a:pPr algn="just"/>
            <a:endParaRPr lang="es-ES" dirty="0" smtClean="0"/>
          </a:p>
          <a:p>
            <a:pPr algn="just"/>
            <a:endParaRPr lang="es-ES" dirty="0" smtClean="0"/>
          </a:p>
          <a:p>
            <a:pPr algn="just"/>
            <a:endParaRPr lang="es-ES" dirty="0" smtClean="0"/>
          </a:p>
          <a:p>
            <a:pPr algn="just"/>
            <a:endParaRPr lang="es-ES" dirty="0" smtClean="0"/>
          </a:p>
          <a:p>
            <a:pPr algn="just"/>
            <a:endParaRPr lang="es-ES" dirty="0" smtClean="0"/>
          </a:p>
          <a:p>
            <a:pPr algn="just"/>
            <a:endParaRPr lang="es-ES" dirty="0" smtClean="0"/>
          </a:p>
          <a:p>
            <a:pPr algn="just"/>
            <a:endParaRPr lang="es-ES" dirty="0" smtClean="0"/>
          </a:p>
          <a:p>
            <a:pPr algn="ctr"/>
            <a:r>
              <a:rPr lang="es-ES" b="1" dirty="0" smtClean="0">
                <a:solidFill>
                  <a:srgbClr val="FF0000"/>
                </a:solidFill>
                <a:latin typeface="Arial Rounded MT Bold" panose="020F0704030504030204" pitchFamily="34" charset="0"/>
              </a:rPr>
              <a:t>Para la verificación del sistema, se debe confirmar el tiempo de desconexión de la protección asociada a las fallas a tierra.</a:t>
            </a:r>
          </a:p>
          <a:p>
            <a:pPr algn="just"/>
            <a:endParaRPr lang="es-ES" dirty="0"/>
          </a:p>
        </p:txBody>
      </p:sp>
      <p:pic>
        <p:nvPicPr>
          <p:cNvPr id="5" name="Imagen 4"/>
          <p:cNvPicPr>
            <a:picLocks noChangeAspect="1"/>
          </p:cNvPicPr>
          <p:nvPr/>
        </p:nvPicPr>
        <p:blipFill>
          <a:blip r:embed="rId2"/>
          <a:stretch>
            <a:fillRect/>
          </a:stretch>
        </p:blipFill>
        <p:spPr>
          <a:xfrm>
            <a:off x="5895473" y="1088356"/>
            <a:ext cx="5727031" cy="4686801"/>
          </a:xfrm>
          <a:prstGeom prst="rect">
            <a:avLst/>
          </a:prstGeom>
        </p:spPr>
      </p:pic>
      <p:sp>
        <p:nvSpPr>
          <p:cNvPr id="10" name="Rectángulo 9"/>
          <p:cNvSpPr/>
          <p:nvPr/>
        </p:nvSpPr>
        <p:spPr>
          <a:xfrm>
            <a:off x="5702966" y="980072"/>
            <a:ext cx="336884" cy="261264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11" name="Rectángulo 10"/>
          <p:cNvSpPr/>
          <p:nvPr/>
        </p:nvSpPr>
        <p:spPr>
          <a:xfrm>
            <a:off x="5727031" y="3850106"/>
            <a:ext cx="336884" cy="203333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12" name="Rectángulo 11"/>
          <p:cNvSpPr/>
          <p:nvPr/>
        </p:nvSpPr>
        <p:spPr>
          <a:xfrm>
            <a:off x="8265695" y="2198020"/>
            <a:ext cx="336884" cy="193156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13" name="Rectángulo 12"/>
          <p:cNvSpPr/>
          <p:nvPr/>
        </p:nvSpPr>
        <p:spPr>
          <a:xfrm>
            <a:off x="8265695" y="4453943"/>
            <a:ext cx="336884" cy="158666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14" name="Rectángulo 13"/>
          <p:cNvSpPr/>
          <p:nvPr/>
        </p:nvSpPr>
        <p:spPr>
          <a:xfrm>
            <a:off x="11408749" y="3850106"/>
            <a:ext cx="336884" cy="192505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15" name="Rectángulo 14"/>
          <p:cNvSpPr/>
          <p:nvPr/>
        </p:nvSpPr>
        <p:spPr>
          <a:xfrm>
            <a:off x="11433282" y="980072"/>
            <a:ext cx="336884" cy="261264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Tree>
    <p:extLst>
      <p:ext uri="{BB962C8B-B14F-4D97-AF65-F5344CB8AC3E}">
        <p14:creationId xmlns:p14="http://schemas.microsoft.com/office/powerpoint/2010/main" val="816014271"/>
      </p:ext>
    </p:extLst>
  </p:cSld>
  <p:clrMapOvr>
    <a:masterClrMapping/>
  </p:clrMapOvr>
</p:sld>
</file>

<file path=ppt/slides/slide1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213755" y="231175"/>
            <a:ext cx="11507190" cy="6463308"/>
          </a:xfrm>
          <a:prstGeom prst="rect">
            <a:avLst/>
          </a:prstGeom>
        </p:spPr>
        <p:txBody>
          <a:bodyPr wrap="square">
            <a:spAutoFit/>
          </a:bodyPr>
          <a:lstStyle/>
          <a:p>
            <a:pPr algn="just"/>
            <a:r>
              <a:rPr lang="es-ES" b="1" dirty="0" smtClean="0">
                <a:solidFill>
                  <a:srgbClr val="0070C0"/>
                </a:solidFill>
                <a:latin typeface="Arial Rounded MT Bold" panose="020F0704030504030204" pitchFamily="34" charset="0"/>
              </a:rPr>
              <a:t>Mantenimiento </a:t>
            </a:r>
            <a:r>
              <a:rPr lang="es-ES" b="1" dirty="0">
                <a:solidFill>
                  <a:srgbClr val="0070C0"/>
                </a:solidFill>
                <a:latin typeface="Arial Rounded MT Bold" panose="020F0704030504030204" pitchFamily="34" charset="0"/>
              </a:rPr>
              <a:t>de </a:t>
            </a:r>
            <a:r>
              <a:rPr lang="es-ES" b="1" dirty="0" smtClean="0">
                <a:solidFill>
                  <a:srgbClr val="0070C0"/>
                </a:solidFill>
                <a:latin typeface="Arial Rounded MT Bold" panose="020F0704030504030204" pitchFamily="34" charset="0"/>
              </a:rPr>
              <a:t>sistemas de </a:t>
            </a:r>
            <a:r>
              <a:rPr lang="es-ES" b="1" dirty="0">
                <a:solidFill>
                  <a:srgbClr val="0070C0"/>
                </a:solidFill>
                <a:latin typeface="Arial Rounded MT Bold" panose="020F0704030504030204" pitchFamily="34" charset="0"/>
              </a:rPr>
              <a:t>puesta </a:t>
            </a:r>
            <a:r>
              <a:rPr lang="es-ES" b="1" dirty="0" smtClean="0">
                <a:solidFill>
                  <a:srgbClr val="0070C0"/>
                </a:solidFill>
                <a:latin typeface="Arial Rounded MT Bold" panose="020F0704030504030204" pitchFamily="34" charset="0"/>
              </a:rPr>
              <a:t>a tierra</a:t>
            </a:r>
            <a:endParaRPr lang="es-ES" b="1" dirty="0">
              <a:solidFill>
                <a:srgbClr val="0070C0"/>
              </a:solidFill>
              <a:latin typeface="Arial Rounded MT Bold" panose="020F0704030504030204" pitchFamily="34" charset="0"/>
            </a:endParaRPr>
          </a:p>
          <a:p>
            <a:pPr algn="just"/>
            <a:r>
              <a:rPr lang="es-ES" dirty="0"/>
              <a:t>La medición periódica de la puesta a tierra </a:t>
            </a:r>
            <a:r>
              <a:rPr lang="es-ES" dirty="0" smtClean="0"/>
              <a:t>dará </a:t>
            </a:r>
            <a:r>
              <a:rPr lang="es-ES" dirty="0"/>
              <a:t>Una alerta de si se debe hacer </a:t>
            </a:r>
            <a:r>
              <a:rPr lang="es-ES" dirty="0" smtClean="0"/>
              <a:t>alguna Intervención </a:t>
            </a:r>
            <a:r>
              <a:rPr lang="es-ES" dirty="0"/>
              <a:t>ante un aumento en su valor.</a:t>
            </a:r>
          </a:p>
          <a:p>
            <a:pPr algn="just"/>
            <a:r>
              <a:rPr lang="es-ES" dirty="0"/>
              <a:t>Como todo sistema de seguridad y de funcionamiento, </a:t>
            </a:r>
            <a:r>
              <a:rPr lang="es-ES" dirty="0" smtClean="0"/>
              <a:t>se debe estar seguro de que, en el momento en que entre en juego</a:t>
            </a:r>
            <a:r>
              <a:rPr lang="es-ES" dirty="0"/>
              <a:t>, esté </a:t>
            </a:r>
            <a:r>
              <a:rPr lang="es-ES" dirty="0" smtClean="0"/>
              <a:t>en perfectas </a:t>
            </a:r>
            <a:r>
              <a:rPr lang="es-ES" dirty="0"/>
              <a:t>condiciones para hacerlo.</a:t>
            </a:r>
          </a:p>
          <a:p>
            <a:pPr algn="just"/>
            <a:r>
              <a:rPr lang="es-ES" dirty="0"/>
              <a:t>En especial con el sistema de puesta a tierra, este se </a:t>
            </a:r>
            <a:r>
              <a:rPr lang="es-ES" dirty="0" smtClean="0"/>
              <a:t>encuentra </a:t>
            </a:r>
            <a:r>
              <a:rPr lang="es-ES" dirty="0"/>
              <a:t>enterrado y no se pueden hacer inspecciones </a:t>
            </a:r>
            <a:r>
              <a:rPr lang="es-ES" dirty="0" smtClean="0"/>
              <a:t>visuales</a:t>
            </a:r>
            <a:r>
              <a:rPr lang="es-ES" dirty="0"/>
              <a:t>, por lo que se tienen que utilizar métodos especiales </a:t>
            </a:r>
            <a:r>
              <a:rPr lang="es-ES" dirty="0" smtClean="0"/>
              <a:t>y </a:t>
            </a:r>
            <a:r>
              <a:rPr lang="es-ES" dirty="0"/>
              <a:t>de medición periódica para controlar su estado.</a:t>
            </a:r>
          </a:p>
          <a:p>
            <a:pPr algn="just"/>
            <a:r>
              <a:rPr lang="es-ES" dirty="0"/>
              <a:t>Como ya se mencionó en esta clase, el estado del </a:t>
            </a:r>
            <a:r>
              <a:rPr lang="es-ES" dirty="0" smtClean="0"/>
              <a:t>sistema de </a:t>
            </a:r>
            <a:r>
              <a:rPr lang="es-ES" dirty="0"/>
              <a:t>puesta a tierra se define por el valor de resistencia que </a:t>
            </a:r>
            <a:r>
              <a:rPr lang="es-ES" dirty="0" smtClean="0"/>
              <a:t>este </a:t>
            </a:r>
            <a:r>
              <a:rPr lang="es-ES" dirty="0"/>
              <a:t>presenta en contacto con la tierra, que debe ser lo </a:t>
            </a:r>
            <a:r>
              <a:rPr lang="es-ES" dirty="0" smtClean="0"/>
              <a:t>suficientemente </a:t>
            </a:r>
            <a:r>
              <a:rPr lang="es-ES" dirty="0"/>
              <a:t>bajo como para que la corriente de fuga o de </a:t>
            </a:r>
            <a:r>
              <a:rPr lang="es-ES" dirty="0" smtClean="0"/>
              <a:t>falla </a:t>
            </a:r>
            <a:r>
              <a:rPr lang="es-ES" dirty="0"/>
              <a:t>tenga más facilidad de drenarse a tierra, antes que </a:t>
            </a:r>
            <a:r>
              <a:rPr lang="es-ES" dirty="0" smtClean="0"/>
              <a:t>por el cuerpo de una persona</a:t>
            </a:r>
            <a:r>
              <a:rPr lang="es-ES" dirty="0"/>
              <a:t>. Ahora bien</a:t>
            </a:r>
            <a:r>
              <a:rPr lang="es-ES" dirty="0" smtClean="0"/>
              <a:t>, ¿</a:t>
            </a:r>
            <a:r>
              <a:rPr lang="es-ES" dirty="0"/>
              <a:t>qué provoca que el </a:t>
            </a:r>
            <a:r>
              <a:rPr lang="es-ES" dirty="0" smtClean="0"/>
              <a:t>valor de resistencia de puesta </a:t>
            </a:r>
            <a:r>
              <a:rPr lang="es-ES" dirty="0"/>
              <a:t>a tierra varíe?</a:t>
            </a:r>
          </a:p>
          <a:p>
            <a:pPr algn="just"/>
            <a:r>
              <a:rPr lang="es-ES" dirty="0"/>
              <a:t>Podemos enumerar los factores que intervienen en esta </a:t>
            </a:r>
            <a:r>
              <a:rPr lang="es-ES" dirty="0" smtClean="0"/>
              <a:t>variación </a:t>
            </a:r>
            <a:r>
              <a:rPr lang="es-ES" dirty="0"/>
              <a:t>y para los cuales hay que controlar el valor de </a:t>
            </a:r>
            <a:r>
              <a:rPr lang="es-ES" dirty="0" smtClean="0"/>
              <a:t>resistencias</a:t>
            </a:r>
            <a:r>
              <a:rPr lang="es-ES" dirty="0"/>
              <a:t>, mediante mediciones a lo largo del tiempo. Un </a:t>
            </a:r>
            <a:r>
              <a:rPr lang="es-ES" dirty="0" smtClean="0"/>
              <a:t>factor </a:t>
            </a:r>
            <a:r>
              <a:rPr lang="es-ES" dirty="0"/>
              <a:t>que puede modificar el comportamiento de la puesta </a:t>
            </a:r>
            <a:r>
              <a:rPr lang="es-ES" dirty="0" smtClean="0"/>
              <a:t>a </a:t>
            </a:r>
            <a:r>
              <a:rPr lang="es-ES" dirty="0"/>
              <a:t>tierra es que la instalación eléctrica aumente de </a:t>
            </a:r>
            <a:r>
              <a:rPr lang="es-ES" dirty="0" smtClean="0"/>
              <a:t>tamaño</a:t>
            </a:r>
            <a:r>
              <a:rPr lang="es-ES" dirty="0"/>
              <a:t>. Al aumentar la capacidad, puede aumentar la </a:t>
            </a:r>
            <a:r>
              <a:rPr lang="es-ES" dirty="0" smtClean="0"/>
              <a:t>corriente de </a:t>
            </a:r>
            <a:r>
              <a:rPr lang="es-ES" dirty="0"/>
              <a:t>falla a tierra. Así, es posible que se necesite reforzar los </a:t>
            </a:r>
            <a:r>
              <a:rPr lang="es-ES" dirty="0" smtClean="0"/>
              <a:t>electrodos </a:t>
            </a:r>
            <a:r>
              <a:rPr lang="es-ES" dirty="0"/>
              <a:t>de puesta a tierra si se modifica la tensión de </a:t>
            </a:r>
            <a:r>
              <a:rPr lang="es-ES" dirty="0" smtClean="0"/>
              <a:t>paso </a:t>
            </a:r>
            <a:r>
              <a:rPr lang="es-ES" dirty="0"/>
              <a:t>y de contacto, elevándose estos valores.</a:t>
            </a:r>
          </a:p>
          <a:p>
            <a:pPr algn="just"/>
            <a:r>
              <a:rPr lang="es-ES" dirty="0"/>
              <a:t>Otro factor es que se instalen ductos y cañerías no metálicos </a:t>
            </a:r>
            <a:r>
              <a:rPr lang="es-ES" dirty="0" smtClean="0"/>
              <a:t>para </a:t>
            </a:r>
            <a:r>
              <a:rPr lang="es-ES" dirty="0"/>
              <a:t>aplicaciones que no necesariamente deben ser </a:t>
            </a:r>
            <a:r>
              <a:rPr lang="es-ES" dirty="0" smtClean="0"/>
              <a:t>eléctricas</a:t>
            </a:r>
            <a:r>
              <a:rPr lang="es-ES" dirty="0"/>
              <a:t>. De esta manera, la tierra del terreno deja de ser </a:t>
            </a:r>
            <a:r>
              <a:rPr lang="es-ES" dirty="0" smtClean="0"/>
              <a:t>uniforme y</a:t>
            </a:r>
            <a:r>
              <a:rPr lang="es-ES" dirty="0"/>
              <a:t>, por lo tanto, varía la resistencia del conjunto y la </a:t>
            </a:r>
            <a:r>
              <a:rPr lang="es-ES" dirty="0" smtClean="0"/>
              <a:t>característica de </a:t>
            </a:r>
            <a:r>
              <a:rPr lang="es-ES" dirty="0"/>
              <a:t>drenaje </a:t>
            </a:r>
            <a:r>
              <a:rPr lang="es-ES" dirty="0" smtClean="0"/>
              <a:t>de la corriente a tierra.</a:t>
            </a:r>
          </a:p>
          <a:p>
            <a:pPr algn="ctr"/>
            <a:r>
              <a:rPr lang="es-ES" b="1" dirty="0">
                <a:solidFill>
                  <a:srgbClr val="FF0000"/>
                </a:solidFill>
                <a:latin typeface="Arial Rounded MT Bold" panose="020F0704030504030204" pitchFamily="34" charset="0"/>
              </a:rPr>
              <a:t>La medición periódica de la puesta a tierra </a:t>
            </a:r>
            <a:r>
              <a:rPr lang="es-ES" b="1" dirty="0" smtClean="0">
                <a:solidFill>
                  <a:srgbClr val="FF0000"/>
                </a:solidFill>
                <a:latin typeface="Arial Rounded MT Bold" panose="020F0704030504030204" pitchFamily="34" charset="0"/>
              </a:rPr>
              <a:t>dará </a:t>
            </a:r>
            <a:r>
              <a:rPr lang="es-ES" b="1" dirty="0">
                <a:solidFill>
                  <a:srgbClr val="FF0000"/>
                </a:solidFill>
                <a:latin typeface="Arial Rounded MT Bold" panose="020F0704030504030204" pitchFamily="34" charset="0"/>
              </a:rPr>
              <a:t>Una alerta de si se debe hacer alguna </a:t>
            </a:r>
            <a:r>
              <a:rPr lang="es-ES" b="1" dirty="0" smtClean="0">
                <a:solidFill>
                  <a:srgbClr val="FF0000"/>
                </a:solidFill>
                <a:latin typeface="Arial Rounded MT Bold" panose="020F0704030504030204" pitchFamily="34" charset="0"/>
              </a:rPr>
              <a:t>Intervención </a:t>
            </a:r>
            <a:r>
              <a:rPr lang="es-ES" b="1" dirty="0">
                <a:solidFill>
                  <a:srgbClr val="FF0000"/>
                </a:solidFill>
                <a:latin typeface="Arial Rounded MT Bold" panose="020F0704030504030204" pitchFamily="34" charset="0"/>
              </a:rPr>
              <a:t>ante un aumento en su valor.</a:t>
            </a:r>
          </a:p>
          <a:p>
            <a:pPr algn="just"/>
            <a:r>
              <a:rPr lang="es-ES" dirty="0" smtClean="0"/>
              <a:t>De </a:t>
            </a:r>
            <a:r>
              <a:rPr lang="es-ES" dirty="0"/>
              <a:t>esta manera, se puede decir que las instalaciones se </a:t>
            </a:r>
            <a:r>
              <a:rPr lang="es-ES" dirty="0" smtClean="0"/>
              <a:t>vuelven </a:t>
            </a:r>
            <a:r>
              <a:rPr lang="es-ES" dirty="0"/>
              <a:t>menos efectivas, y es posible que sea necesario </a:t>
            </a:r>
            <a:r>
              <a:rPr lang="es-ES" dirty="0" smtClean="0"/>
              <a:t>replantear </a:t>
            </a:r>
            <a:r>
              <a:rPr lang="es-ES" dirty="0"/>
              <a:t>el sistema</a:t>
            </a:r>
            <a:r>
              <a:rPr lang="es-ES" dirty="0" smtClean="0"/>
              <a:t>.</a:t>
            </a:r>
          </a:p>
        </p:txBody>
      </p:sp>
    </p:spTree>
    <p:extLst>
      <p:ext uri="{BB962C8B-B14F-4D97-AF65-F5344CB8AC3E}">
        <p14:creationId xmlns:p14="http://schemas.microsoft.com/office/powerpoint/2010/main" val="1745146188"/>
      </p:ext>
    </p:extLst>
  </p:cSld>
  <p:clrMapOvr>
    <a:masterClrMapping/>
  </p:clrMapOvr>
</p:sld>
</file>

<file path=ppt/slides/slide1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213755" y="231175"/>
            <a:ext cx="11507190" cy="3693319"/>
          </a:xfrm>
          <a:prstGeom prst="rect">
            <a:avLst/>
          </a:prstGeom>
        </p:spPr>
        <p:txBody>
          <a:bodyPr wrap="square">
            <a:spAutoFit/>
          </a:bodyPr>
          <a:lstStyle/>
          <a:p>
            <a:pPr algn="just"/>
            <a:r>
              <a:rPr lang="es-ES" dirty="0" smtClean="0"/>
              <a:t>Por </a:t>
            </a:r>
            <a:r>
              <a:rPr lang="es-ES" dirty="0"/>
              <a:t>último, la resistencia de puesta a tierra puede variar por </a:t>
            </a:r>
            <a:r>
              <a:rPr lang="es-ES" dirty="0" smtClean="0"/>
              <a:t>efecto </a:t>
            </a:r>
            <a:r>
              <a:rPr lang="es-ES" dirty="0"/>
              <a:t>del cambio de la profundidad a la que se hallen las </a:t>
            </a:r>
            <a:r>
              <a:rPr lang="es-ES" dirty="0" smtClean="0"/>
              <a:t>capas </a:t>
            </a:r>
            <a:r>
              <a:rPr lang="es-ES" dirty="0"/>
              <a:t>freáticas. Con frecuencia ocurre que se realiza la </a:t>
            </a:r>
            <a:r>
              <a:rPr lang="es-ES" dirty="0" smtClean="0"/>
              <a:t>instalación </a:t>
            </a:r>
            <a:r>
              <a:rPr lang="es-ES" dirty="0"/>
              <a:t>del sistema de puesta a tierra, se lleva a cabo la </a:t>
            </a:r>
            <a:r>
              <a:rPr lang="es-ES" dirty="0" smtClean="0"/>
              <a:t>primera medición</a:t>
            </a:r>
            <a:r>
              <a:rPr lang="es-ES" dirty="0"/>
              <a:t>, y el resultado se encuentra dentro de los </a:t>
            </a:r>
            <a:r>
              <a:rPr lang="es-ES" dirty="0" smtClean="0"/>
              <a:t>valores que </a:t>
            </a:r>
            <a:r>
              <a:rPr lang="es-ES" dirty="0"/>
              <a:t>se recomiendan. Luego, pasado el tiempo, las napas </a:t>
            </a:r>
            <a:r>
              <a:rPr lang="es-ES" dirty="0" smtClean="0"/>
              <a:t>pueden </a:t>
            </a:r>
            <a:r>
              <a:rPr lang="es-ES" dirty="0"/>
              <a:t>descender, por lo que el entorno de la jabalina </a:t>
            </a:r>
            <a:r>
              <a:rPr lang="es-ES" dirty="0" smtClean="0"/>
              <a:t>pierde humedad </a:t>
            </a:r>
            <a:r>
              <a:rPr lang="es-ES" dirty="0"/>
              <a:t>y</a:t>
            </a:r>
            <a:r>
              <a:rPr lang="es-ES" dirty="0" smtClean="0"/>
              <a:t>, por lo tanto</a:t>
            </a:r>
            <a:r>
              <a:rPr lang="es-ES" dirty="0"/>
              <a:t>, aumenta </a:t>
            </a:r>
            <a:r>
              <a:rPr lang="es-ES" dirty="0" smtClean="0"/>
              <a:t>la resistencia del conjunto</a:t>
            </a:r>
            <a:r>
              <a:rPr lang="es-ES" dirty="0"/>
              <a:t>.</a:t>
            </a:r>
          </a:p>
          <a:p>
            <a:pPr algn="just"/>
            <a:r>
              <a:rPr lang="es-ES" dirty="0"/>
              <a:t>Para el chequeo continuo en el tiempo de la puesta a </a:t>
            </a:r>
            <a:r>
              <a:rPr lang="es-ES" dirty="0" smtClean="0"/>
              <a:t>tierra</a:t>
            </a:r>
            <a:r>
              <a:rPr lang="es-ES" dirty="0"/>
              <a:t>, se realizan mediciones periódicas que buscan </a:t>
            </a:r>
            <a:r>
              <a:rPr lang="es-ES" dirty="0" smtClean="0"/>
              <a:t>la tendencia </a:t>
            </a:r>
            <a:r>
              <a:rPr lang="es-ES" dirty="0"/>
              <a:t>que </a:t>
            </a:r>
            <a:r>
              <a:rPr lang="es-ES" dirty="0" smtClean="0"/>
              <a:t>tiene el valor de resistencia a mantenerse estable o a aumentar</a:t>
            </a:r>
            <a:r>
              <a:rPr lang="es-ES" dirty="0"/>
              <a:t>.</a:t>
            </a:r>
          </a:p>
          <a:p>
            <a:pPr algn="just"/>
            <a:r>
              <a:rPr lang="es-ES" dirty="0"/>
              <a:t>Para esto </a:t>
            </a:r>
            <a:r>
              <a:rPr lang="es-ES" dirty="0" smtClean="0"/>
              <a:t>se utiliza el </a:t>
            </a:r>
            <a:r>
              <a:rPr lang="es-ES" dirty="0" err="1" smtClean="0"/>
              <a:t>telurímetro</a:t>
            </a:r>
            <a:r>
              <a:rPr lang="es-ES" dirty="0"/>
              <a:t>, que fue mencionado </a:t>
            </a:r>
            <a:r>
              <a:rPr lang="es-ES" dirty="0" smtClean="0"/>
              <a:t>en la clase de mediciones </a:t>
            </a:r>
            <a:r>
              <a:rPr lang="es-ES" dirty="0"/>
              <a:t>eléctricas.</a:t>
            </a:r>
          </a:p>
          <a:p>
            <a:pPr algn="just"/>
            <a:r>
              <a:rPr lang="es-ES" dirty="0"/>
              <a:t>El método de caída de potencial se basa en la ley de Ohm, </a:t>
            </a:r>
            <a:r>
              <a:rPr lang="es-ES" dirty="0" smtClean="0"/>
              <a:t>donde </a:t>
            </a:r>
            <a:r>
              <a:rPr lang="es-ES" dirty="0"/>
              <a:t>el instrumento inyecta un valor de corriente en el </a:t>
            </a:r>
            <a:r>
              <a:rPr lang="es-ES" dirty="0" smtClean="0"/>
              <a:t>electrodo </a:t>
            </a:r>
            <a:r>
              <a:rPr lang="es-ES" dirty="0"/>
              <a:t>o jabalina por verificar y mide la caída de </a:t>
            </a:r>
            <a:r>
              <a:rPr lang="es-ES" dirty="0" smtClean="0"/>
              <a:t>potencial </a:t>
            </a:r>
            <a:r>
              <a:rPr lang="es-ES" dirty="0"/>
              <a:t>entre dos puntos. Este método se aplica a </a:t>
            </a:r>
            <a:r>
              <a:rPr lang="es-ES" dirty="0" smtClean="0"/>
              <a:t>configuraciones </a:t>
            </a:r>
            <a:r>
              <a:rPr lang="es-ES" dirty="0"/>
              <a:t>sencillas de jabalinas.</a:t>
            </a:r>
          </a:p>
          <a:p>
            <a:pPr algn="just"/>
            <a:r>
              <a:rPr lang="es-ES" dirty="0"/>
              <a:t>Si el terreno es lo suficientemente uniforme, es decir, no </a:t>
            </a:r>
            <a:r>
              <a:rPr lang="es-ES" dirty="0" smtClean="0"/>
              <a:t>ofrece </a:t>
            </a:r>
            <a:r>
              <a:rPr lang="es-ES" dirty="0"/>
              <a:t>grandes diferencias en su composición entre los </a:t>
            </a:r>
            <a:r>
              <a:rPr lang="es-ES" dirty="0" smtClean="0"/>
              <a:t>electrodos </a:t>
            </a:r>
            <a:r>
              <a:rPr lang="es-ES" dirty="0"/>
              <a:t>de los extremos, presenta un alto grado de precisión</a:t>
            </a:r>
            <a:r>
              <a:rPr lang="es-ES" dirty="0" smtClean="0"/>
              <a:t>.</a:t>
            </a:r>
          </a:p>
        </p:txBody>
      </p:sp>
    </p:spTree>
    <p:extLst>
      <p:ext uri="{BB962C8B-B14F-4D97-AF65-F5344CB8AC3E}">
        <p14:creationId xmlns:p14="http://schemas.microsoft.com/office/powerpoint/2010/main" val="50477913"/>
      </p:ext>
    </p:extLst>
  </p:cSld>
  <p:clrMapOvr>
    <a:masterClrMapping/>
  </p:clrMapOvr>
</p:sld>
</file>

<file path=ppt/slides/slide1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213755" y="231175"/>
            <a:ext cx="11507190" cy="5632311"/>
          </a:xfrm>
          <a:prstGeom prst="rect">
            <a:avLst/>
          </a:prstGeom>
        </p:spPr>
        <p:txBody>
          <a:bodyPr wrap="square">
            <a:spAutoFit/>
          </a:bodyPr>
          <a:lstStyle/>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b="1" dirty="0"/>
          </a:p>
          <a:p>
            <a:pPr algn="just"/>
            <a:r>
              <a:rPr lang="es-ES" b="1" dirty="0" smtClean="0"/>
              <a:t>Esquema</a:t>
            </a:r>
            <a:endParaRPr lang="es-ES" b="1" dirty="0"/>
          </a:p>
          <a:p>
            <a:pPr algn="just"/>
            <a:r>
              <a:rPr lang="es-ES" b="1" dirty="0"/>
              <a:t>de medición</a:t>
            </a:r>
          </a:p>
          <a:p>
            <a:pPr algn="just"/>
            <a:r>
              <a:rPr lang="es-ES" b="1" dirty="0"/>
              <a:t>de resistencia</a:t>
            </a:r>
          </a:p>
          <a:p>
            <a:pPr algn="just"/>
            <a:r>
              <a:rPr lang="es-ES" b="1" dirty="0"/>
              <a:t>de </a:t>
            </a:r>
            <a:r>
              <a:rPr lang="es-ES" b="1" dirty="0" smtClean="0"/>
              <a:t>puesta 60 </a:t>
            </a:r>
            <a:endParaRPr lang="es-ES" b="1" dirty="0"/>
          </a:p>
          <a:p>
            <a:pPr algn="just"/>
            <a:r>
              <a:rPr lang="es-ES" b="1" dirty="0" smtClean="0"/>
              <a:t>a tierra </a:t>
            </a:r>
            <a:r>
              <a:rPr lang="es-ES" b="1" dirty="0"/>
              <a:t>por el</a:t>
            </a:r>
          </a:p>
          <a:p>
            <a:pPr algn="just"/>
            <a:r>
              <a:rPr lang="es-ES" b="1" dirty="0" smtClean="0"/>
              <a:t>método </a:t>
            </a:r>
            <a:r>
              <a:rPr lang="es-ES" b="1" dirty="0"/>
              <a:t>de caída </a:t>
            </a:r>
          </a:p>
          <a:p>
            <a:pPr algn="just"/>
            <a:r>
              <a:rPr lang="es-ES" b="1" dirty="0"/>
              <a:t>de potencial</a:t>
            </a:r>
            <a:r>
              <a:rPr lang="es-ES" b="1" dirty="0" smtClean="0"/>
              <a:t>.</a:t>
            </a:r>
          </a:p>
          <a:p>
            <a:pPr algn="just"/>
            <a:endParaRPr lang="es-ES" dirty="0"/>
          </a:p>
          <a:p>
            <a:pPr algn="just"/>
            <a:endParaRPr lang="es-ES" dirty="0" smtClean="0"/>
          </a:p>
          <a:p>
            <a:pPr algn="just"/>
            <a:endParaRPr lang="es-ES" dirty="0"/>
          </a:p>
          <a:p>
            <a:pPr algn="just"/>
            <a:endParaRPr lang="es-ES" dirty="0" smtClean="0"/>
          </a:p>
        </p:txBody>
      </p:sp>
      <p:pic>
        <p:nvPicPr>
          <p:cNvPr id="3" name="Imagen 2"/>
          <p:cNvPicPr>
            <a:picLocks noChangeAspect="1"/>
          </p:cNvPicPr>
          <p:nvPr/>
        </p:nvPicPr>
        <p:blipFill>
          <a:blip r:embed="rId2"/>
          <a:stretch>
            <a:fillRect/>
          </a:stretch>
        </p:blipFill>
        <p:spPr>
          <a:xfrm>
            <a:off x="2482515" y="810378"/>
            <a:ext cx="7467600" cy="4924425"/>
          </a:xfrm>
          <a:prstGeom prst="rect">
            <a:avLst/>
          </a:prstGeom>
        </p:spPr>
      </p:pic>
    </p:spTree>
    <p:extLst>
      <p:ext uri="{BB962C8B-B14F-4D97-AF65-F5344CB8AC3E}">
        <p14:creationId xmlns:p14="http://schemas.microsoft.com/office/powerpoint/2010/main" val="3659868538"/>
      </p:ext>
    </p:extLst>
  </p:cSld>
  <p:clrMapOvr>
    <a:masterClrMapping/>
  </p:clrMapOvr>
</p:sld>
</file>

<file path=ppt/slides/slide1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213755" y="231175"/>
            <a:ext cx="11507190" cy="10618291"/>
          </a:xfrm>
          <a:prstGeom prst="rect">
            <a:avLst/>
          </a:prstGeom>
        </p:spPr>
        <p:txBody>
          <a:bodyPr wrap="square">
            <a:spAutoFit/>
          </a:bodyPr>
          <a:lstStyle/>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a:p>
          <a:p>
            <a:pPr algn="just"/>
            <a:r>
              <a:rPr lang="es-ES" dirty="0"/>
              <a:t>E</a:t>
            </a:r>
          </a:p>
          <a:p>
            <a:pPr algn="just"/>
            <a:r>
              <a:rPr lang="es-ES" dirty="0"/>
              <a:t>LV]</a:t>
            </a:r>
          </a:p>
          <a:p>
            <a:pPr algn="just"/>
            <a:r>
              <a:rPr lang="es-ES" dirty="0" err="1" smtClean="0"/>
              <a:t>lI</a:t>
            </a:r>
            <a:endParaRPr lang="es-ES" dirty="0"/>
          </a:p>
          <a:p>
            <a:pPr algn="just"/>
            <a:r>
              <a:rPr lang="es-ES" dirty="0"/>
              <a:t>voltímetro</a:t>
            </a:r>
          </a:p>
          <a:p>
            <a:pPr algn="just"/>
            <a:r>
              <a:rPr lang="es-ES" dirty="0"/>
              <a:t>Variación R,</a:t>
            </a:r>
          </a:p>
          <a:p>
            <a:pPr algn="just"/>
            <a:r>
              <a:rPr lang="es-ES" dirty="0"/>
              <a:t>con </a:t>
            </a:r>
            <a:r>
              <a:rPr lang="es-ES" dirty="0" err="1"/>
              <a:t>elmovimiento</a:t>
            </a:r>
            <a:r>
              <a:rPr lang="es-ES" dirty="0"/>
              <a:t> </a:t>
            </a:r>
          </a:p>
          <a:p>
            <a:pPr algn="just"/>
            <a:r>
              <a:rPr lang="es-ES" dirty="0" smtClean="0"/>
              <a:t>del electrodo </a:t>
            </a:r>
            <a:r>
              <a:rPr lang="es-ES" dirty="0"/>
              <a:t>3</a:t>
            </a:r>
          </a:p>
          <a:p>
            <a:pPr algn="just"/>
            <a:r>
              <a:rPr lang="es-ES" dirty="0" smtClean="0"/>
              <a:t>-« Electrodo en prueba</a:t>
            </a:r>
            <a:endParaRPr lang="es-ES" dirty="0"/>
          </a:p>
          <a:p>
            <a:pPr algn="just"/>
            <a:r>
              <a:rPr lang="es-ES" dirty="0"/>
              <a:t>Distancia (</a:t>
            </a:r>
            <a:r>
              <a:rPr lang="es-ES" dirty="0" smtClean="0"/>
              <a:t>varilla 3 a varilla 1), metros</a:t>
            </a:r>
            <a:endParaRPr lang="es-ES" dirty="0"/>
          </a:p>
          <a:p>
            <a:pPr algn="just"/>
            <a:r>
              <a:rPr lang="es-ES" dirty="0" smtClean="0"/>
              <a:t>Amperímetro 2Amp</a:t>
            </a:r>
            <a:endParaRPr lang="es-ES" dirty="0"/>
          </a:p>
          <a:p>
            <a:pPr algn="just"/>
            <a:r>
              <a:rPr lang="es-ES" dirty="0"/>
              <a:t>11!</a:t>
            </a:r>
          </a:p>
          <a:p>
            <a:pPr algn="just"/>
            <a:r>
              <a:rPr lang="es-ES" dirty="0"/>
              <a:t>Resistencia, </a:t>
            </a:r>
            <a:r>
              <a:rPr lang="es-ES" dirty="0" err="1" smtClean="0"/>
              <a:t>ohms</a:t>
            </a:r>
            <a:r>
              <a:rPr lang="es-ES" dirty="0" smtClean="0"/>
              <a:t> »&gt;</a:t>
            </a:r>
            <a:endParaRPr lang="es-ES" dirty="0"/>
          </a:p>
          <a:p>
            <a:pPr algn="just"/>
            <a:r>
              <a:rPr lang="es-ES" dirty="0"/>
              <a:t>y</a:t>
            </a:r>
          </a:p>
          <a:p>
            <a:pPr algn="just"/>
            <a:r>
              <a:rPr lang="es-ES" dirty="0" smtClean="0"/>
              <a:t>v 18,89m </a:t>
            </a:r>
            <a:r>
              <a:rPr lang="es-ES" dirty="0"/>
              <a:t>»y</a:t>
            </a:r>
          </a:p>
        </p:txBody>
      </p:sp>
      <p:pic>
        <p:nvPicPr>
          <p:cNvPr id="4" name="Imagen 3"/>
          <p:cNvPicPr>
            <a:picLocks noChangeAspect="1"/>
          </p:cNvPicPr>
          <p:nvPr/>
        </p:nvPicPr>
        <p:blipFill>
          <a:blip r:embed="rId2"/>
          <a:stretch>
            <a:fillRect/>
          </a:stretch>
        </p:blipFill>
        <p:spPr>
          <a:xfrm>
            <a:off x="427623" y="231174"/>
            <a:ext cx="4743450" cy="2581275"/>
          </a:xfrm>
          <a:prstGeom prst="rect">
            <a:avLst/>
          </a:prstGeom>
        </p:spPr>
      </p:pic>
      <p:pic>
        <p:nvPicPr>
          <p:cNvPr id="5" name="Imagen 4"/>
          <p:cNvPicPr>
            <a:picLocks noChangeAspect="1"/>
          </p:cNvPicPr>
          <p:nvPr/>
        </p:nvPicPr>
        <p:blipFill>
          <a:blip r:embed="rId3"/>
          <a:stretch>
            <a:fillRect/>
          </a:stretch>
        </p:blipFill>
        <p:spPr>
          <a:xfrm>
            <a:off x="7613164" y="526129"/>
            <a:ext cx="4210050" cy="5743575"/>
          </a:xfrm>
          <a:prstGeom prst="rect">
            <a:avLst/>
          </a:prstGeom>
        </p:spPr>
      </p:pic>
      <p:pic>
        <p:nvPicPr>
          <p:cNvPr id="6" name="Imagen 5"/>
          <p:cNvPicPr>
            <a:picLocks noChangeAspect="1"/>
          </p:cNvPicPr>
          <p:nvPr/>
        </p:nvPicPr>
        <p:blipFill>
          <a:blip r:embed="rId4"/>
          <a:stretch>
            <a:fillRect/>
          </a:stretch>
        </p:blipFill>
        <p:spPr>
          <a:xfrm>
            <a:off x="427623" y="4387795"/>
            <a:ext cx="4943475" cy="2305050"/>
          </a:xfrm>
          <a:prstGeom prst="rect">
            <a:avLst/>
          </a:prstGeom>
        </p:spPr>
      </p:pic>
      <p:sp>
        <p:nvSpPr>
          <p:cNvPr id="7" name="Rectángulo 6"/>
          <p:cNvSpPr/>
          <p:nvPr/>
        </p:nvSpPr>
        <p:spPr>
          <a:xfrm>
            <a:off x="427623" y="2887895"/>
            <a:ext cx="5094872" cy="646331"/>
          </a:xfrm>
          <a:prstGeom prst="rect">
            <a:avLst/>
          </a:prstGeom>
        </p:spPr>
        <p:txBody>
          <a:bodyPr wrap="square">
            <a:spAutoFit/>
          </a:bodyPr>
          <a:lstStyle/>
          <a:p>
            <a:r>
              <a:rPr lang="es-ES" b="1" dirty="0"/>
              <a:t>Esquema de medición de caída de potencial, donde </a:t>
            </a:r>
            <a:r>
              <a:rPr lang="es-ES" b="1" dirty="0" smtClean="0"/>
              <a:t>se indica la distancia adecuada </a:t>
            </a:r>
            <a:r>
              <a:rPr lang="es-ES" b="1" dirty="0"/>
              <a:t>del electrodo P.</a:t>
            </a:r>
          </a:p>
        </p:txBody>
      </p:sp>
      <p:sp>
        <p:nvSpPr>
          <p:cNvPr id="8" name="Rectángulo 7"/>
          <p:cNvSpPr/>
          <p:nvPr/>
        </p:nvSpPr>
        <p:spPr>
          <a:xfrm>
            <a:off x="427623" y="3741464"/>
            <a:ext cx="4943475" cy="646331"/>
          </a:xfrm>
          <a:prstGeom prst="rect">
            <a:avLst/>
          </a:prstGeom>
        </p:spPr>
        <p:txBody>
          <a:bodyPr wrap="square">
            <a:spAutoFit/>
          </a:bodyPr>
          <a:lstStyle/>
          <a:p>
            <a:r>
              <a:rPr lang="es-ES" b="1" dirty="0"/>
              <a:t>Esquema de conexión </a:t>
            </a:r>
            <a:r>
              <a:rPr lang="es-ES" b="1" dirty="0" smtClean="0"/>
              <a:t>a la red </a:t>
            </a:r>
            <a:r>
              <a:rPr lang="es-ES" b="1" dirty="0"/>
              <a:t>del sistema de agua para </a:t>
            </a:r>
            <a:r>
              <a:rPr lang="es-ES" b="1" dirty="0" smtClean="0"/>
              <a:t>el caso de la medición </a:t>
            </a:r>
            <a:r>
              <a:rPr lang="es-ES" b="1" dirty="0"/>
              <a:t>por dos puntas.</a:t>
            </a:r>
          </a:p>
        </p:txBody>
      </p:sp>
      <p:sp>
        <p:nvSpPr>
          <p:cNvPr id="9" name="Rectángulo 8"/>
          <p:cNvSpPr/>
          <p:nvPr/>
        </p:nvSpPr>
        <p:spPr>
          <a:xfrm>
            <a:off x="5624263" y="2105254"/>
            <a:ext cx="1837504" cy="2308324"/>
          </a:xfrm>
          <a:prstGeom prst="rect">
            <a:avLst/>
          </a:prstGeom>
        </p:spPr>
        <p:txBody>
          <a:bodyPr wrap="square">
            <a:spAutoFit/>
          </a:bodyPr>
          <a:lstStyle/>
          <a:p>
            <a:r>
              <a:rPr lang="es-ES" b="1" dirty="0"/>
              <a:t>En </a:t>
            </a:r>
            <a:r>
              <a:rPr lang="es-ES" b="1" dirty="0" smtClean="0"/>
              <a:t>la imagen </a:t>
            </a:r>
            <a:r>
              <a:rPr lang="es-ES" b="1" dirty="0"/>
              <a:t>se ve que no </a:t>
            </a:r>
            <a:r>
              <a:rPr lang="es-ES" b="1" dirty="0" smtClean="0"/>
              <a:t>se estabiliza el valor </a:t>
            </a:r>
            <a:r>
              <a:rPr lang="es-ES" b="1" dirty="0"/>
              <a:t>de resistencia por medir, </a:t>
            </a:r>
          </a:p>
          <a:p>
            <a:r>
              <a:rPr lang="es-ES" b="1" dirty="0"/>
              <a:t>por </a:t>
            </a:r>
            <a:r>
              <a:rPr lang="es-ES" b="1" dirty="0" smtClean="0"/>
              <a:t>la cercanía </a:t>
            </a:r>
            <a:r>
              <a:rPr lang="es-ES" b="1" dirty="0"/>
              <a:t>del electrodo C a </a:t>
            </a:r>
            <a:r>
              <a:rPr lang="es-ES" b="1" dirty="0" smtClean="0"/>
              <a:t>la jabalina</a:t>
            </a:r>
            <a:r>
              <a:rPr lang="es-ES" b="1" dirty="0"/>
              <a:t>.</a:t>
            </a:r>
          </a:p>
        </p:txBody>
      </p:sp>
    </p:spTree>
    <p:extLst>
      <p:ext uri="{BB962C8B-B14F-4D97-AF65-F5344CB8AC3E}">
        <p14:creationId xmlns:p14="http://schemas.microsoft.com/office/powerpoint/2010/main" val="1212324921"/>
      </p:ext>
    </p:extLst>
  </p:cSld>
  <p:clrMapOvr>
    <a:masterClrMapping/>
  </p:clrMapOvr>
</p:sld>
</file>

<file path=ppt/slides/slide1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213755" y="231175"/>
            <a:ext cx="11507190" cy="5632311"/>
          </a:xfrm>
          <a:prstGeom prst="rect">
            <a:avLst/>
          </a:prstGeom>
        </p:spPr>
        <p:txBody>
          <a:bodyPr wrap="square">
            <a:spAutoFit/>
          </a:bodyPr>
          <a:lstStyle/>
          <a:p>
            <a:pPr algn="just"/>
            <a:r>
              <a:rPr lang="es-ES" dirty="0"/>
              <a:t>Para esta medición, el </a:t>
            </a:r>
            <a:r>
              <a:rPr lang="es-ES" dirty="0" err="1"/>
              <a:t>telurímetro</a:t>
            </a:r>
            <a:r>
              <a:rPr lang="es-ES" dirty="0"/>
              <a:t> viene con jabalinas o </a:t>
            </a:r>
            <a:r>
              <a:rPr lang="es-ES" dirty="0" smtClean="0"/>
              <a:t>estacas </a:t>
            </a:r>
            <a:r>
              <a:rPr lang="es-ES" dirty="0"/>
              <a:t>de pruebas (en la figura final de la columna anterior</a:t>
            </a:r>
            <a:r>
              <a:rPr lang="es-ES" dirty="0" smtClean="0"/>
              <a:t>, son </a:t>
            </a:r>
            <a:r>
              <a:rPr lang="es-ES" dirty="0"/>
              <a:t>las puntas P y C), y se debe colocar el retorno de </a:t>
            </a:r>
            <a:r>
              <a:rPr lang="es-ES" dirty="0" smtClean="0"/>
              <a:t>la corriente lo más alejada posible de las otras, de manera </a:t>
            </a:r>
            <a:r>
              <a:rPr lang="es-ES" dirty="0"/>
              <a:t>de </a:t>
            </a:r>
            <a:r>
              <a:rPr lang="es-ES" dirty="0" smtClean="0"/>
              <a:t>evitar que se produzca interferencia con las demás jabalinas. Para obtener un valor confiable de medición, el electrodo P debe colocarse aproximadamente a un 62 % de la distancia total entre la jabalina por verificar y la estaca </a:t>
            </a:r>
            <a:r>
              <a:rPr lang="es-ES" dirty="0"/>
              <a:t>C. </a:t>
            </a:r>
          </a:p>
          <a:p>
            <a:pPr algn="just"/>
            <a:r>
              <a:rPr lang="es-ES" dirty="0" smtClean="0"/>
              <a:t>Otro método utilizado para la determinación de la resistencia de puesta a tierra es el método de dos puntas, utilizado en </a:t>
            </a:r>
            <a:r>
              <a:rPr lang="es-ES" dirty="0"/>
              <a:t>instalaciones en donde no es posible colocar electrodos </a:t>
            </a:r>
            <a:r>
              <a:rPr lang="es-ES" dirty="0" smtClean="0"/>
              <a:t>adicionales </a:t>
            </a:r>
            <a:r>
              <a:rPr lang="es-ES" dirty="0"/>
              <a:t>para realizar la medición. En este tipo de </a:t>
            </a:r>
            <a:r>
              <a:rPr lang="es-ES" dirty="0" smtClean="0"/>
              <a:t>ensayo</a:t>
            </a:r>
            <a:r>
              <a:rPr lang="es-ES" dirty="0"/>
              <a:t>, se considera que la resistencia del electrodo de </a:t>
            </a:r>
            <a:r>
              <a:rPr lang="es-ES" dirty="0" smtClean="0"/>
              <a:t>retorno es despreciable</a:t>
            </a:r>
            <a:r>
              <a:rPr lang="es-ES" dirty="0"/>
              <a:t>.</a:t>
            </a:r>
          </a:p>
          <a:p>
            <a:pPr algn="just"/>
            <a:r>
              <a:rPr lang="es-ES" dirty="0" smtClean="0"/>
              <a:t>Un ejemplo de este tipo de medición consiste en utilizar como electrodo de retorno el sistema de cañería de agua. </a:t>
            </a:r>
          </a:p>
          <a:p>
            <a:pPr algn="just"/>
            <a:r>
              <a:rPr lang="es-ES" dirty="0" smtClean="0"/>
              <a:t>Para el método que se describe, existen diferentes limitaciones</a:t>
            </a:r>
            <a:r>
              <a:rPr lang="es-ES" dirty="0"/>
              <a:t>:</a:t>
            </a:r>
          </a:p>
          <a:p>
            <a:pPr marL="742950" lvl="1" indent="-285750" algn="just">
              <a:buFont typeface="Arial" panose="020B0604020202020204" pitchFamily="34" charset="0"/>
              <a:buChar char="•"/>
            </a:pPr>
            <a:r>
              <a:rPr lang="es-ES" b="1" dirty="0" smtClean="0"/>
              <a:t>La red de cañería </a:t>
            </a:r>
            <a:r>
              <a:rPr lang="es-ES" b="1" dirty="0"/>
              <a:t>de agua debe ser </a:t>
            </a:r>
            <a:r>
              <a:rPr lang="es-ES" b="1" dirty="0" smtClean="0"/>
              <a:t>lo más </a:t>
            </a:r>
            <a:r>
              <a:rPr lang="es-ES" b="1" dirty="0"/>
              <a:t>grande posible </a:t>
            </a:r>
            <a:r>
              <a:rPr lang="es-ES" b="1" dirty="0" smtClean="0"/>
              <a:t>con el fin de que </a:t>
            </a:r>
            <a:r>
              <a:rPr lang="es-ES" b="1" dirty="0"/>
              <a:t>tenga </a:t>
            </a:r>
            <a:r>
              <a:rPr lang="es-ES" b="1" dirty="0" smtClean="0"/>
              <a:t>una resistencia </a:t>
            </a:r>
            <a:r>
              <a:rPr lang="es-ES" b="1" dirty="0"/>
              <a:t>despreciable.</a:t>
            </a:r>
          </a:p>
          <a:p>
            <a:pPr marL="742950" lvl="1" indent="-285750" algn="just">
              <a:buFont typeface="Arial" panose="020B0604020202020204" pitchFamily="34" charset="0"/>
              <a:buChar char="•"/>
            </a:pPr>
            <a:r>
              <a:rPr lang="es-ES" b="1" dirty="0" smtClean="0"/>
              <a:t>Hoy </a:t>
            </a:r>
            <a:r>
              <a:rPr lang="es-ES" b="1" dirty="0"/>
              <a:t>en día se está volviendo cada vez más popular el uso de </a:t>
            </a:r>
            <a:r>
              <a:rPr lang="es-ES" b="1" dirty="0" smtClean="0"/>
              <a:t>cañerías </a:t>
            </a:r>
            <a:r>
              <a:rPr lang="es-ES" b="1" dirty="0"/>
              <a:t>de plástico para la red de agua, por lo que se debe </a:t>
            </a:r>
            <a:r>
              <a:rPr lang="es-ES" b="1" dirty="0" smtClean="0"/>
              <a:t>conocer </a:t>
            </a:r>
            <a:r>
              <a:rPr lang="es-ES" b="1" dirty="0"/>
              <a:t>si todo el recorrido de cañería es metálico o no.</a:t>
            </a:r>
          </a:p>
          <a:p>
            <a:pPr marL="742950" lvl="1" indent="-285750" algn="just">
              <a:buFont typeface="Arial" panose="020B0604020202020204" pitchFamily="34" charset="0"/>
              <a:buChar char="•"/>
            </a:pPr>
            <a:r>
              <a:rPr lang="es-ES" b="1" dirty="0" smtClean="0"/>
              <a:t>La </a:t>
            </a:r>
            <a:r>
              <a:rPr lang="es-ES" b="1" dirty="0"/>
              <a:t>jabalina, al igual que con el método de las tres puntas, </a:t>
            </a:r>
            <a:r>
              <a:rPr lang="es-ES" b="1" dirty="0" smtClean="0"/>
              <a:t>debe </a:t>
            </a:r>
            <a:r>
              <a:rPr lang="es-ES" b="1" dirty="0"/>
              <a:t>estar alejada del sistema de red de agua, dado que </a:t>
            </a:r>
            <a:r>
              <a:rPr lang="es-ES" b="1" dirty="0" smtClean="0"/>
              <a:t>de </a:t>
            </a:r>
            <a:r>
              <a:rPr lang="es-ES" b="1" dirty="0"/>
              <a:t>lo contrario podría haber interferencia en la medición.</a:t>
            </a:r>
          </a:p>
          <a:p>
            <a:pPr algn="just"/>
            <a:r>
              <a:rPr lang="es-ES" dirty="0" smtClean="0"/>
              <a:t>Como </a:t>
            </a:r>
            <a:r>
              <a:rPr lang="es-ES" dirty="0"/>
              <a:t>se mencionó en varias oportunidades al hablar de </a:t>
            </a:r>
            <a:r>
              <a:rPr lang="es-ES" dirty="0" smtClean="0"/>
              <a:t>la medición de los sistemas de puesta a tierra, se debe </a:t>
            </a:r>
            <a:r>
              <a:rPr lang="es-ES" dirty="0"/>
              <a:t>evitar </a:t>
            </a:r>
          </a:p>
          <a:p>
            <a:pPr algn="just"/>
            <a:r>
              <a:rPr lang="es-ES" dirty="0" smtClean="0"/>
              <a:t>la interferencia del sistema </a:t>
            </a:r>
            <a:r>
              <a:rPr lang="es-ES" dirty="0"/>
              <a:t>de tierra.</a:t>
            </a:r>
          </a:p>
          <a:p>
            <a:pPr algn="just"/>
            <a:r>
              <a:rPr lang="es-ES" dirty="0"/>
              <a:t>Al colocar dos jabalinas muy próximas, se puede dar el </a:t>
            </a:r>
            <a:r>
              <a:rPr lang="es-ES" dirty="0" smtClean="0"/>
              <a:t>caso </a:t>
            </a:r>
            <a:r>
              <a:rPr lang="es-ES" dirty="0"/>
              <a:t>de que la dispersión de la tensión en su proximidad </a:t>
            </a:r>
            <a:r>
              <a:rPr lang="es-ES" dirty="0" smtClean="0"/>
              <a:t>se </a:t>
            </a:r>
            <a:r>
              <a:rPr lang="es-ES" dirty="0"/>
              <a:t>mezcle con la dispersión de otra jabalina. Esto da como </a:t>
            </a:r>
            <a:r>
              <a:rPr lang="es-ES" dirty="0" smtClean="0"/>
              <a:t>resultado </a:t>
            </a:r>
            <a:r>
              <a:rPr lang="es-ES" dirty="0"/>
              <a:t>una caída de potencial distinta a la que daría si los </a:t>
            </a:r>
            <a:r>
              <a:rPr lang="es-ES" dirty="0" smtClean="0"/>
              <a:t>electrodos </a:t>
            </a:r>
            <a:r>
              <a:rPr lang="es-ES" dirty="0"/>
              <a:t>estuvieran correctamente alejados y, por lo </a:t>
            </a:r>
            <a:r>
              <a:rPr lang="es-ES" dirty="0" smtClean="0"/>
              <a:t>tanto</a:t>
            </a:r>
            <a:r>
              <a:rPr lang="es-ES" dirty="0"/>
              <a:t>, no se obtendría la estabilización necesaria para realizar </a:t>
            </a:r>
            <a:r>
              <a:rPr lang="es-ES" dirty="0" smtClean="0"/>
              <a:t>una </a:t>
            </a:r>
            <a:r>
              <a:rPr lang="es-ES" dirty="0"/>
              <a:t>medición correcta</a:t>
            </a:r>
            <a:r>
              <a:rPr lang="es-ES" dirty="0" smtClean="0"/>
              <a:t>.</a:t>
            </a:r>
          </a:p>
        </p:txBody>
      </p:sp>
    </p:spTree>
    <p:extLst>
      <p:ext uri="{BB962C8B-B14F-4D97-AF65-F5344CB8AC3E}">
        <p14:creationId xmlns:p14="http://schemas.microsoft.com/office/powerpoint/2010/main" val="2615837360"/>
      </p:ext>
    </p:extLst>
  </p:cSld>
  <p:clrMapOvr>
    <a:masterClrMapping/>
  </p:clrMapOvr>
</p:sld>
</file>

<file path=ppt/slides/slide1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213755" y="231175"/>
            <a:ext cx="11507190" cy="12003286"/>
          </a:xfrm>
          <a:prstGeom prst="rect">
            <a:avLst/>
          </a:prstGeom>
        </p:spPr>
        <p:txBody>
          <a:bodyPr wrap="square">
            <a:spAutoFit/>
          </a:bodyPr>
          <a:lstStyle/>
          <a:p>
            <a:pPr algn="just"/>
            <a:r>
              <a:rPr lang="es-ES" b="1" dirty="0" smtClean="0">
                <a:solidFill>
                  <a:srgbClr val="0070C0"/>
                </a:solidFill>
                <a:latin typeface="Arial Rounded MT Bold" panose="020F0704030504030204" pitchFamily="34" charset="0"/>
              </a:rPr>
              <a:t>Medición de puesta a tierra con </a:t>
            </a:r>
            <a:r>
              <a:rPr lang="es-ES" b="1" dirty="0">
                <a:solidFill>
                  <a:srgbClr val="0070C0"/>
                </a:solidFill>
                <a:latin typeface="Arial Rounded MT Bold" panose="020F0704030504030204" pitchFamily="34" charset="0"/>
              </a:rPr>
              <a:t>pinza</a:t>
            </a:r>
          </a:p>
          <a:p>
            <a:pPr algn="ctr"/>
            <a:r>
              <a:rPr lang="es-ES" b="1" dirty="0">
                <a:solidFill>
                  <a:srgbClr val="0070C0"/>
                </a:solidFill>
              </a:rPr>
              <a:t>Este método </a:t>
            </a:r>
            <a:r>
              <a:rPr lang="es-ES" b="1" dirty="0" smtClean="0">
                <a:solidFill>
                  <a:srgbClr val="0070C0"/>
                </a:solidFill>
              </a:rPr>
              <a:t>se aplica a la medición de una </a:t>
            </a:r>
            <a:r>
              <a:rPr lang="es-ES" b="1" dirty="0">
                <a:solidFill>
                  <a:srgbClr val="0070C0"/>
                </a:solidFill>
              </a:rPr>
              <a:t>puesta </a:t>
            </a:r>
            <a:r>
              <a:rPr lang="es-ES" b="1" dirty="0" smtClean="0">
                <a:solidFill>
                  <a:srgbClr val="0070C0"/>
                </a:solidFill>
              </a:rPr>
              <a:t>a tierra individual </a:t>
            </a:r>
            <a:r>
              <a:rPr lang="es-ES" b="1" dirty="0">
                <a:solidFill>
                  <a:srgbClr val="0070C0"/>
                </a:solidFill>
              </a:rPr>
              <a:t>dentro </a:t>
            </a:r>
            <a:r>
              <a:rPr lang="es-ES" b="1" dirty="0" smtClean="0">
                <a:solidFill>
                  <a:srgbClr val="0070C0"/>
                </a:solidFill>
              </a:rPr>
              <a:t>de un </a:t>
            </a:r>
            <a:r>
              <a:rPr lang="es-ES" b="1" dirty="0">
                <a:solidFill>
                  <a:srgbClr val="0070C0"/>
                </a:solidFill>
              </a:rPr>
              <a:t>sistema de jabalinas </a:t>
            </a:r>
            <a:r>
              <a:rPr lang="es-ES" b="1" dirty="0" smtClean="0">
                <a:solidFill>
                  <a:srgbClr val="0070C0"/>
                </a:solidFill>
              </a:rPr>
              <a:t>en paralelo</a:t>
            </a:r>
            <a:r>
              <a:rPr lang="es-ES" b="1" dirty="0">
                <a:solidFill>
                  <a:srgbClr val="0070C0"/>
                </a:solidFill>
              </a:rPr>
              <a:t>. </a:t>
            </a:r>
            <a:r>
              <a:rPr lang="es-ES" b="1" dirty="0" smtClean="0">
                <a:solidFill>
                  <a:srgbClr val="0070C0"/>
                </a:solidFill>
              </a:rPr>
              <a:t>Se basa en la hipótesis </a:t>
            </a:r>
            <a:r>
              <a:rPr lang="es-ES" b="1" dirty="0">
                <a:solidFill>
                  <a:srgbClr val="0070C0"/>
                </a:solidFill>
              </a:rPr>
              <a:t>de que </a:t>
            </a:r>
            <a:r>
              <a:rPr lang="es-ES" b="1" dirty="0" smtClean="0">
                <a:solidFill>
                  <a:srgbClr val="0070C0"/>
                </a:solidFill>
              </a:rPr>
              <a:t>la puesta a tierra individual </a:t>
            </a:r>
            <a:r>
              <a:rPr lang="es-ES" b="1" dirty="0">
                <a:solidFill>
                  <a:srgbClr val="0070C0"/>
                </a:solidFill>
              </a:rPr>
              <a:t>siempre </a:t>
            </a:r>
            <a:r>
              <a:rPr lang="es-ES" b="1" dirty="0" smtClean="0">
                <a:solidFill>
                  <a:srgbClr val="0070C0"/>
                </a:solidFill>
              </a:rPr>
              <a:t>será mayor que el paralelo </a:t>
            </a:r>
            <a:r>
              <a:rPr lang="es-ES" b="1" dirty="0">
                <a:solidFill>
                  <a:srgbClr val="0070C0"/>
                </a:solidFill>
              </a:rPr>
              <a:t>de todas </a:t>
            </a:r>
            <a:r>
              <a:rPr lang="es-ES" b="1" dirty="0" smtClean="0">
                <a:solidFill>
                  <a:srgbClr val="0070C0"/>
                </a:solidFill>
              </a:rPr>
              <a:t>las resistencias de todas </a:t>
            </a:r>
            <a:r>
              <a:rPr lang="es-ES" b="1" dirty="0">
                <a:solidFill>
                  <a:srgbClr val="0070C0"/>
                </a:solidFill>
              </a:rPr>
              <a:t>las jabalinas. Para esto </a:t>
            </a:r>
            <a:r>
              <a:rPr lang="es-ES" b="1" dirty="0" smtClean="0">
                <a:solidFill>
                  <a:srgbClr val="0070C0"/>
                </a:solidFill>
              </a:rPr>
              <a:t>se utiliza una pinza </a:t>
            </a:r>
            <a:r>
              <a:rPr lang="es-ES" b="1" dirty="0">
                <a:solidFill>
                  <a:srgbClr val="0070C0"/>
                </a:solidFill>
              </a:rPr>
              <a:t>de corriente, que trabaja con dos </a:t>
            </a:r>
            <a:r>
              <a:rPr lang="es-ES" b="1" dirty="0" smtClean="0">
                <a:solidFill>
                  <a:srgbClr val="0070C0"/>
                </a:solidFill>
              </a:rPr>
              <a:t>transformadores </a:t>
            </a:r>
            <a:r>
              <a:rPr lang="es-ES" b="1" dirty="0">
                <a:solidFill>
                  <a:srgbClr val="0070C0"/>
                </a:solidFill>
              </a:rPr>
              <a:t>de corriente, uno que </a:t>
            </a:r>
            <a:r>
              <a:rPr lang="es-ES" b="1" dirty="0" smtClean="0">
                <a:solidFill>
                  <a:srgbClr val="0070C0"/>
                </a:solidFill>
              </a:rPr>
              <a:t>induce </a:t>
            </a:r>
            <a:r>
              <a:rPr lang="es-ES" b="1" dirty="0">
                <a:solidFill>
                  <a:srgbClr val="0070C0"/>
                </a:solidFill>
              </a:rPr>
              <a:t>una corriente </a:t>
            </a:r>
            <a:r>
              <a:rPr lang="es-ES" b="1" dirty="0" smtClean="0">
                <a:solidFill>
                  <a:srgbClr val="0070C0"/>
                </a:solidFill>
              </a:rPr>
              <a:t>y el otro </a:t>
            </a:r>
            <a:r>
              <a:rPr lang="es-ES" b="1" dirty="0">
                <a:solidFill>
                  <a:srgbClr val="0070C0"/>
                </a:solidFill>
              </a:rPr>
              <a:t>que mide su </a:t>
            </a:r>
            <a:r>
              <a:rPr lang="es-ES" b="1" dirty="0" smtClean="0">
                <a:solidFill>
                  <a:srgbClr val="0070C0"/>
                </a:solidFill>
              </a:rPr>
              <a:t>proporcional</a:t>
            </a:r>
            <a:r>
              <a:rPr lang="es-ES" b="1" dirty="0">
                <a:solidFill>
                  <a:srgbClr val="0070C0"/>
                </a:solidFill>
              </a:rPr>
              <a:t>, dependiendo </a:t>
            </a:r>
            <a:r>
              <a:rPr lang="es-ES" b="1" dirty="0" smtClean="0">
                <a:solidFill>
                  <a:srgbClr val="0070C0"/>
                </a:solidFill>
              </a:rPr>
              <a:t>de la resistencia</a:t>
            </a:r>
            <a:r>
              <a:rPr lang="es-ES" b="1" dirty="0">
                <a:solidFill>
                  <a:srgbClr val="0070C0"/>
                </a:solidFill>
              </a:rPr>
              <a:t>.</a:t>
            </a:r>
            <a:endParaRPr lang="es-ES" b="1" dirty="0" smtClean="0">
              <a:solidFill>
                <a:srgbClr val="0070C0"/>
              </a:solidFill>
            </a:endParaRPr>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a:p>
          <a:p>
            <a:pPr algn="just"/>
            <a:r>
              <a:rPr lang="es-ES" dirty="0"/>
              <a:t>E</a:t>
            </a:r>
          </a:p>
          <a:p>
            <a:pPr algn="just"/>
            <a:r>
              <a:rPr lang="es-ES" dirty="0"/>
              <a:t>LV]</a:t>
            </a:r>
          </a:p>
          <a:p>
            <a:pPr algn="just"/>
            <a:r>
              <a:rPr lang="es-ES" dirty="0" err="1" smtClean="0"/>
              <a:t>lI</a:t>
            </a:r>
            <a:endParaRPr lang="es-ES" dirty="0"/>
          </a:p>
          <a:p>
            <a:pPr algn="just"/>
            <a:r>
              <a:rPr lang="es-ES" dirty="0"/>
              <a:t>voltímetro</a:t>
            </a:r>
          </a:p>
          <a:p>
            <a:pPr algn="just"/>
            <a:r>
              <a:rPr lang="es-ES" dirty="0"/>
              <a:t>Variación R,</a:t>
            </a:r>
          </a:p>
          <a:p>
            <a:pPr algn="just"/>
            <a:r>
              <a:rPr lang="es-ES" dirty="0"/>
              <a:t>con </a:t>
            </a:r>
            <a:r>
              <a:rPr lang="es-ES" dirty="0" err="1"/>
              <a:t>elmovimiento</a:t>
            </a:r>
            <a:r>
              <a:rPr lang="es-ES" dirty="0"/>
              <a:t> </a:t>
            </a:r>
          </a:p>
          <a:p>
            <a:pPr algn="just"/>
            <a:r>
              <a:rPr lang="es-ES" dirty="0" smtClean="0"/>
              <a:t>del electrodo </a:t>
            </a:r>
            <a:r>
              <a:rPr lang="es-ES" dirty="0"/>
              <a:t>3</a:t>
            </a:r>
          </a:p>
          <a:p>
            <a:pPr algn="just"/>
            <a:r>
              <a:rPr lang="es-ES" dirty="0" smtClean="0"/>
              <a:t>-« Electrodo en prueba</a:t>
            </a:r>
            <a:endParaRPr lang="es-ES" dirty="0"/>
          </a:p>
          <a:p>
            <a:pPr algn="just"/>
            <a:r>
              <a:rPr lang="es-ES" dirty="0"/>
              <a:t>Distancia (</a:t>
            </a:r>
            <a:r>
              <a:rPr lang="es-ES" dirty="0" smtClean="0"/>
              <a:t>varilla 3 a varilla 1), metros</a:t>
            </a:r>
            <a:endParaRPr lang="es-ES" dirty="0"/>
          </a:p>
          <a:p>
            <a:pPr algn="just"/>
            <a:r>
              <a:rPr lang="es-ES" dirty="0" smtClean="0"/>
              <a:t>Amperímetro 2Amp</a:t>
            </a:r>
            <a:endParaRPr lang="es-ES" dirty="0"/>
          </a:p>
          <a:p>
            <a:pPr algn="just"/>
            <a:r>
              <a:rPr lang="es-ES" dirty="0"/>
              <a:t>11!</a:t>
            </a:r>
          </a:p>
          <a:p>
            <a:pPr algn="just"/>
            <a:r>
              <a:rPr lang="es-ES" dirty="0"/>
              <a:t>Resistencia, </a:t>
            </a:r>
            <a:r>
              <a:rPr lang="es-ES" dirty="0" err="1" smtClean="0"/>
              <a:t>ohms</a:t>
            </a:r>
            <a:r>
              <a:rPr lang="es-ES" dirty="0" smtClean="0"/>
              <a:t> »&gt;</a:t>
            </a:r>
            <a:endParaRPr lang="es-ES" dirty="0"/>
          </a:p>
          <a:p>
            <a:pPr algn="just"/>
            <a:r>
              <a:rPr lang="es-ES" dirty="0"/>
              <a:t>y</a:t>
            </a:r>
          </a:p>
          <a:p>
            <a:pPr algn="just"/>
            <a:r>
              <a:rPr lang="es-ES" dirty="0" smtClean="0"/>
              <a:t>v 18,89m </a:t>
            </a:r>
            <a:r>
              <a:rPr lang="es-ES" dirty="0"/>
              <a:t>»y</a:t>
            </a:r>
          </a:p>
        </p:txBody>
      </p:sp>
    </p:spTree>
    <p:extLst>
      <p:ext uri="{BB962C8B-B14F-4D97-AF65-F5344CB8AC3E}">
        <p14:creationId xmlns:p14="http://schemas.microsoft.com/office/powerpoint/2010/main" val="3591707768"/>
      </p:ext>
    </p:extLst>
  </p:cSld>
  <p:clrMapOvr>
    <a:masterClrMapping/>
  </p:clrMapOvr>
</p:sld>
</file>

<file path=ppt/slides/slide1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866897" y="1455303"/>
            <a:ext cx="10818421" cy="3785652"/>
          </a:xfrm>
          <a:prstGeom prst="rect">
            <a:avLst/>
          </a:prstGeom>
        </p:spPr>
        <p:txBody>
          <a:bodyPr wrap="square">
            <a:spAutoFit/>
          </a:bodyPr>
          <a:lstStyle/>
          <a:p>
            <a:pPr algn="ctr"/>
            <a:r>
              <a:rPr lang="pt-BR" sz="4000" b="1" dirty="0" smtClean="0"/>
              <a:t>SISTEMAS DE PROTECCION</a:t>
            </a:r>
            <a:endParaRPr lang="pt-BR" sz="4000" b="1" dirty="0"/>
          </a:p>
          <a:p>
            <a:pPr algn="ctr"/>
            <a:r>
              <a:rPr lang="pt-BR" sz="4000" b="1" dirty="0" smtClean="0"/>
              <a:t>Veremos </a:t>
            </a:r>
            <a:r>
              <a:rPr lang="pt-BR" sz="4000" b="1" dirty="0" err="1" smtClean="0"/>
              <a:t>la</a:t>
            </a:r>
            <a:r>
              <a:rPr lang="pt-BR" sz="4000" b="1" dirty="0" smtClean="0"/>
              <a:t> </a:t>
            </a:r>
            <a:r>
              <a:rPr lang="pt-BR" sz="4000" b="1" dirty="0" err="1" smtClean="0"/>
              <a:t>necesidad</a:t>
            </a:r>
            <a:r>
              <a:rPr lang="pt-BR" sz="4000" b="1" dirty="0" smtClean="0"/>
              <a:t> de um sistema de </a:t>
            </a:r>
            <a:r>
              <a:rPr lang="pt-BR" sz="4000" b="1" dirty="0" err="1" smtClean="0"/>
              <a:t>proteccion</a:t>
            </a:r>
            <a:r>
              <a:rPr lang="pt-BR" sz="4000" b="1" dirty="0" smtClean="0"/>
              <a:t> contra descargas atmosféricas, </a:t>
            </a:r>
            <a:r>
              <a:rPr lang="pt-BR" sz="4000" b="1" dirty="0" err="1" smtClean="0"/>
              <a:t>clasificacion</a:t>
            </a:r>
            <a:r>
              <a:rPr lang="pt-BR" sz="4000" b="1" dirty="0" smtClean="0"/>
              <a:t> de </a:t>
            </a:r>
            <a:r>
              <a:rPr lang="pt-BR" sz="4000" b="1" dirty="0" err="1" smtClean="0"/>
              <a:t>estructuras</a:t>
            </a:r>
            <a:r>
              <a:rPr lang="pt-BR" sz="4000" b="1" dirty="0" smtClean="0"/>
              <a:t>, parâmetros característicos </a:t>
            </a:r>
            <a:r>
              <a:rPr lang="pt-BR" sz="4000" b="1" dirty="0" err="1" smtClean="0"/>
              <a:t>del</a:t>
            </a:r>
            <a:r>
              <a:rPr lang="pt-BR" sz="4000" b="1" dirty="0" smtClean="0"/>
              <a:t> </a:t>
            </a:r>
            <a:r>
              <a:rPr lang="pt-BR" sz="4000" b="1" dirty="0" err="1" smtClean="0"/>
              <a:t>rayo</a:t>
            </a:r>
            <a:r>
              <a:rPr lang="pt-BR" sz="4000" b="1" dirty="0" smtClean="0"/>
              <a:t>, niveles de </a:t>
            </a:r>
            <a:r>
              <a:rPr lang="pt-BR" sz="4000" b="1" dirty="0" err="1" smtClean="0"/>
              <a:t>proteccion</a:t>
            </a:r>
            <a:r>
              <a:rPr lang="pt-BR" sz="4000" b="1" dirty="0" smtClean="0"/>
              <a:t>, método de </a:t>
            </a:r>
            <a:r>
              <a:rPr lang="pt-BR" sz="4000" b="1" dirty="0" err="1" smtClean="0"/>
              <a:t>la</a:t>
            </a:r>
            <a:r>
              <a:rPr lang="pt-BR" sz="4000" b="1" dirty="0" smtClean="0"/>
              <a:t> esfera rodante. </a:t>
            </a:r>
            <a:endParaRPr lang="pt-BR" sz="4000" b="1" dirty="0"/>
          </a:p>
        </p:txBody>
      </p:sp>
    </p:spTree>
    <p:extLst>
      <p:ext uri="{BB962C8B-B14F-4D97-AF65-F5344CB8AC3E}">
        <p14:creationId xmlns:p14="http://schemas.microsoft.com/office/powerpoint/2010/main" val="4235486240"/>
      </p:ext>
    </p:extLst>
  </p:cSld>
  <p:clrMapOvr>
    <a:masterClrMapping/>
  </p:clrMapOvr>
</p:sld>
</file>

<file path=ppt/slides/slide1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162296" y="89628"/>
            <a:ext cx="11566566" cy="5355312"/>
          </a:xfrm>
          <a:prstGeom prst="rect">
            <a:avLst/>
          </a:prstGeom>
        </p:spPr>
        <p:txBody>
          <a:bodyPr wrap="square">
            <a:spAutoFit/>
          </a:bodyPr>
          <a:lstStyle/>
          <a:p>
            <a:pPr algn="just"/>
            <a:r>
              <a:rPr lang="es-ES" dirty="0" smtClean="0"/>
              <a:t>Todos los inmuebles y las personas </a:t>
            </a:r>
            <a:r>
              <a:rPr lang="es-ES" dirty="0"/>
              <a:t>pueden quedar de </a:t>
            </a:r>
            <a:r>
              <a:rPr lang="es-ES" dirty="0" smtClean="0"/>
              <a:t>un momento a otro bajo una tormenta eléctrica y a merced </a:t>
            </a:r>
            <a:r>
              <a:rPr lang="es-ES" dirty="0"/>
              <a:t>de sus efectos. Ante estas situaciones, cabe </a:t>
            </a:r>
            <a:r>
              <a:rPr lang="es-ES" dirty="0" smtClean="0"/>
              <a:t>destacar </a:t>
            </a:r>
            <a:r>
              <a:rPr lang="es-ES" dirty="0"/>
              <a:t>que la intensidad media de la descarga de un rayo se </a:t>
            </a:r>
            <a:r>
              <a:rPr lang="es-ES" dirty="0" smtClean="0"/>
              <a:t>estima </a:t>
            </a:r>
            <a:r>
              <a:rPr lang="es-ES" dirty="0"/>
              <a:t>en 20.000 amperes, pero se han detectado rayos de </a:t>
            </a:r>
            <a:r>
              <a:rPr lang="es-ES" dirty="0" smtClean="0"/>
              <a:t>hasta </a:t>
            </a:r>
            <a:r>
              <a:rPr lang="es-ES" dirty="0"/>
              <a:t>200.000 amperes.</a:t>
            </a:r>
          </a:p>
          <a:p>
            <a:pPr algn="just"/>
            <a:r>
              <a:rPr lang="es-ES" dirty="0" smtClean="0"/>
              <a:t>La característica </a:t>
            </a:r>
            <a:r>
              <a:rPr lang="es-ES" dirty="0"/>
              <a:t>de cada país </a:t>
            </a:r>
            <a:r>
              <a:rPr lang="es-ES" dirty="0" smtClean="0"/>
              <a:t>y región </a:t>
            </a:r>
            <a:r>
              <a:rPr lang="es-ES" dirty="0"/>
              <a:t>determina </a:t>
            </a:r>
            <a:r>
              <a:rPr lang="es-ES" dirty="0" smtClean="0"/>
              <a:t>la cantidad e intensidad de las </a:t>
            </a:r>
            <a:r>
              <a:rPr lang="es-ES" dirty="0"/>
              <a:t>tormentas que </a:t>
            </a:r>
            <a:r>
              <a:rPr lang="es-ES" dirty="0" smtClean="0"/>
              <a:t>se producen</a:t>
            </a:r>
            <a:r>
              <a:rPr lang="es-ES" dirty="0"/>
              <a:t>. Esa informa- </a:t>
            </a:r>
          </a:p>
          <a:p>
            <a:pPr algn="just"/>
            <a:r>
              <a:rPr lang="es-ES" dirty="0" err="1" smtClean="0"/>
              <a:t>ción</a:t>
            </a:r>
            <a:r>
              <a:rPr lang="es-ES" dirty="0" smtClean="0"/>
              <a:t> será vital para determinar los niveles de protección</a:t>
            </a:r>
            <a:r>
              <a:rPr lang="es-ES" dirty="0"/>
              <a:t>. </a:t>
            </a:r>
          </a:p>
          <a:p>
            <a:pPr algn="just"/>
            <a:r>
              <a:rPr lang="es-ES" dirty="0" smtClean="0"/>
              <a:t>Los efectos de un rayo pueden ser ocasionados por un impacto directo o por causas indirectas. Un impacto directo puede tener consecuencias catastróficas para las personas, edificaciones y animales; sin embargo, los daños por causas indirectas suelen ser más numerosos, acompañados de cuantiosas pérdidas económicas. Se entienden como causas indirectas la caída de rayos en las inmediaciones o sobre los tendidos </a:t>
            </a:r>
            <a:r>
              <a:rPr lang="es-ES" dirty="0"/>
              <a:t>aéreos, </a:t>
            </a:r>
            <a:r>
              <a:rPr lang="es-ES" dirty="0" smtClean="0"/>
              <a:t>y las inducciones electromagnéticas en estos </a:t>
            </a:r>
            <a:r>
              <a:rPr lang="es-ES" dirty="0"/>
              <a:t>conductores.</a:t>
            </a:r>
          </a:p>
          <a:p>
            <a:pPr algn="just"/>
            <a:r>
              <a:rPr lang="es-ES" dirty="0"/>
              <a:t>La finalidad de todo sistema de pararrayos es la protección </a:t>
            </a:r>
            <a:r>
              <a:rPr lang="es-ES" dirty="0" smtClean="0"/>
              <a:t>de </a:t>
            </a:r>
            <a:r>
              <a:rPr lang="es-ES" dirty="0"/>
              <a:t>los inmuebles, mediante la determinación del posible </a:t>
            </a:r>
            <a:r>
              <a:rPr lang="es-ES" dirty="0" smtClean="0"/>
              <a:t>punto </a:t>
            </a:r>
            <a:r>
              <a:rPr lang="es-ES" dirty="0"/>
              <a:t>de impacto (pararrayos) y de un camino bien definido </a:t>
            </a:r>
            <a:r>
              <a:rPr lang="es-ES" dirty="0" smtClean="0"/>
              <a:t>de </a:t>
            </a:r>
            <a:r>
              <a:rPr lang="es-ES" dirty="0"/>
              <a:t>baja impedancia para la captación y el drenaje de la </a:t>
            </a:r>
            <a:r>
              <a:rPr lang="es-ES" dirty="0" smtClean="0"/>
              <a:t>descarga </a:t>
            </a:r>
            <a:r>
              <a:rPr lang="es-ES" dirty="0"/>
              <a:t>a tierra. Teniendo en cuenta esta definición, se debe </a:t>
            </a:r>
            <a:r>
              <a:rPr lang="es-ES" dirty="0" smtClean="0"/>
              <a:t>mencionar </a:t>
            </a:r>
            <a:r>
              <a:rPr lang="es-ES" dirty="0"/>
              <a:t>la existencia de dos tecnologías en lo que hace a </a:t>
            </a:r>
            <a:r>
              <a:rPr lang="es-ES" dirty="0" smtClean="0"/>
              <a:t>la </a:t>
            </a:r>
            <a:r>
              <a:rPr lang="es-ES" dirty="0"/>
              <a:t>protección contra el rayo: una es la tradicional protección </a:t>
            </a:r>
            <a:r>
              <a:rPr lang="es-ES" dirty="0" smtClean="0"/>
              <a:t>con </a:t>
            </a:r>
            <a:r>
              <a:rPr lang="es-ES" dirty="0"/>
              <a:t>puntas Franklin, y la otra es la utilización de pararrayos </a:t>
            </a:r>
            <a:r>
              <a:rPr lang="es-ES" dirty="0" smtClean="0"/>
              <a:t>con </a:t>
            </a:r>
            <a:r>
              <a:rPr lang="es-ES" dirty="0"/>
              <a:t>dispositivos de cebado. En ambos sistemas el análisis </a:t>
            </a:r>
            <a:r>
              <a:rPr lang="es-ES" dirty="0" smtClean="0"/>
              <a:t>por </a:t>
            </a:r>
            <a:r>
              <a:rPr lang="es-ES" dirty="0"/>
              <a:t>realizar es el mismo, y la principal diferencia reside en </a:t>
            </a:r>
            <a:r>
              <a:rPr lang="es-ES" dirty="0" smtClean="0"/>
              <a:t>que </a:t>
            </a:r>
            <a:r>
              <a:rPr lang="es-ES" dirty="0"/>
              <a:t>los pararrayos activos tienen radios de protección </a:t>
            </a:r>
            <a:r>
              <a:rPr lang="es-ES" dirty="0" smtClean="0"/>
              <a:t>considerablemente </a:t>
            </a:r>
            <a:r>
              <a:rPr lang="es-ES" dirty="0"/>
              <a:t>mayores.</a:t>
            </a:r>
          </a:p>
          <a:p>
            <a:pPr algn="ctr"/>
            <a:r>
              <a:rPr lang="es-ES" b="1" dirty="0" smtClean="0">
                <a:solidFill>
                  <a:srgbClr val="FF0000"/>
                </a:solidFill>
                <a:latin typeface="Arial Rounded MT Bold" panose="020F0704030504030204" pitchFamily="34" charset="0"/>
              </a:rPr>
              <a:t>No se puede evitar la formación de rayos</a:t>
            </a:r>
            <a:r>
              <a:rPr lang="es-ES" b="1" dirty="0">
                <a:solidFill>
                  <a:srgbClr val="FF0000"/>
                </a:solidFill>
                <a:latin typeface="Arial Rounded MT Bold" panose="020F0704030504030204" pitchFamily="34" charset="0"/>
              </a:rPr>
              <a:t>, </a:t>
            </a:r>
            <a:r>
              <a:rPr lang="es-ES" b="1" dirty="0" smtClean="0">
                <a:solidFill>
                  <a:srgbClr val="FF0000"/>
                </a:solidFill>
                <a:latin typeface="Arial Rounded MT Bold" panose="020F0704030504030204" pitchFamily="34" charset="0"/>
              </a:rPr>
              <a:t>pero sí se puede tratar de proteger de su caída las</a:t>
            </a:r>
            <a:endParaRPr lang="es-ES" dirty="0" smtClean="0"/>
          </a:p>
          <a:p>
            <a:pPr algn="just"/>
            <a:endParaRPr lang="es-ES" dirty="0"/>
          </a:p>
          <a:p>
            <a:pPr algn="just"/>
            <a:endParaRPr lang="es-ES" dirty="0"/>
          </a:p>
        </p:txBody>
      </p:sp>
    </p:spTree>
    <p:extLst>
      <p:ext uri="{BB962C8B-B14F-4D97-AF65-F5344CB8AC3E}">
        <p14:creationId xmlns:p14="http://schemas.microsoft.com/office/powerpoint/2010/main" val="3484113638"/>
      </p:ext>
    </p:extLst>
  </p:cSld>
  <p:clrMapOvr>
    <a:masterClrMapping/>
  </p:clrMapOvr>
</p:sld>
</file>

<file path=ppt/slides/slide1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162296" y="89628"/>
            <a:ext cx="11566566" cy="6463308"/>
          </a:xfrm>
          <a:prstGeom prst="rect">
            <a:avLst/>
          </a:prstGeom>
        </p:spPr>
        <p:txBody>
          <a:bodyPr wrap="square">
            <a:spAutoFit/>
          </a:bodyPr>
          <a:lstStyle/>
          <a:p>
            <a:pPr algn="just"/>
            <a:r>
              <a:rPr lang="es-ES" b="1" dirty="0" smtClean="0">
                <a:solidFill>
                  <a:srgbClr val="0070C0"/>
                </a:solidFill>
                <a:latin typeface="Arial Rounded MT Bold" panose="020F0704030504030204" pitchFamily="34" charset="0"/>
              </a:rPr>
              <a:t>Clasificación de </a:t>
            </a:r>
            <a:r>
              <a:rPr lang="es-ES" b="1" dirty="0">
                <a:solidFill>
                  <a:srgbClr val="0070C0"/>
                </a:solidFill>
                <a:latin typeface="Arial Rounded MT Bold" panose="020F0704030504030204" pitchFamily="34" charset="0"/>
              </a:rPr>
              <a:t>las estructuras</a:t>
            </a:r>
          </a:p>
          <a:p>
            <a:pPr algn="just"/>
            <a:r>
              <a:rPr lang="es-ES" dirty="0"/>
              <a:t>Los rayos pueden causar daños en las edificaciones o </a:t>
            </a:r>
            <a:r>
              <a:rPr lang="es-ES" dirty="0" smtClean="0"/>
              <a:t>estructuras</a:t>
            </a:r>
            <a:r>
              <a:rPr lang="es-ES" dirty="0"/>
              <a:t>, en las instalaciones o en la cercanía de ellas. </a:t>
            </a:r>
            <a:r>
              <a:rPr lang="es-ES" dirty="0" smtClean="0"/>
              <a:t>Estos </a:t>
            </a:r>
            <a:r>
              <a:rPr lang="es-ES" dirty="0"/>
              <a:t>daños pueden clasificarse de acuerdo a los efectos que </a:t>
            </a:r>
            <a:r>
              <a:rPr lang="es-ES" dirty="0" smtClean="0"/>
              <a:t>el </a:t>
            </a:r>
            <a:r>
              <a:rPr lang="es-ES" dirty="0"/>
              <a:t>rayo pueda </a:t>
            </a:r>
            <a:r>
              <a:rPr lang="es-ES" dirty="0" smtClean="0"/>
              <a:t>producir y </a:t>
            </a:r>
            <a:r>
              <a:rPr lang="es-ES" dirty="0"/>
              <a:t>pueden ser: incendio, daños </a:t>
            </a:r>
            <a:r>
              <a:rPr lang="es-ES" dirty="0" smtClean="0"/>
              <a:t>mecánicos</a:t>
            </a:r>
            <a:r>
              <a:rPr lang="es-ES" dirty="0"/>
              <a:t>, lesiones a personas y animales, y daños en equipos </a:t>
            </a:r>
            <a:r>
              <a:rPr lang="es-ES" dirty="0" smtClean="0"/>
              <a:t>eléctricos </a:t>
            </a:r>
            <a:r>
              <a:rPr lang="es-ES" dirty="0"/>
              <a:t>y electrónicos. Los tipos de estructuras pueden </a:t>
            </a:r>
            <a:r>
              <a:rPr lang="es-ES" dirty="0" smtClean="0"/>
              <a:t>ser </a:t>
            </a:r>
            <a:r>
              <a:rPr lang="es-ES" dirty="0"/>
              <a:t>los siguientes:</a:t>
            </a:r>
          </a:p>
          <a:p>
            <a:pPr marL="742950" lvl="1" indent="-285750" algn="just">
              <a:buFont typeface="Arial" panose="020B0604020202020204" pitchFamily="34" charset="0"/>
              <a:buChar char="•"/>
            </a:pPr>
            <a:r>
              <a:rPr lang="es-ES" b="1" i="1" u="sng" dirty="0" smtClean="0"/>
              <a:t>Estructuras </a:t>
            </a:r>
            <a:r>
              <a:rPr lang="es-ES" b="1" i="1" u="sng" dirty="0"/>
              <a:t>comunes</a:t>
            </a:r>
            <a:r>
              <a:rPr lang="es-ES" b="1" dirty="0"/>
              <a:t>: son edificios de no más de 60 </a:t>
            </a:r>
            <a:r>
              <a:rPr lang="es-ES" b="1" dirty="0" smtClean="0"/>
              <a:t>metros </a:t>
            </a:r>
            <a:r>
              <a:rPr lang="es-ES" b="1" dirty="0"/>
              <a:t>de alto, para propósitos generales, comerciales, </a:t>
            </a:r>
            <a:r>
              <a:rPr lang="es-ES" b="1" dirty="0" smtClean="0"/>
              <a:t>industriales</a:t>
            </a:r>
            <a:r>
              <a:rPr lang="es-ES" b="1" dirty="0"/>
              <a:t>, rurales o residenciales.</a:t>
            </a:r>
          </a:p>
          <a:p>
            <a:pPr marL="742950" lvl="1" indent="-285750" algn="just">
              <a:buFont typeface="Arial" panose="020B0604020202020204" pitchFamily="34" charset="0"/>
              <a:buChar char="•"/>
            </a:pPr>
            <a:r>
              <a:rPr lang="es-ES" b="1" i="1" u="sng" dirty="0" smtClean="0"/>
              <a:t>Estructuras </a:t>
            </a:r>
            <a:r>
              <a:rPr lang="es-ES" b="1" i="1" u="sng" dirty="0"/>
              <a:t>con peligros circunscriptos a ellas (peligro </a:t>
            </a:r>
            <a:r>
              <a:rPr lang="es-ES" b="1" i="1" u="sng" dirty="0" smtClean="0"/>
              <a:t>confinado</a:t>
            </a:r>
            <a:r>
              <a:rPr lang="es-ES" b="1" dirty="0"/>
              <a:t>): son edificios cuyo contenido o sus </a:t>
            </a:r>
            <a:r>
              <a:rPr lang="es-ES" b="1" dirty="0" smtClean="0"/>
              <a:t>ocupantes </a:t>
            </a:r>
            <a:r>
              <a:rPr lang="es-ES" b="1" dirty="0"/>
              <a:t>hacen que el edificio sea peligroso por sí mismo a los </a:t>
            </a:r>
            <a:r>
              <a:rPr lang="es-ES" b="1" dirty="0" smtClean="0"/>
              <a:t>efectos </a:t>
            </a:r>
            <a:r>
              <a:rPr lang="es-ES" b="1" dirty="0"/>
              <a:t>de los rayos, como edificios de oficinas.</a:t>
            </a:r>
          </a:p>
          <a:p>
            <a:pPr marL="742950" lvl="1" indent="-285750" algn="just">
              <a:buFont typeface="Arial" panose="020B0604020202020204" pitchFamily="34" charset="0"/>
              <a:buChar char="•"/>
            </a:pPr>
            <a:r>
              <a:rPr lang="es-ES" b="1" i="1" u="sng" dirty="0" smtClean="0"/>
              <a:t>Estructuras </a:t>
            </a:r>
            <a:r>
              <a:rPr lang="es-ES" b="1" i="1" u="sng" dirty="0"/>
              <a:t>peligrosas para sus alrededores inmediatos: </a:t>
            </a:r>
            <a:r>
              <a:rPr lang="es-ES" b="1" dirty="0" smtClean="0"/>
              <a:t>son </a:t>
            </a:r>
            <a:r>
              <a:rPr lang="es-ES" b="1" dirty="0"/>
              <a:t>todos aquellos edificios que pueden resultar peligrosos </a:t>
            </a:r>
            <a:r>
              <a:rPr lang="es-ES" b="1" dirty="0" smtClean="0"/>
              <a:t>para </a:t>
            </a:r>
            <a:r>
              <a:rPr lang="es-ES" b="1" dirty="0"/>
              <a:t>los alrededores inmediatos ante la caída de un rayo.</a:t>
            </a:r>
          </a:p>
          <a:p>
            <a:pPr marL="742950" lvl="1" indent="-285750" algn="just">
              <a:buFont typeface="Arial" panose="020B0604020202020204" pitchFamily="34" charset="0"/>
              <a:buChar char="•"/>
            </a:pPr>
            <a:r>
              <a:rPr lang="es-ES" b="1" i="1" u="sng" dirty="0" smtClean="0"/>
              <a:t>Estructuras </a:t>
            </a:r>
            <a:r>
              <a:rPr lang="es-ES" b="1" i="1" u="sng" dirty="0"/>
              <a:t>peligrosas para ambientes sociales y físicos: </a:t>
            </a:r>
            <a:r>
              <a:rPr lang="es-ES" b="1" dirty="0" smtClean="0"/>
              <a:t>son </a:t>
            </a:r>
            <a:r>
              <a:rPr lang="es-ES" b="1" dirty="0"/>
              <a:t>edificios que podrían causar emisiones biológicas, </a:t>
            </a:r>
            <a:r>
              <a:rPr lang="es-ES" b="1" dirty="0" smtClean="0"/>
              <a:t>químicas </a:t>
            </a:r>
            <a:r>
              <a:rPr lang="es-ES" b="1" dirty="0"/>
              <a:t>y radioactivas como consecuencia de la </a:t>
            </a:r>
            <a:r>
              <a:rPr lang="es-ES" b="1" dirty="0" smtClean="0"/>
              <a:t>caída de un rayo, como un edificio de laboratorios </a:t>
            </a:r>
            <a:r>
              <a:rPr lang="es-ES" b="1" dirty="0"/>
              <a:t>químicos.</a:t>
            </a:r>
          </a:p>
          <a:p>
            <a:pPr marL="742950" lvl="1" indent="-285750" algn="just">
              <a:buFont typeface="Arial" panose="020B0604020202020204" pitchFamily="34" charset="0"/>
              <a:buChar char="•"/>
            </a:pPr>
            <a:r>
              <a:rPr lang="es-ES" b="1" i="1" u="sng" dirty="0" smtClean="0"/>
              <a:t>Estructuras </a:t>
            </a:r>
            <a:r>
              <a:rPr lang="es-ES" b="1" i="1" u="sng" dirty="0"/>
              <a:t>varias: </a:t>
            </a:r>
            <a:r>
              <a:rPr lang="es-ES" b="1" dirty="0"/>
              <a:t>dentro de esta clasificación, se </a:t>
            </a:r>
            <a:r>
              <a:rPr lang="es-ES" b="1" dirty="0" smtClean="0"/>
              <a:t>encuentran</a:t>
            </a:r>
            <a:r>
              <a:rPr lang="es-ES" b="1" dirty="0"/>
              <a:t>, por un lado, las estructuras elevadas o altas, </a:t>
            </a:r>
            <a:r>
              <a:rPr lang="es-ES" b="1" dirty="0" smtClean="0"/>
              <a:t>que </a:t>
            </a:r>
            <a:r>
              <a:rPr lang="es-ES" b="1" dirty="0"/>
              <a:t>pueden tener más de 60 metros. Por otro lado, las </a:t>
            </a:r>
            <a:r>
              <a:rPr lang="es-ES" b="1" dirty="0" smtClean="0"/>
              <a:t>carpas</a:t>
            </a:r>
            <a:r>
              <a:rPr lang="es-ES" b="1" dirty="0"/>
              <a:t>, los solares para campamentos y campos de </a:t>
            </a:r>
            <a:r>
              <a:rPr lang="es-ES" b="1" dirty="0" smtClean="0"/>
              <a:t>deportes</a:t>
            </a:r>
            <a:r>
              <a:rPr lang="es-ES" b="1" dirty="0"/>
              <a:t>. Se incluyen, además, todas las instalaciones </a:t>
            </a:r>
            <a:r>
              <a:rPr lang="es-ES" b="1" dirty="0" smtClean="0"/>
              <a:t>provisorias </a:t>
            </a:r>
            <a:r>
              <a:rPr lang="es-ES" b="1" dirty="0"/>
              <a:t>y las estructuras en construcción.</a:t>
            </a:r>
          </a:p>
          <a:p>
            <a:pPr algn="just"/>
            <a:r>
              <a:rPr lang="es-ES" b="1" dirty="0">
                <a:solidFill>
                  <a:srgbClr val="0070C0"/>
                </a:solidFill>
                <a:latin typeface="Arial Rounded MT Bold" panose="020F0704030504030204" pitchFamily="34" charset="0"/>
              </a:rPr>
              <a:t>Descargador </a:t>
            </a:r>
            <a:r>
              <a:rPr lang="es-ES" b="1" dirty="0" smtClean="0">
                <a:solidFill>
                  <a:srgbClr val="0070C0"/>
                </a:solidFill>
                <a:latin typeface="Arial Rounded MT Bold" panose="020F0704030504030204" pitchFamily="34" charset="0"/>
              </a:rPr>
              <a:t>de sobretensiones</a:t>
            </a:r>
            <a:endParaRPr lang="es-ES" b="1" dirty="0">
              <a:solidFill>
                <a:srgbClr val="0070C0"/>
              </a:solidFill>
              <a:latin typeface="Arial Rounded MT Bold" panose="020F0704030504030204" pitchFamily="34" charset="0"/>
            </a:endParaRPr>
          </a:p>
          <a:p>
            <a:pPr algn="ctr"/>
            <a:r>
              <a:rPr lang="es-ES" b="1" dirty="0">
                <a:solidFill>
                  <a:srgbClr val="0070C0"/>
                </a:solidFill>
              </a:rPr>
              <a:t>Cada </a:t>
            </a:r>
            <a:r>
              <a:rPr lang="es-ES" b="1" dirty="0" smtClean="0">
                <a:solidFill>
                  <a:srgbClr val="0070C0"/>
                </a:solidFill>
              </a:rPr>
              <a:t>día se hacen </a:t>
            </a:r>
            <a:r>
              <a:rPr lang="es-ES" b="1" dirty="0">
                <a:solidFill>
                  <a:srgbClr val="0070C0"/>
                </a:solidFill>
              </a:rPr>
              <a:t>más famosos </a:t>
            </a:r>
            <a:r>
              <a:rPr lang="es-ES" b="1" dirty="0" smtClean="0">
                <a:solidFill>
                  <a:srgbClr val="0070C0"/>
                </a:solidFill>
              </a:rPr>
              <a:t>y se utilizan con mayor frecuencia los descargadores </a:t>
            </a:r>
            <a:r>
              <a:rPr lang="es-ES" b="1" dirty="0">
                <a:solidFill>
                  <a:srgbClr val="0070C0"/>
                </a:solidFill>
              </a:rPr>
              <a:t>de sobretensión. Ante </a:t>
            </a:r>
            <a:r>
              <a:rPr lang="es-ES" b="1" dirty="0" smtClean="0">
                <a:solidFill>
                  <a:srgbClr val="0070C0"/>
                </a:solidFill>
              </a:rPr>
              <a:t>un valor de </a:t>
            </a:r>
            <a:r>
              <a:rPr lang="es-ES" b="1" dirty="0">
                <a:solidFill>
                  <a:srgbClr val="0070C0"/>
                </a:solidFill>
              </a:rPr>
              <a:t>tensión elevado, estos </a:t>
            </a:r>
            <a:r>
              <a:rPr lang="es-ES" b="1" dirty="0" smtClean="0">
                <a:solidFill>
                  <a:srgbClr val="0070C0"/>
                </a:solidFill>
              </a:rPr>
              <a:t>se encargan </a:t>
            </a:r>
            <a:r>
              <a:rPr lang="es-ES" b="1" dirty="0">
                <a:solidFill>
                  <a:srgbClr val="0070C0"/>
                </a:solidFill>
              </a:rPr>
              <a:t>de asegurar que dicha </a:t>
            </a:r>
            <a:r>
              <a:rPr lang="es-ES" b="1" dirty="0" smtClean="0">
                <a:solidFill>
                  <a:srgbClr val="0070C0"/>
                </a:solidFill>
              </a:rPr>
              <a:t>sobretensión se drene a tierra y no circule por la instalación</a:t>
            </a:r>
            <a:r>
              <a:rPr lang="es-ES" b="1" dirty="0">
                <a:solidFill>
                  <a:srgbClr val="0070C0"/>
                </a:solidFill>
              </a:rPr>
              <a:t>. </a:t>
            </a:r>
          </a:p>
          <a:p>
            <a:pPr algn="ctr"/>
            <a:r>
              <a:rPr lang="es-ES" b="1" dirty="0" smtClean="0">
                <a:solidFill>
                  <a:srgbClr val="0070C0"/>
                </a:solidFill>
              </a:rPr>
              <a:t>Para esto se valen de un </a:t>
            </a:r>
            <a:r>
              <a:rPr lang="es-ES" b="1" dirty="0" err="1">
                <a:solidFill>
                  <a:srgbClr val="0070C0"/>
                </a:solidFill>
              </a:rPr>
              <a:t>varistor</a:t>
            </a:r>
            <a:r>
              <a:rPr lang="es-ES" b="1" dirty="0">
                <a:solidFill>
                  <a:srgbClr val="0070C0"/>
                </a:solidFill>
              </a:rPr>
              <a:t> (resistor </a:t>
            </a:r>
            <a:r>
              <a:rPr lang="es-ES" b="1" dirty="0" smtClean="0">
                <a:solidFill>
                  <a:srgbClr val="0070C0"/>
                </a:solidFill>
              </a:rPr>
              <a:t>dependiente de voltaje) que, al detectar </a:t>
            </a:r>
            <a:r>
              <a:rPr lang="es-ES" b="1" dirty="0">
                <a:solidFill>
                  <a:srgbClr val="0070C0"/>
                </a:solidFill>
              </a:rPr>
              <a:t>un valor de tensión dado, </a:t>
            </a:r>
            <a:r>
              <a:rPr lang="es-ES" b="1" dirty="0" smtClean="0">
                <a:solidFill>
                  <a:srgbClr val="0070C0"/>
                </a:solidFill>
              </a:rPr>
              <a:t>se comporta </a:t>
            </a:r>
            <a:r>
              <a:rPr lang="es-ES" b="1" dirty="0">
                <a:solidFill>
                  <a:srgbClr val="0070C0"/>
                </a:solidFill>
              </a:rPr>
              <a:t>como </a:t>
            </a:r>
            <a:r>
              <a:rPr lang="es-ES" b="1" dirty="0" smtClean="0">
                <a:solidFill>
                  <a:srgbClr val="0070C0"/>
                </a:solidFill>
              </a:rPr>
              <a:t>un camino de resistencia </a:t>
            </a:r>
            <a:r>
              <a:rPr lang="es-ES" b="1" dirty="0">
                <a:solidFill>
                  <a:srgbClr val="0070C0"/>
                </a:solidFill>
              </a:rPr>
              <a:t>tendiente </a:t>
            </a:r>
            <a:r>
              <a:rPr lang="es-ES" b="1" dirty="0" smtClean="0">
                <a:solidFill>
                  <a:srgbClr val="0070C0"/>
                </a:solidFill>
              </a:rPr>
              <a:t>a cero </a:t>
            </a:r>
            <a:r>
              <a:rPr lang="es-ES" b="1" dirty="0">
                <a:solidFill>
                  <a:srgbClr val="0070C0"/>
                </a:solidFill>
              </a:rPr>
              <a:t>y ofrece una opción </a:t>
            </a:r>
            <a:r>
              <a:rPr lang="es-ES" b="1" dirty="0" smtClean="0">
                <a:solidFill>
                  <a:srgbClr val="0070C0"/>
                </a:solidFill>
              </a:rPr>
              <a:t>fácil a la instalación de puesta a tierra</a:t>
            </a:r>
            <a:r>
              <a:rPr lang="es-ES" b="1" dirty="0">
                <a:solidFill>
                  <a:srgbClr val="0070C0"/>
                </a:solidFill>
              </a:rPr>
              <a:t>.</a:t>
            </a:r>
          </a:p>
          <a:p>
            <a:pPr algn="just"/>
            <a:endParaRPr lang="es-ES" dirty="0" smtClean="0"/>
          </a:p>
          <a:p>
            <a:pPr algn="just"/>
            <a:endParaRPr lang="es-ES" dirty="0"/>
          </a:p>
          <a:p>
            <a:pPr algn="just"/>
            <a:endParaRPr lang="es-ES" dirty="0"/>
          </a:p>
        </p:txBody>
      </p:sp>
    </p:spTree>
    <p:extLst>
      <p:ext uri="{BB962C8B-B14F-4D97-AF65-F5344CB8AC3E}">
        <p14:creationId xmlns:p14="http://schemas.microsoft.com/office/powerpoint/2010/main" val="777210647"/>
      </p:ext>
    </p:extLst>
  </p:cSld>
  <p:clrMapOvr>
    <a:masterClrMapping/>
  </p:clrMapOvr>
</p:sld>
</file>

<file path=ppt/slides/slide1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162296" y="89628"/>
            <a:ext cx="11566566" cy="7571303"/>
          </a:xfrm>
          <a:prstGeom prst="rect">
            <a:avLst/>
          </a:prstGeom>
        </p:spPr>
        <p:txBody>
          <a:bodyPr wrap="square">
            <a:spAutoFit/>
          </a:bodyPr>
          <a:lstStyle/>
          <a:p>
            <a:pPr algn="just"/>
            <a:r>
              <a:rPr lang="es-ES" b="1" dirty="0" smtClean="0">
                <a:solidFill>
                  <a:srgbClr val="0070C0"/>
                </a:solidFill>
                <a:latin typeface="Arial Rounded MT Bold" panose="020F0704030504030204" pitchFamily="34" charset="0"/>
              </a:rPr>
              <a:t>Parámetros del rayo</a:t>
            </a:r>
            <a:endParaRPr lang="es-ES" b="1" dirty="0">
              <a:solidFill>
                <a:srgbClr val="0070C0"/>
              </a:solidFill>
              <a:latin typeface="Arial Rounded MT Bold" panose="020F0704030504030204" pitchFamily="34" charset="0"/>
            </a:endParaRPr>
          </a:p>
          <a:p>
            <a:pPr algn="just"/>
            <a:r>
              <a:rPr lang="es-ES" dirty="0"/>
              <a:t>Los rayos pueden ser tanto ascendentes como </a:t>
            </a:r>
            <a:r>
              <a:rPr lang="es-ES" dirty="0" smtClean="0"/>
              <a:t>descendentes</a:t>
            </a:r>
            <a:r>
              <a:rPr lang="es-ES" dirty="0"/>
              <a:t>. Ante una descarga, la tierra está cargada con </a:t>
            </a:r>
            <a:r>
              <a:rPr lang="es-ES" dirty="0" smtClean="0"/>
              <a:t>partículas </a:t>
            </a:r>
            <a:r>
              <a:rPr lang="es-ES" dirty="0"/>
              <a:t>positivas estáticas, mientras que las nubes, en forma </a:t>
            </a:r>
            <a:r>
              <a:rPr lang="es-ES" dirty="0" smtClean="0"/>
              <a:t>negativas </a:t>
            </a:r>
            <a:r>
              <a:rPr lang="es-ES" dirty="0"/>
              <a:t>en los llamados </a:t>
            </a:r>
            <a:r>
              <a:rPr lang="es-ES" dirty="0" err="1"/>
              <a:t>cumulus</a:t>
            </a:r>
            <a:r>
              <a:rPr lang="es-ES" dirty="0"/>
              <a:t> </a:t>
            </a:r>
            <a:r>
              <a:rPr lang="es-ES" dirty="0" err="1"/>
              <a:t>nimbus</a:t>
            </a:r>
            <a:r>
              <a:rPr lang="es-ES" dirty="0"/>
              <a:t>. Las cargas </a:t>
            </a:r>
            <a:r>
              <a:rPr lang="es-ES" dirty="0" smtClean="0"/>
              <a:t>positivas </a:t>
            </a:r>
            <a:r>
              <a:rPr lang="es-ES" dirty="0"/>
              <a:t>atraen a las negativas (en la mayoría de los casos), y </a:t>
            </a:r>
            <a:r>
              <a:rPr lang="es-ES" dirty="0" smtClean="0"/>
              <a:t>se </a:t>
            </a:r>
            <a:r>
              <a:rPr lang="es-ES" dirty="0"/>
              <a:t>produce la descarga. También pueden darse descargas </a:t>
            </a:r>
            <a:r>
              <a:rPr lang="es-ES" dirty="0" smtClean="0"/>
              <a:t>entre </a:t>
            </a:r>
            <a:r>
              <a:rPr lang="es-ES" dirty="0"/>
              <a:t>nubes; estas se comportan como horizontales.</a:t>
            </a:r>
          </a:p>
          <a:p>
            <a:pPr algn="just"/>
            <a:r>
              <a:rPr lang="es-ES" dirty="0"/>
              <a:t>En tiempo tormentoso, el campo eléctrico a nivel del suelo </a:t>
            </a:r>
            <a:r>
              <a:rPr lang="es-ES" dirty="0" smtClean="0"/>
              <a:t>(</a:t>
            </a:r>
            <a:r>
              <a:rPr lang="es-ES" dirty="0"/>
              <a:t>en planicie) antes de la caída de un rayo alcanza valores </a:t>
            </a:r>
            <a:r>
              <a:rPr lang="es-ES" dirty="0" smtClean="0"/>
              <a:t>entre </a:t>
            </a:r>
            <a:r>
              <a:rPr lang="es-ES" dirty="0"/>
              <a:t>10 </a:t>
            </a:r>
            <a:r>
              <a:rPr lang="es-ES" dirty="0" err="1"/>
              <a:t>kV</a:t>
            </a:r>
            <a:r>
              <a:rPr lang="es-ES" dirty="0"/>
              <a:t>/m y 20 </a:t>
            </a:r>
            <a:r>
              <a:rPr lang="es-ES" dirty="0" err="1"/>
              <a:t>kV</a:t>
            </a:r>
            <a:r>
              <a:rPr lang="es-ES" dirty="0"/>
              <a:t>/m. Teniendo en cuenta estas cifras y </a:t>
            </a:r>
            <a:r>
              <a:rPr lang="es-ES" dirty="0" smtClean="0"/>
              <a:t>la </a:t>
            </a:r>
            <a:r>
              <a:rPr lang="es-ES" dirty="0"/>
              <a:t>distancia del orden de 5 km entre el suelo y la parte baja </a:t>
            </a:r>
            <a:r>
              <a:rPr lang="es-ES" dirty="0" smtClean="0"/>
              <a:t>de </a:t>
            </a:r>
            <a:r>
              <a:rPr lang="es-ES" dirty="0"/>
              <a:t>la nube, es posible estimar que la diferencia de potencial </a:t>
            </a:r>
            <a:r>
              <a:rPr lang="es-ES" dirty="0" smtClean="0"/>
              <a:t>entre </a:t>
            </a:r>
            <a:r>
              <a:rPr lang="es-ES" dirty="0"/>
              <a:t>ambos alcance valores de hasta 100 MV. Producida la </a:t>
            </a:r>
            <a:r>
              <a:rPr lang="es-ES" dirty="0" smtClean="0"/>
              <a:t>descarga </a:t>
            </a:r>
            <a:r>
              <a:rPr lang="es-ES" dirty="0"/>
              <a:t>disruptiva en estas condiciones, es </a:t>
            </a:r>
            <a:r>
              <a:rPr lang="es-ES" dirty="0" smtClean="0"/>
              <a:t>relativamente </a:t>
            </a:r>
            <a:r>
              <a:rPr lang="es-ES" dirty="0"/>
              <a:t>fácil aceptar que el sistema electrostático se comporte </a:t>
            </a:r>
            <a:r>
              <a:rPr lang="es-ES" dirty="0" smtClean="0"/>
              <a:t>como </a:t>
            </a:r>
            <a:r>
              <a:rPr lang="es-ES" dirty="0"/>
              <a:t>una fuente de corriente casi ideal, de tipo impulsiva, </a:t>
            </a:r>
            <a:r>
              <a:rPr lang="es-ES" dirty="0" smtClean="0"/>
              <a:t>capaz </a:t>
            </a:r>
            <a:r>
              <a:rPr lang="es-ES" dirty="0"/>
              <a:t>de inyectar su corriente en forma independiente de </a:t>
            </a:r>
            <a:r>
              <a:rPr lang="es-ES" dirty="0" smtClean="0"/>
              <a:t>la resistencia </a:t>
            </a:r>
            <a:r>
              <a:rPr lang="es-ES" dirty="0"/>
              <a:t>que intercalemos </a:t>
            </a:r>
            <a:r>
              <a:rPr lang="es-ES" dirty="0" smtClean="0"/>
              <a:t>en su camino </a:t>
            </a:r>
            <a:r>
              <a:rPr lang="es-ES" dirty="0"/>
              <a:t>hacia </a:t>
            </a:r>
            <a:r>
              <a:rPr lang="es-ES" dirty="0" smtClean="0"/>
              <a:t>la tierra.</a:t>
            </a:r>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smtClean="0"/>
          </a:p>
          <a:p>
            <a:pPr algn="just"/>
            <a:endParaRPr lang="es-ES" dirty="0" smtClean="0"/>
          </a:p>
          <a:p>
            <a:pPr algn="ctr"/>
            <a:r>
              <a:rPr lang="es-ES" b="1" dirty="0"/>
              <a:t>Esquema de comportamiento de </a:t>
            </a:r>
            <a:r>
              <a:rPr lang="es-ES" b="1" dirty="0" smtClean="0"/>
              <a:t>la caída </a:t>
            </a:r>
            <a:r>
              <a:rPr lang="es-ES" b="1" dirty="0"/>
              <a:t>del rayo desde </a:t>
            </a:r>
            <a:r>
              <a:rPr lang="es-ES" b="1" dirty="0" smtClean="0"/>
              <a:t>el punto </a:t>
            </a:r>
            <a:r>
              <a:rPr lang="es-ES" b="1" dirty="0"/>
              <a:t>de vista </a:t>
            </a:r>
            <a:r>
              <a:rPr lang="es-ES" b="1" dirty="0" smtClean="0"/>
              <a:t>electrostático.</a:t>
            </a:r>
          </a:p>
          <a:p>
            <a:pPr algn="ctr"/>
            <a:endParaRPr lang="es-ES" dirty="0" smtClean="0"/>
          </a:p>
          <a:p>
            <a:pPr algn="just"/>
            <a:endParaRPr lang="es-ES" dirty="0"/>
          </a:p>
          <a:p>
            <a:pPr algn="just"/>
            <a:endParaRPr lang="es-ES" dirty="0"/>
          </a:p>
        </p:txBody>
      </p:sp>
      <p:pic>
        <p:nvPicPr>
          <p:cNvPr id="3" name="Imagen 2"/>
          <p:cNvPicPr>
            <a:picLocks noChangeAspect="1"/>
          </p:cNvPicPr>
          <p:nvPr/>
        </p:nvPicPr>
        <p:blipFill>
          <a:blip r:embed="rId2"/>
          <a:stretch>
            <a:fillRect/>
          </a:stretch>
        </p:blipFill>
        <p:spPr>
          <a:xfrm>
            <a:off x="2873829" y="3245303"/>
            <a:ext cx="6448301" cy="3143622"/>
          </a:xfrm>
          <a:prstGeom prst="rect">
            <a:avLst/>
          </a:prstGeom>
        </p:spPr>
      </p:pic>
    </p:spTree>
    <p:extLst>
      <p:ext uri="{BB962C8B-B14F-4D97-AF65-F5344CB8AC3E}">
        <p14:creationId xmlns:p14="http://schemas.microsoft.com/office/powerpoint/2010/main" val="2533715819"/>
      </p:ext>
    </p:extLst>
  </p:cSld>
  <p:clrMapOvr>
    <a:masterClrMapping/>
  </p:clrMapOvr>
</p:sld>
</file>

<file path=ppt/slides/slide1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162296" y="89628"/>
            <a:ext cx="11566566" cy="6463308"/>
          </a:xfrm>
          <a:prstGeom prst="rect">
            <a:avLst/>
          </a:prstGeom>
        </p:spPr>
        <p:txBody>
          <a:bodyPr wrap="square">
            <a:spAutoFit/>
          </a:bodyPr>
          <a:lstStyle/>
          <a:p>
            <a:pPr algn="just"/>
            <a:r>
              <a:rPr lang="es-ES" dirty="0" smtClean="0"/>
              <a:t>La </a:t>
            </a:r>
            <a:r>
              <a:rPr lang="es-ES" dirty="0"/>
              <a:t>polaridad de los rayos depende mucho de la naturaleza </a:t>
            </a:r>
            <a:r>
              <a:rPr lang="es-ES" dirty="0" smtClean="0"/>
              <a:t>del </a:t>
            </a:r>
            <a:r>
              <a:rPr lang="es-ES" dirty="0"/>
              <a:t>territorio donde se produzca. Siempre que no se cuente </a:t>
            </a:r>
            <a:r>
              <a:rPr lang="es-ES" dirty="0" smtClean="0"/>
              <a:t>con </a:t>
            </a:r>
            <a:r>
              <a:rPr lang="es-ES" dirty="0"/>
              <a:t>información de la región, se suele suponer un 10 % </a:t>
            </a:r>
            <a:r>
              <a:rPr lang="es-ES" dirty="0" smtClean="0"/>
              <a:t>hacia </a:t>
            </a:r>
            <a:r>
              <a:rPr lang="es-ES" dirty="0"/>
              <a:t>arriba y un 90 % hacia abajo.</a:t>
            </a:r>
          </a:p>
          <a:p>
            <a:pPr algn="just"/>
            <a:r>
              <a:rPr lang="es-ES" dirty="0"/>
              <a:t>Los efectos de la caída de un rayo, ya sean térmicos o </a:t>
            </a:r>
            <a:r>
              <a:rPr lang="es-ES" dirty="0" smtClean="0"/>
              <a:t>mecánicos</a:t>
            </a:r>
            <a:r>
              <a:rPr lang="es-ES" dirty="0"/>
              <a:t>, guardan relación con una serie de valores </a:t>
            </a:r>
            <a:r>
              <a:rPr lang="es-ES" dirty="0" smtClean="0"/>
              <a:t>característicos </a:t>
            </a:r>
            <a:r>
              <a:rPr lang="es-ES" dirty="0"/>
              <a:t>que son el valor de cresta de la corriente (1), la </a:t>
            </a:r>
            <a:r>
              <a:rPr lang="es-ES" dirty="0" smtClean="0"/>
              <a:t>carga </a:t>
            </a:r>
            <a:r>
              <a:rPr lang="es-ES" dirty="0"/>
              <a:t>total </a:t>
            </a:r>
            <a:r>
              <a:rPr lang="es-ES" dirty="0" smtClean="0"/>
              <a:t>(</a:t>
            </a:r>
            <a:r>
              <a:rPr lang="es-ES" dirty="0" err="1" smtClean="0"/>
              <a:t>Qtotal</a:t>
            </a:r>
            <a:r>
              <a:rPr lang="es-ES" dirty="0" smtClean="0"/>
              <a:t>), </a:t>
            </a:r>
            <a:r>
              <a:rPr lang="es-ES" dirty="0"/>
              <a:t>la carga de impulso </a:t>
            </a:r>
            <a:r>
              <a:rPr lang="es-ES" dirty="0" smtClean="0"/>
              <a:t>(</a:t>
            </a:r>
            <a:r>
              <a:rPr lang="es-ES" dirty="0" err="1" smtClean="0"/>
              <a:t>Qimpulso</a:t>
            </a:r>
            <a:r>
              <a:rPr lang="es-ES" dirty="0" smtClean="0"/>
              <a:t>) </a:t>
            </a:r>
            <a:r>
              <a:rPr lang="es-ES" dirty="0"/>
              <a:t>y la </a:t>
            </a:r>
            <a:r>
              <a:rPr lang="es-ES" dirty="0" smtClean="0"/>
              <a:t>energía </a:t>
            </a:r>
            <a:r>
              <a:rPr lang="es-ES" dirty="0"/>
              <a:t>específica (W/R).</a:t>
            </a:r>
          </a:p>
          <a:p>
            <a:pPr algn="ctr"/>
            <a:r>
              <a:rPr lang="es-ES" b="1" dirty="0" smtClean="0">
                <a:solidFill>
                  <a:srgbClr val="FF0000"/>
                </a:solidFill>
                <a:latin typeface="Arial Rounded MT Bold" panose="020F0704030504030204" pitchFamily="34" charset="0"/>
              </a:rPr>
              <a:t>El rayo se produce por la acumulación de </a:t>
            </a:r>
            <a:r>
              <a:rPr lang="es-ES" b="1" dirty="0">
                <a:solidFill>
                  <a:srgbClr val="FF0000"/>
                </a:solidFill>
                <a:latin typeface="Arial Rounded MT Bold" panose="020F0704030504030204" pitchFamily="34" charset="0"/>
              </a:rPr>
              <a:t>cargas eléctricas y estáticas </a:t>
            </a:r>
            <a:r>
              <a:rPr lang="es-ES" b="1" dirty="0" smtClean="0">
                <a:solidFill>
                  <a:srgbClr val="FF0000"/>
                </a:solidFill>
                <a:latin typeface="Arial Rounded MT Bold" panose="020F0704030504030204" pitchFamily="34" charset="0"/>
              </a:rPr>
              <a:t>positivas y negativas entre la tierra y las nubes de la tormenta</a:t>
            </a:r>
            <a:r>
              <a:rPr lang="es-ES" b="1" dirty="0">
                <a:solidFill>
                  <a:srgbClr val="FF0000"/>
                </a:solidFill>
                <a:latin typeface="Arial Rounded MT Bold" panose="020F0704030504030204" pitchFamily="34" charset="0"/>
              </a:rPr>
              <a:t>.</a:t>
            </a:r>
          </a:p>
          <a:p>
            <a:pPr algn="just"/>
            <a:r>
              <a:rPr lang="es-ES" dirty="0"/>
              <a:t>La corriente se presenta como una descarga en la que </a:t>
            </a:r>
            <a:r>
              <a:rPr lang="es-ES" dirty="0" smtClean="0"/>
              <a:t>aparece </a:t>
            </a:r>
            <a:r>
              <a:rPr lang="es-ES" dirty="0"/>
              <a:t>un pico en un tiempo de 10 </a:t>
            </a:r>
            <a:r>
              <a:rPr lang="es-ES" dirty="0" err="1"/>
              <a:t>mseg</a:t>
            </a:r>
            <a:r>
              <a:rPr lang="es-ES" dirty="0"/>
              <a:t> (</a:t>
            </a:r>
            <a:r>
              <a:rPr lang="es-ES" dirty="0" smtClean="0"/>
              <a:t>microsegundos</a:t>
            </a:r>
            <a:r>
              <a:rPr lang="es-ES" dirty="0"/>
              <a:t>) aproximadamente. Luego desciende hasta un valor </a:t>
            </a:r>
            <a:r>
              <a:rPr lang="es-ES" dirty="0" smtClean="0"/>
              <a:t>del </a:t>
            </a:r>
            <a:r>
              <a:rPr lang="es-ES" dirty="0"/>
              <a:t>50 % del valor del primer pico en un tiempo de </a:t>
            </a:r>
            <a:r>
              <a:rPr lang="es-ES" dirty="0" smtClean="0"/>
              <a:t>alrededor </a:t>
            </a:r>
            <a:r>
              <a:rPr lang="es-ES" dirty="0"/>
              <a:t>de 50 </a:t>
            </a:r>
            <a:r>
              <a:rPr lang="es-ES" dirty="0" err="1"/>
              <a:t>mseg</a:t>
            </a:r>
            <a:r>
              <a:rPr lang="es-ES" dirty="0"/>
              <a:t> desde el inicio. Después de esto, la </a:t>
            </a:r>
            <a:r>
              <a:rPr lang="es-ES" dirty="0" smtClean="0"/>
              <a:t>corriente </a:t>
            </a:r>
            <a:r>
              <a:rPr lang="es-ES" dirty="0"/>
              <a:t>puede mantener un valor elevado por algunas </a:t>
            </a:r>
            <a:r>
              <a:rPr lang="es-ES" dirty="0" smtClean="0"/>
              <a:t>decenas </a:t>
            </a:r>
            <a:r>
              <a:rPr lang="es-ES" dirty="0"/>
              <a:t>de milisegundos o desaparecer (transporta más </a:t>
            </a:r>
            <a:r>
              <a:rPr lang="es-ES" dirty="0" smtClean="0"/>
              <a:t>carga </a:t>
            </a:r>
            <a:r>
              <a:rPr lang="es-ES" dirty="0"/>
              <a:t>que el impulso inicial).</a:t>
            </a:r>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ctr"/>
            <a:r>
              <a:rPr lang="es-ES" b="1" dirty="0" smtClean="0"/>
              <a:t>Forma </a:t>
            </a:r>
            <a:r>
              <a:rPr lang="es-ES" b="1" dirty="0"/>
              <a:t>de onda de descarga atmosférica, </a:t>
            </a:r>
            <a:r>
              <a:rPr lang="es-ES" b="1" dirty="0" smtClean="0"/>
              <a:t>utilizada para </a:t>
            </a:r>
            <a:r>
              <a:rPr lang="es-ES" b="1" dirty="0"/>
              <a:t>ensayo de equipamiento (1,2/50 </a:t>
            </a:r>
            <a:r>
              <a:rPr lang="es-ES" b="1" dirty="0" err="1"/>
              <a:t>mseg</a:t>
            </a:r>
            <a:r>
              <a:rPr lang="es-ES" b="1" dirty="0" smtClean="0"/>
              <a:t>).</a:t>
            </a:r>
            <a:endParaRPr lang="es-ES" b="1" dirty="0"/>
          </a:p>
        </p:txBody>
      </p:sp>
      <p:pic>
        <p:nvPicPr>
          <p:cNvPr id="4" name="Imagen 3"/>
          <p:cNvPicPr>
            <a:picLocks noChangeAspect="1"/>
          </p:cNvPicPr>
          <p:nvPr/>
        </p:nvPicPr>
        <p:blipFill>
          <a:blip r:embed="rId2"/>
          <a:stretch>
            <a:fillRect/>
          </a:stretch>
        </p:blipFill>
        <p:spPr>
          <a:xfrm>
            <a:off x="4192979" y="3178134"/>
            <a:ext cx="3505200" cy="2971800"/>
          </a:xfrm>
          <a:prstGeom prst="rect">
            <a:avLst/>
          </a:prstGeom>
        </p:spPr>
      </p:pic>
    </p:spTree>
    <p:extLst>
      <p:ext uri="{BB962C8B-B14F-4D97-AF65-F5344CB8AC3E}">
        <p14:creationId xmlns:p14="http://schemas.microsoft.com/office/powerpoint/2010/main" val="1190078755"/>
      </p:ext>
    </p:extLst>
  </p:cSld>
  <p:clrMapOvr>
    <a:masterClrMapping/>
  </p:clrMapOvr>
</p:sld>
</file>

<file path=ppt/slides/slide1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162296" y="89628"/>
            <a:ext cx="11566566" cy="6463308"/>
          </a:xfrm>
          <a:prstGeom prst="rect">
            <a:avLst/>
          </a:prstGeom>
        </p:spPr>
        <p:txBody>
          <a:bodyPr wrap="square">
            <a:spAutoFit/>
          </a:bodyPr>
          <a:lstStyle/>
          <a:p>
            <a:pPr algn="just"/>
            <a:r>
              <a:rPr lang="es-ES" dirty="0" smtClean="0"/>
              <a:t>Otro </a:t>
            </a:r>
            <a:r>
              <a:rPr lang="es-ES" dirty="0"/>
              <a:t>parámetro relacionado con el impulso de la descarga </a:t>
            </a:r>
            <a:r>
              <a:rPr lang="es-ES" dirty="0" smtClean="0"/>
              <a:t>es </a:t>
            </a:r>
            <a:r>
              <a:rPr lang="es-ES" dirty="0"/>
              <a:t>la pendiente de la corriente que, según sea mayor o </a:t>
            </a:r>
            <a:r>
              <a:rPr lang="es-ES" dirty="0" smtClean="0"/>
              <a:t>menor</a:t>
            </a:r>
            <a:r>
              <a:rPr lang="es-ES" dirty="0"/>
              <a:t>, provocará más o menos variación de la corriente en </a:t>
            </a:r>
            <a:r>
              <a:rPr lang="es-ES" dirty="0" smtClean="0"/>
              <a:t>el tiempo</a:t>
            </a:r>
            <a:r>
              <a:rPr lang="es-ES" dirty="0"/>
              <a:t>. Esta corriente que cambia generará un campo </a:t>
            </a:r>
            <a:r>
              <a:rPr lang="es-ES" dirty="0" smtClean="0"/>
              <a:t>magnético </a:t>
            </a:r>
            <a:r>
              <a:rPr lang="es-ES" dirty="0"/>
              <a:t>variable, que por la ley de Faraday- Lenz puede </a:t>
            </a:r>
            <a:r>
              <a:rPr lang="es-ES" dirty="0" smtClean="0"/>
              <a:t>inducir </a:t>
            </a:r>
            <a:r>
              <a:rPr lang="es-ES" dirty="0"/>
              <a:t>tensiones en conductores cercanos a la zona por donde </a:t>
            </a:r>
            <a:r>
              <a:rPr lang="es-ES" dirty="0" smtClean="0"/>
              <a:t>circula </a:t>
            </a:r>
            <a:r>
              <a:rPr lang="es-ES" dirty="0"/>
              <a:t>la corriente. Por lo general, las normas de descargas </a:t>
            </a:r>
            <a:r>
              <a:rPr lang="es-ES" dirty="0" smtClean="0"/>
              <a:t>atmosféricas </a:t>
            </a:r>
            <a:r>
              <a:rPr lang="es-ES" dirty="0"/>
              <a:t>toman la pendiente en </a:t>
            </a:r>
            <a:r>
              <a:rPr lang="es-ES" dirty="0" err="1"/>
              <a:t>kA</a:t>
            </a:r>
            <a:r>
              <a:rPr lang="es-ES" dirty="0"/>
              <a:t>/</a:t>
            </a:r>
            <a:r>
              <a:rPr lang="es-ES" dirty="0" err="1"/>
              <a:t>mseg</a:t>
            </a:r>
            <a:r>
              <a:rPr lang="es-ES" dirty="0"/>
              <a:t>, entre el 30 y el </a:t>
            </a:r>
            <a:r>
              <a:rPr lang="es-ES" dirty="0" smtClean="0"/>
              <a:t>90 </a:t>
            </a:r>
            <a:r>
              <a:rPr lang="es-ES" dirty="0"/>
              <a:t>% de la corriente de pico o cresta.</a:t>
            </a:r>
          </a:p>
          <a:p>
            <a:pPr algn="just"/>
            <a:r>
              <a:rPr lang="es-ES" dirty="0"/>
              <a:t>Otro parámetro de importancia es la energía específica. La </a:t>
            </a:r>
            <a:r>
              <a:rPr lang="es-ES" dirty="0" smtClean="0"/>
              <a:t>energía </a:t>
            </a:r>
            <a:r>
              <a:rPr lang="es-ES" dirty="0"/>
              <a:t>total que transporta un rayo puede llegar a valores </a:t>
            </a:r>
            <a:r>
              <a:rPr lang="es-ES" dirty="0" smtClean="0"/>
              <a:t>del </a:t>
            </a:r>
            <a:r>
              <a:rPr lang="es-ES" dirty="0"/>
              <a:t>orden de unos 350 </a:t>
            </a:r>
            <a:r>
              <a:rPr lang="es-ES" dirty="0" err="1"/>
              <a:t>kWh</a:t>
            </a:r>
            <a:r>
              <a:rPr lang="es-ES" dirty="0"/>
              <a:t>. Se llega a estos valores con una </a:t>
            </a:r>
            <a:r>
              <a:rPr lang="es-ES" dirty="0" smtClean="0"/>
              <a:t>potencia </a:t>
            </a:r>
            <a:r>
              <a:rPr lang="es-ES" dirty="0"/>
              <a:t>desarrollada por el rayo de grandes valores, pero </a:t>
            </a:r>
            <a:r>
              <a:rPr lang="es-ES" dirty="0" smtClean="0"/>
              <a:t>con </a:t>
            </a:r>
            <a:r>
              <a:rPr lang="es-ES" dirty="0"/>
              <a:t>un tiempo de duración de la descarga muy pequeño, en </a:t>
            </a:r>
            <a:r>
              <a:rPr lang="es-ES" dirty="0" smtClean="0"/>
              <a:t>el </a:t>
            </a:r>
            <a:r>
              <a:rPr lang="es-ES" dirty="0"/>
              <a:t>orden de unas décimas de milisegundo.</a:t>
            </a:r>
          </a:p>
          <a:p>
            <a:pPr algn="just"/>
            <a:r>
              <a:rPr lang="es-ES" dirty="0"/>
              <a:t>Las cargas totales y de impulso se obtienen de la </a:t>
            </a:r>
            <a:r>
              <a:rPr lang="es-ES" dirty="0" smtClean="0"/>
              <a:t>relación de </a:t>
            </a:r>
            <a:r>
              <a:rPr lang="es-ES" dirty="0"/>
              <a:t>la corriente y el tiempo de duración de la cresta (en el </a:t>
            </a:r>
            <a:r>
              <a:rPr lang="es-ES" dirty="0" smtClean="0"/>
              <a:t>caso </a:t>
            </a:r>
            <a:r>
              <a:rPr lang="es-ES" dirty="0"/>
              <a:t>de la carga de impulso),y de la relación de la </a:t>
            </a:r>
            <a:r>
              <a:rPr lang="es-ES" dirty="0" smtClean="0"/>
              <a:t>corriente en </a:t>
            </a:r>
            <a:r>
              <a:rPr lang="es-ES" dirty="0"/>
              <a:t>todo el tiempo que dura la descarga (en el caso de la </a:t>
            </a:r>
            <a:r>
              <a:rPr lang="es-ES" dirty="0" smtClean="0"/>
              <a:t>carga </a:t>
            </a:r>
            <a:r>
              <a:rPr lang="es-ES" dirty="0"/>
              <a:t>total). Estas relaciones son las integrales de la </a:t>
            </a:r>
            <a:r>
              <a:rPr lang="es-ES" dirty="0" smtClean="0"/>
              <a:t>curva en el tiempo </a:t>
            </a:r>
            <a:r>
              <a:rPr lang="es-ES" dirty="0"/>
              <a:t>que </a:t>
            </a:r>
            <a:r>
              <a:rPr lang="es-ES" dirty="0" smtClean="0"/>
              <a:t>dura el impulso y la curva </a:t>
            </a:r>
            <a:r>
              <a:rPr lang="es-ES" dirty="0"/>
              <a:t>total.</a:t>
            </a:r>
          </a:p>
          <a:p>
            <a:pPr algn="just"/>
            <a:r>
              <a:rPr lang="es-ES" dirty="0"/>
              <a:t>Por último mencionaremos la densidad de rayos a tierra </a:t>
            </a:r>
            <a:r>
              <a:rPr lang="es-ES" dirty="0" smtClean="0"/>
              <a:t>(</a:t>
            </a:r>
            <a:r>
              <a:rPr lang="es-ES" dirty="0" err="1"/>
              <a:t>Ng</a:t>
            </a:r>
            <a:r>
              <a:rPr lang="es-ES" dirty="0"/>
              <a:t>), que se expresa como la cantidad de impactos a tierra </a:t>
            </a:r>
            <a:r>
              <a:rPr lang="es-ES" dirty="0" smtClean="0"/>
              <a:t>de </a:t>
            </a:r>
            <a:r>
              <a:rPr lang="es-ES" dirty="0"/>
              <a:t>rayos por unidad de metro cuadrado.</a:t>
            </a:r>
          </a:p>
          <a:p>
            <a:pPr algn="just"/>
            <a:r>
              <a:rPr lang="es-ES" dirty="0" smtClean="0"/>
              <a:t>Ante la posibilidad de que no se cuente con esta información, se puede </a:t>
            </a:r>
            <a:r>
              <a:rPr lang="es-ES" dirty="0"/>
              <a:t>calcular con </a:t>
            </a:r>
            <a:r>
              <a:rPr lang="es-ES" dirty="0" smtClean="0"/>
              <a:t>la fórmula </a:t>
            </a:r>
            <a:r>
              <a:rPr lang="es-ES" dirty="0"/>
              <a:t>siguiente</a:t>
            </a:r>
            <a:r>
              <a:rPr lang="es-ES" dirty="0" smtClean="0"/>
              <a:t>:</a:t>
            </a:r>
          </a:p>
          <a:p>
            <a:pPr algn="just"/>
            <a:endParaRPr lang="es-ES" dirty="0"/>
          </a:p>
          <a:p>
            <a:pPr algn="just"/>
            <a:endParaRPr lang="es-ES" dirty="0" smtClean="0"/>
          </a:p>
          <a:p>
            <a:pPr algn="just"/>
            <a:endParaRPr lang="es-ES" dirty="0" smtClean="0"/>
          </a:p>
          <a:p>
            <a:pPr algn="just"/>
            <a:r>
              <a:rPr lang="es-ES" dirty="0" smtClean="0"/>
              <a:t>En </a:t>
            </a:r>
            <a:r>
              <a:rPr lang="es-ES" dirty="0"/>
              <a:t>la ecuación anterior, se define el valor </a:t>
            </a:r>
            <a:r>
              <a:rPr lang="es-ES" dirty="0" err="1"/>
              <a:t>Td</a:t>
            </a:r>
            <a:r>
              <a:rPr lang="es-ES" dirty="0"/>
              <a:t> como la </a:t>
            </a:r>
            <a:r>
              <a:rPr lang="es-ES" dirty="0" smtClean="0"/>
              <a:t>cantidad </a:t>
            </a:r>
            <a:r>
              <a:rPr lang="es-ES" dirty="0"/>
              <a:t>de días de tormentas eléctricas por año obtenida a </a:t>
            </a:r>
            <a:r>
              <a:rPr lang="es-ES" dirty="0" smtClean="0"/>
              <a:t>partir </a:t>
            </a:r>
            <a:r>
              <a:rPr lang="es-ES" dirty="0"/>
              <a:t>de los mapas </a:t>
            </a:r>
            <a:r>
              <a:rPr lang="es-ES" dirty="0" err="1"/>
              <a:t>isoceráunicos</a:t>
            </a:r>
            <a:r>
              <a:rPr lang="es-ES" dirty="0"/>
              <a:t>. Este valor variará con </a:t>
            </a:r>
            <a:r>
              <a:rPr lang="es-ES" dirty="0" smtClean="0"/>
              <a:t>las </a:t>
            </a:r>
            <a:r>
              <a:rPr lang="es-ES" dirty="0"/>
              <a:t>distintas zonas donde se pueda realizar la instalación </a:t>
            </a:r>
            <a:r>
              <a:rPr lang="es-ES" dirty="0" smtClean="0"/>
              <a:t>de </a:t>
            </a:r>
            <a:r>
              <a:rPr lang="es-ES" dirty="0"/>
              <a:t>este sistema. Se deben actualizar los resultados de esta </a:t>
            </a:r>
            <a:r>
              <a:rPr lang="es-ES" dirty="0" smtClean="0"/>
              <a:t>expresión </a:t>
            </a:r>
            <a:r>
              <a:rPr lang="es-ES" dirty="0"/>
              <a:t>periódicamente, más aún con el cambio climático </a:t>
            </a:r>
            <a:r>
              <a:rPr lang="es-ES" dirty="0" smtClean="0"/>
              <a:t>presente </a:t>
            </a:r>
            <a:r>
              <a:rPr lang="es-ES" dirty="0"/>
              <a:t>en la actualidad</a:t>
            </a:r>
            <a:r>
              <a:rPr lang="es-ES" dirty="0" smtClean="0"/>
              <a:t>.</a:t>
            </a:r>
          </a:p>
          <a:p>
            <a:pPr algn="just"/>
            <a:endParaRPr lang="es-ES" dirty="0"/>
          </a:p>
          <a:p>
            <a:pPr algn="just"/>
            <a:endParaRPr lang="es-ES" dirty="0"/>
          </a:p>
        </p:txBody>
      </p:sp>
      <p:pic>
        <p:nvPicPr>
          <p:cNvPr id="3" name="Imagen 2"/>
          <p:cNvPicPr>
            <a:picLocks noChangeAspect="1"/>
          </p:cNvPicPr>
          <p:nvPr/>
        </p:nvPicPr>
        <p:blipFill>
          <a:blip r:embed="rId2"/>
          <a:stretch>
            <a:fillRect/>
          </a:stretch>
        </p:blipFill>
        <p:spPr>
          <a:xfrm>
            <a:off x="4476997" y="4091174"/>
            <a:ext cx="2921330" cy="516452"/>
          </a:xfrm>
          <a:prstGeom prst="rect">
            <a:avLst/>
          </a:prstGeom>
        </p:spPr>
      </p:pic>
    </p:spTree>
    <p:extLst>
      <p:ext uri="{BB962C8B-B14F-4D97-AF65-F5344CB8AC3E}">
        <p14:creationId xmlns:p14="http://schemas.microsoft.com/office/powerpoint/2010/main" val="1276304848"/>
      </p:ext>
    </p:extLst>
  </p:cSld>
  <p:clrMapOvr>
    <a:masterClrMapping/>
  </p:clrMapOvr>
</p:sld>
</file>

<file path=ppt/slides/slide1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162296" y="89628"/>
            <a:ext cx="11566566" cy="5632311"/>
          </a:xfrm>
          <a:prstGeom prst="rect">
            <a:avLst/>
          </a:prstGeom>
        </p:spPr>
        <p:txBody>
          <a:bodyPr wrap="square">
            <a:spAutoFit/>
          </a:bodyPr>
          <a:lstStyle/>
          <a:p>
            <a:pPr algn="just"/>
            <a:r>
              <a:rPr lang="es-ES" b="1" dirty="0" smtClean="0">
                <a:solidFill>
                  <a:srgbClr val="0070C0"/>
                </a:solidFill>
                <a:latin typeface="Arial Rounded MT Bold" panose="020F0704030504030204" pitchFamily="34" charset="0"/>
              </a:rPr>
              <a:t>Niveles </a:t>
            </a:r>
            <a:r>
              <a:rPr lang="es-ES" b="1" dirty="0">
                <a:solidFill>
                  <a:srgbClr val="0070C0"/>
                </a:solidFill>
                <a:latin typeface="Arial Rounded MT Bold" panose="020F0704030504030204" pitchFamily="34" charset="0"/>
              </a:rPr>
              <a:t>de protección</a:t>
            </a:r>
          </a:p>
          <a:p>
            <a:pPr algn="just"/>
            <a:r>
              <a:rPr lang="es-ES" dirty="0"/>
              <a:t>En cada tipo de estructura de las ya clasificadas, puede </a:t>
            </a:r>
            <a:r>
              <a:rPr lang="es-ES" dirty="0" smtClean="0"/>
              <a:t>evaluarse </a:t>
            </a:r>
            <a:r>
              <a:rPr lang="es-ES" dirty="0"/>
              <a:t>el grado de riesgo y elegir un nivel de </a:t>
            </a:r>
            <a:r>
              <a:rPr lang="es-ES" dirty="0" smtClean="0"/>
              <a:t>protección adecuado</a:t>
            </a:r>
            <a:r>
              <a:rPr lang="es-ES" dirty="0"/>
              <a:t>, teniendo </a:t>
            </a:r>
            <a:r>
              <a:rPr lang="es-ES" dirty="0" smtClean="0"/>
              <a:t>en cuenta</a:t>
            </a:r>
            <a:r>
              <a:rPr lang="es-ES" dirty="0"/>
              <a:t>: frecuencia anual de rayos en </a:t>
            </a:r>
            <a:r>
              <a:rPr lang="es-ES" dirty="0" smtClean="0"/>
              <a:t>la estructura (</a:t>
            </a:r>
            <a:r>
              <a:rPr lang="es-ES" dirty="0"/>
              <a:t>Nd</a:t>
            </a:r>
            <a:r>
              <a:rPr lang="es-ES" dirty="0" smtClean="0"/>
              <a:t>), la probabilidad con la que un rayo causa daños y la cantidad </a:t>
            </a:r>
            <a:r>
              <a:rPr lang="es-ES" dirty="0"/>
              <a:t>posible </a:t>
            </a:r>
            <a:r>
              <a:rPr lang="es-ES" dirty="0" smtClean="0"/>
              <a:t>de pérdidas </a:t>
            </a:r>
            <a:r>
              <a:rPr lang="es-ES" dirty="0"/>
              <a:t>promedio que </a:t>
            </a:r>
            <a:r>
              <a:rPr lang="es-ES" dirty="0" smtClean="0"/>
              <a:t>pudieren </a:t>
            </a:r>
            <a:r>
              <a:rPr lang="es-ES" dirty="0"/>
              <a:t>tener lugar como consecuencia </a:t>
            </a:r>
            <a:r>
              <a:rPr lang="es-ES" dirty="0" smtClean="0"/>
              <a:t>de la caída de un rayo</a:t>
            </a:r>
            <a:r>
              <a:rPr lang="es-ES" dirty="0"/>
              <a:t>. </a:t>
            </a:r>
          </a:p>
          <a:p>
            <a:pPr algn="just"/>
            <a:r>
              <a:rPr lang="es-ES" dirty="0" smtClean="0"/>
              <a:t>La frecuencia aceptada de rayos en una estructura </a:t>
            </a:r>
            <a:r>
              <a:rPr lang="es-ES" dirty="0" err="1" smtClean="0"/>
              <a:t>Nc</a:t>
            </a:r>
            <a:r>
              <a:rPr lang="es-ES" dirty="0" smtClean="0"/>
              <a:t> es un valor que establecen las autoridades competentes en caso de que </a:t>
            </a:r>
            <a:r>
              <a:rPr lang="es-ES" dirty="0"/>
              <a:t>hubiera riesgos </a:t>
            </a:r>
            <a:r>
              <a:rPr lang="es-ES" dirty="0" smtClean="0"/>
              <a:t>de pérdidas </a:t>
            </a:r>
            <a:r>
              <a:rPr lang="es-ES" dirty="0"/>
              <a:t>de vidas humanas, </a:t>
            </a:r>
            <a:r>
              <a:rPr lang="es-ES" dirty="0" smtClean="0"/>
              <a:t>culturales o sociales. Se puede estimar el valor de </a:t>
            </a:r>
            <a:r>
              <a:rPr lang="es-ES" dirty="0" err="1" smtClean="0"/>
              <a:t>Nc</a:t>
            </a:r>
            <a:r>
              <a:rPr lang="es-ES" dirty="0" smtClean="0"/>
              <a:t> de acuerdo a lo siguiente</a:t>
            </a:r>
            <a:r>
              <a:rPr lang="es-ES" dirty="0"/>
              <a:t>:</a:t>
            </a:r>
          </a:p>
          <a:p>
            <a:pPr algn="just"/>
            <a:endParaRPr lang="es-ES" dirty="0" smtClean="0"/>
          </a:p>
          <a:p>
            <a:pPr algn="just"/>
            <a:endParaRPr lang="es-ES" dirty="0"/>
          </a:p>
          <a:p>
            <a:pPr algn="just"/>
            <a:r>
              <a:rPr lang="es-ES" dirty="0"/>
              <a:t>Siendo</a:t>
            </a:r>
            <a:r>
              <a:rPr lang="es-ES" b="1" dirty="0" smtClean="0"/>
              <a:t>: C </a:t>
            </a:r>
            <a:r>
              <a:rPr lang="es-ES" b="1" dirty="0"/>
              <a:t>= </a:t>
            </a:r>
            <a:r>
              <a:rPr lang="es-ES" b="1" dirty="0" smtClean="0"/>
              <a:t>C2*C3*C4*C5</a:t>
            </a:r>
            <a:endParaRPr lang="es-ES" b="1" dirty="0"/>
          </a:p>
          <a:p>
            <a:pPr algn="just"/>
            <a:r>
              <a:rPr lang="es-ES" dirty="0" smtClean="0"/>
              <a:t>La frecuencia anual promedio Nd de rayos </a:t>
            </a:r>
            <a:r>
              <a:rPr lang="es-ES" dirty="0"/>
              <a:t>directos </a:t>
            </a:r>
            <a:r>
              <a:rPr lang="es-ES" dirty="0" smtClean="0"/>
              <a:t>en una estructura se determina </a:t>
            </a:r>
            <a:r>
              <a:rPr lang="es-ES" dirty="0"/>
              <a:t>con </a:t>
            </a:r>
            <a:r>
              <a:rPr lang="es-ES" dirty="0" smtClean="0"/>
              <a:t>la siguiente </a:t>
            </a:r>
            <a:r>
              <a:rPr lang="es-ES" dirty="0"/>
              <a:t>fórmula</a:t>
            </a:r>
            <a:r>
              <a:rPr lang="es-ES" dirty="0" smtClean="0"/>
              <a:t>:</a:t>
            </a:r>
          </a:p>
          <a:p>
            <a:pPr algn="just"/>
            <a:endParaRPr lang="es-ES" dirty="0"/>
          </a:p>
          <a:p>
            <a:pPr algn="just"/>
            <a:endParaRPr lang="es-ES" dirty="0" smtClean="0"/>
          </a:p>
          <a:p>
            <a:pPr algn="just"/>
            <a:endParaRPr lang="es-ES" dirty="0"/>
          </a:p>
          <a:p>
            <a:pPr algn="just"/>
            <a:r>
              <a:rPr lang="es-ES" dirty="0" smtClean="0"/>
              <a:t>En esta fórmula se visualiza </a:t>
            </a:r>
            <a:r>
              <a:rPr lang="es-ES" dirty="0" err="1" smtClean="0"/>
              <a:t>Ae</a:t>
            </a:r>
            <a:r>
              <a:rPr lang="es-ES" dirty="0" smtClean="0"/>
              <a:t> que es el área colectora equivalente de una </a:t>
            </a:r>
            <a:r>
              <a:rPr lang="es-ES" dirty="0"/>
              <a:t>estructura </a:t>
            </a:r>
            <a:r>
              <a:rPr lang="es-ES" dirty="0" smtClean="0"/>
              <a:t>en m², Se </a:t>
            </a:r>
            <a:r>
              <a:rPr lang="es-ES" dirty="0"/>
              <a:t>entiende como área colectora equivalente un área de la </a:t>
            </a:r>
            <a:r>
              <a:rPr lang="es-ES" dirty="0" smtClean="0"/>
              <a:t>superficie </a:t>
            </a:r>
            <a:r>
              <a:rPr lang="es-ES" dirty="0"/>
              <a:t>del suelo con la misma frecuencia de rayos anual </a:t>
            </a:r>
            <a:r>
              <a:rPr lang="es-ES" dirty="0" smtClean="0"/>
              <a:t>que </a:t>
            </a:r>
            <a:r>
              <a:rPr lang="es-ES" dirty="0"/>
              <a:t>una estructura.</a:t>
            </a:r>
          </a:p>
          <a:p>
            <a:pPr algn="just"/>
            <a:r>
              <a:rPr lang="es-ES" dirty="0"/>
              <a:t>En el caso de que se encuentren otras estructuras dentro </a:t>
            </a:r>
            <a:r>
              <a:rPr lang="es-ES" dirty="0" smtClean="0"/>
              <a:t>del </a:t>
            </a:r>
            <a:r>
              <a:rPr lang="es-ES" dirty="0"/>
              <a:t>perímetro del área equivalente con una altura superior </a:t>
            </a:r>
            <a:r>
              <a:rPr lang="es-ES" dirty="0" smtClean="0"/>
              <a:t>al </a:t>
            </a:r>
            <a:r>
              <a:rPr lang="es-ES" dirty="0"/>
              <a:t>edificio por considerar, se superponen las áreas de la </a:t>
            </a:r>
            <a:r>
              <a:rPr lang="es-ES" dirty="0" smtClean="0"/>
              <a:t>estructura </a:t>
            </a:r>
            <a:r>
              <a:rPr lang="es-ES" dirty="0"/>
              <a:t>y del objeto cercano, y el área de la estructura </a:t>
            </a:r>
            <a:r>
              <a:rPr lang="es-ES" dirty="0" smtClean="0"/>
              <a:t>propia </a:t>
            </a:r>
            <a:r>
              <a:rPr lang="es-ES" dirty="0"/>
              <a:t>se reducirá.</a:t>
            </a:r>
          </a:p>
          <a:p>
            <a:pPr algn="just"/>
            <a:endParaRPr lang="es-ES" dirty="0"/>
          </a:p>
        </p:txBody>
      </p:sp>
      <p:pic>
        <p:nvPicPr>
          <p:cNvPr id="3" name="Imagen 2"/>
          <p:cNvPicPr>
            <a:picLocks noChangeAspect="1"/>
          </p:cNvPicPr>
          <p:nvPr/>
        </p:nvPicPr>
        <p:blipFill>
          <a:blip r:embed="rId2"/>
          <a:stretch>
            <a:fillRect/>
          </a:stretch>
        </p:blipFill>
        <p:spPr>
          <a:xfrm>
            <a:off x="5093091" y="1898814"/>
            <a:ext cx="1704975" cy="606879"/>
          </a:xfrm>
          <a:prstGeom prst="rect">
            <a:avLst/>
          </a:prstGeom>
        </p:spPr>
      </p:pic>
      <p:pic>
        <p:nvPicPr>
          <p:cNvPr id="4" name="Imagen 3"/>
          <p:cNvPicPr>
            <a:picLocks noChangeAspect="1"/>
          </p:cNvPicPr>
          <p:nvPr/>
        </p:nvPicPr>
        <p:blipFill>
          <a:blip r:embed="rId3"/>
          <a:stretch>
            <a:fillRect/>
          </a:stretch>
        </p:blipFill>
        <p:spPr>
          <a:xfrm>
            <a:off x="4655126" y="3164774"/>
            <a:ext cx="2624447" cy="635330"/>
          </a:xfrm>
          <a:prstGeom prst="rect">
            <a:avLst/>
          </a:prstGeom>
        </p:spPr>
      </p:pic>
    </p:spTree>
    <p:extLst>
      <p:ext uri="{BB962C8B-B14F-4D97-AF65-F5344CB8AC3E}">
        <p14:creationId xmlns:p14="http://schemas.microsoft.com/office/powerpoint/2010/main" val="1598386409"/>
      </p:ext>
    </p:extLst>
  </p:cSld>
  <p:clrMapOvr>
    <a:masterClrMapping/>
  </p:clrMapOvr>
</p:sld>
</file>

<file path=ppt/slides/slide1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162296" y="89628"/>
            <a:ext cx="11566566" cy="4524315"/>
          </a:xfrm>
          <a:prstGeom prst="rect">
            <a:avLst/>
          </a:prstGeom>
        </p:spPr>
        <p:txBody>
          <a:bodyPr wrap="square">
            <a:spAutoFit/>
          </a:bodyPr>
          <a:lstStyle/>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smtClean="0"/>
          </a:p>
          <a:p>
            <a:pPr algn="just"/>
            <a:endParaRPr lang="es-ES" dirty="0"/>
          </a:p>
          <a:p>
            <a:pPr algn="just"/>
            <a:endParaRPr lang="es-ES" dirty="0" smtClean="0"/>
          </a:p>
          <a:p>
            <a:pPr algn="just"/>
            <a:endParaRPr lang="es-ES" dirty="0"/>
          </a:p>
          <a:p>
            <a:pPr algn="just"/>
            <a:r>
              <a:rPr lang="es-ES" dirty="0" smtClean="0"/>
              <a:t>Ensayo </a:t>
            </a:r>
            <a:r>
              <a:rPr lang="es-ES" dirty="0"/>
              <a:t>de descargas atmosféricas para generadores eólicos, </a:t>
            </a:r>
          </a:p>
          <a:p>
            <a:pPr algn="just"/>
            <a:r>
              <a:rPr lang="es-ES" dirty="0" smtClean="0"/>
              <a:t>en los </a:t>
            </a:r>
            <a:r>
              <a:rPr lang="es-ES" dirty="0"/>
              <a:t>que </a:t>
            </a:r>
            <a:r>
              <a:rPr lang="es-ES" dirty="0" smtClean="0"/>
              <a:t>el aspa </a:t>
            </a:r>
            <a:r>
              <a:rPr lang="es-ES" dirty="0"/>
              <a:t>muchas veces actúa como pararrayos</a:t>
            </a:r>
            <a:r>
              <a:rPr lang="es-ES" dirty="0" smtClean="0"/>
              <a:t>.</a:t>
            </a:r>
          </a:p>
          <a:p>
            <a:pPr algn="just"/>
            <a:endParaRPr lang="es-ES" dirty="0" smtClean="0"/>
          </a:p>
          <a:p>
            <a:pPr algn="just"/>
            <a:endParaRPr lang="es-ES" dirty="0"/>
          </a:p>
          <a:p>
            <a:pPr algn="just"/>
            <a:endParaRPr lang="es-ES" dirty="0"/>
          </a:p>
        </p:txBody>
      </p:sp>
      <p:pic>
        <p:nvPicPr>
          <p:cNvPr id="5" name="Imagen 4"/>
          <p:cNvPicPr>
            <a:picLocks noChangeAspect="1"/>
          </p:cNvPicPr>
          <p:nvPr/>
        </p:nvPicPr>
        <p:blipFill>
          <a:blip r:embed="rId2"/>
          <a:stretch>
            <a:fillRect/>
          </a:stretch>
        </p:blipFill>
        <p:spPr>
          <a:xfrm>
            <a:off x="5766294" y="195015"/>
            <a:ext cx="6096000" cy="2852985"/>
          </a:xfrm>
          <a:prstGeom prst="rect">
            <a:avLst/>
          </a:prstGeom>
        </p:spPr>
      </p:pic>
      <p:pic>
        <p:nvPicPr>
          <p:cNvPr id="1026" name="Picture 2" descr="La protección contra rayos de las turbinas eólicas (página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45922" y="289353"/>
            <a:ext cx="5036746" cy="2906037"/>
          </a:xfrm>
          <a:prstGeom prst="rect">
            <a:avLst/>
          </a:prstGeom>
          <a:noFill/>
          <a:extLst>
            <a:ext uri="{909E8E84-426E-40DD-AFC4-6F175D3DCCD1}">
              <a14:hiddenFill xmlns:a14="http://schemas.microsoft.com/office/drawing/2010/main">
                <a:solidFill>
                  <a:srgbClr val="FFFFFF"/>
                </a:solidFill>
              </a14:hiddenFill>
            </a:ext>
          </a:extLst>
        </p:spPr>
      </p:pic>
      <p:sp>
        <p:nvSpPr>
          <p:cNvPr id="6" name="Rectángulo 5"/>
          <p:cNvSpPr/>
          <p:nvPr/>
        </p:nvSpPr>
        <p:spPr>
          <a:xfrm>
            <a:off x="6096000" y="3028693"/>
            <a:ext cx="6096000" cy="646331"/>
          </a:xfrm>
          <a:prstGeom prst="rect">
            <a:avLst/>
          </a:prstGeom>
        </p:spPr>
        <p:txBody>
          <a:bodyPr>
            <a:spAutoFit/>
          </a:bodyPr>
          <a:lstStyle/>
          <a:p>
            <a:pPr marL="0" lvl="3" algn="just"/>
            <a:r>
              <a:rPr lang="es-ES" b="1" dirty="0"/>
              <a:t>Determinación </a:t>
            </a:r>
            <a:r>
              <a:rPr lang="es-ES" b="1" dirty="0" smtClean="0"/>
              <a:t>de un </a:t>
            </a:r>
            <a:r>
              <a:rPr lang="es-ES" b="1" dirty="0"/>
              <a:t>área </a:t>
            </a:r>
            <a:r>
              <a:rPr lang="es-ES" b="1" dirty="0" smtClean="0"/>
              <a:t>colectora equivalente</a:t>
            </a:r>
            <a:r>
              <a:rPr lang="es-ES" b="1" dirty="0"/>
              <a:t>, </a:t>
            </a:r>
            <a:r>
              <a:rPr lang="es-ES" b="1" dirty="0" smtClean="0"/>
              <a:t>de acuerdo</a:t>
            </a:r>
            <a:endParaRPr lang="es-ES" b="1" dirty="0"/>
          </a:p>
          <a:p>
            <a:pPr marL="0" lvl="3" algn="just"/>
            <a:r>
              <a:rPr lang="es-ES" b="1" dirty="0"/>
              <a:t>con la disposición </a:t>
            </a:r>
            <a:r>
              <a:rPr lang="es-ES" b="1" dirty="0" smtClean="0"/>
              <a:t>de </a:t>
            </a:r>
            <a:r>
              <a:rPr lang="es-ES" b="1" dirty="0"/>
              <a:t>la estructura.</a:t>
            </a:r>
          </a:p>
        </p:txBody>
      </p:sp>
      <p:sp>
        <p:nvSpPr>
          <p:cNvPr id="7" name="Rectángulo 6"/>
          <p:cNvSpPr/>
          <p:nvPr/>
        </p:nvSpPr>
        <p:spPr>
          <a:xfrm>
            <a:off x="8814294" y="4560397"/>
            <a:ext cx="2694432" cy="646331"/>
          </a:xfrm>
          <a:prstGeom prst="rect">
            <a:avLst/>
          </a:prstGeom>
        </p:spPr>
        <p:txBody>
          <a:bodyPr wrap="square">
            <a:spAutoFit/>
          </a:bodyPr>
          <a:lstStyle/>
          <a:p>
            <a:pPr algn="ctr"/>
            <a:r>
              <a:rPr lang="es-ES" b="1" dirty="0"/>
              <a:t>Ejemplo de punta Franklin </a:t>
            </a:r>
          </a:p>
          <a:p>
            <a:pPr algn="ctr"/>
            <a:r>
              <a:rPr lang="es-ES" b="1" dirty="0"/>
              <a:t>utilizada para pararrayos.</a:t>
            </a:r>
          </a:p>
        </p:txBody>
      </p:sp>
      <p:sp>
        <p:nvSpPr>
          <p:cNvPr id="8" name="Rectángulo 7"/>
          <p:cNvSpPr/>
          <p:nvPr/>
        </p:nvSpPr>
        <p:spPr>
          <a:xfrm>
            <a:off x="162296" y="3691557"/>
            <a:ext cx="5933704" cy="3970318"/>
          </a:xfrm>
          <a:prstGeom prst="rect">
            <a:avLst/>
          </a:prstGeom>
        </p:spPr>
        <p:txBody>
          <a:bodyPr wrap="square">
            <a:spAutoFit/>
          </a:bodyPr>
          <a:lstStyle/>
          <a:p>
            <a:pPr algn="just"/>
            <a:r>
              <a:rPr lang="es-ES" b="1" dirty="0">
                <a:solidFill>
                  <a:srgbClr val="0070C0"/>
                </a:solidFill>
                <a:latin typeface="Arial Rounded MT Bold" panose="020F0704030504030204" pitchFamily="34" charset="0"/>
              </a:rPr>
              <a:t>Punta Franklin</a:t>
            </a:r>
          </a:p>
          <a:p>
            <a:pPr algn="just"/>
            <a:r>
              <a:rPr lang="es-ES" dirty="0"/>
              <a:t>Los pararrayos Franklin, de forma cónica, tienen una punta perfectamente aguzada y estética. </a:t>
            </a:r>
          </a:p>
          <a:p>
            <a:pPr algn="just"/>
            <a:r>
              <a:rPr lang="es-ES" dirty="0"/>
              <a:t>Existen en versión de cobre niquelado cromado y en acero inoxidable; su longitud estándar es de 2,40 m, y esta puede ser aumentada adjuntando elementos alargadores en acero tratado o acero inoxidable. </a:t>
            </a:r>
          </a:p>
          <a:p>
            <a:pPr algn="just"/>
            <a:r>
              <a:rPr lang="es-ES" dirty="0"/>
              <a:t>Estos conjuntos pueden alcanzar alturas de hasta 7 y 8 metros.</a:t>
            </a:r>
          </a:p>
          <a:p>
            <a:pPr algn="just"/>
            <a:r>
              <a:rPr lang="es-ES" dirty="0"/>
              <a:t>La extremidad de los pararrayos Franklin tiene una punta llena en bronce marino o inoxidable.</a:t>
            </a:r>
          </a:p>
          <a:p>
            <a:pPr algn="just"/>
            <a:endParaRPr lang="es-ES" dirty="0"/>
          </a:p>
          <a:p>
            <a:pPr algn="just"/>
            <a:endParaRPr lang="es-ES" dirty="0"/>
          </a:p>
          <a:p>
            <a:pPr algn="just"/>
            <a:endParaRPr lang="es-ES" dirty="0"/>
          </a:p>
        </p:txBody>
      </p:sp>
      <p:pic>
        <p:nvPicPr>
          <p:cNvPr id="1028" name="Picture 4" descr="Puntas captadoras o Puntas Franklin | INGESCO"/>
          <p:cNvPicPr>
            <a:picLocks noChangeAspect="1" noChangeArrowheads="1"/>
          </p:cNvPicPr>
          <p:nvPr/>
        </p:nvPicPr>
        <p:blipFill rotWithShape="1">
          <a:blip r:embed="rId4">
            <a:extLst>
              <a:ext uri="{28A0092B-C50C-407E-A947-70E740481C1C}">
                <a14:useLocalDpi xmlns:a14="http://schemas.microsoft.com/office/drawing/2010/main" val="0"/>
              </a:ext>
            </a:extLst>
          </a:blip>
          <a:srcRect l="13857" r="13288"/>
          <a:stretch/>
        </p:blipFill>
        <p:spPr bwMode="auto">
          <a:xfrm>
            <a:off x="6559454" y="3547491"/>
            <a:ext cx="2121408" cy="307182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11623001"/>
      </p:ext>
    </p:extLst>
  </p:cSld>
  <p:clrMapOvr>
    <a:masterClrMapping/>
  </p:clrMapOvr>
</p:sld>
</file>

<file path=ppt/slides/slide1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162296" y="89628"/>
            <a:ext cx="11566566" cy="6370975"/>
          </a:xfrm>
          <a:prstGeom prst="rect">
            <a:avLst/>
          </a:prstGeom>
        </p:spPr>
        <p:txBody>
          <a:bodyPr wrap="square">
            <a:spAutoFit/>
          </a:bodyPr>
          <a:lstStyle/>
          <a:p>
            <a:pPr algn="just"/>
            <a:r>
              <a:rPr lang="es-ES" sz="2400" b="1" dirty="0" smtClean="0"/>
              <a:t>PASO </a:t>
            </a:r>
            <a:r>
              <a:rPr lang="es-ES" sz="2400" b="1" dirty="0"/>
              <a:t>A </a:t>
            </a:r>
            <a:r>
              <a:rPr lang="es-ES" sz="2400" b="1" dirty="0" smtClean="0"/>
              <a:t>PASO</a:t>
            </a:r>
          </a:p>
          <a:p>
            <a:pPr algn="just"/>
            <a:r>
              <a:rPr lang="es-ES" sz="2400" b="1" dirty="0" smtClean="0"/>
              <a:t>Seleccionar los niveles de protección</a:t>
            </a:r>
            <a:endParaRPr lang="es-ES" sz="2400" b="1" dirty="0"/>
          </a:p>
          <a:p>
            <a:pPr algn="just"/>
            <a:r>
              <a:rPr lang="es-ES" dirty="0" smtClean="0"/>
              <a:t>Para </a:t>
            </a:r>
            <a:r>
              <a:rPr lang="es-ES" dirty="0"/>
              <a:t>cada </a:t>
            </a:r>
            <a:r>
              <a:rPr lang="es-ES" dirty="0" smtClean="0"/>
              <a:t>estructura de las que </a:t>
            </a:r>
            <a:r>
              <a:rPr lang="es-ES" dirty="0"/>
              <a:t>se </a:t>
            </a:r>
            <a:r>
              <a:rPr lang="es-ES" dirty="0" smtClean="0"/>
              <a:t>consideraron en esta clase</a:t>
            </a:r>
            <a:r>
              <a:rPr lang="es-ES" dirty="0"/>
              <a:t>, </a:t>
            </a:r>
            <a:r>
              <a:rPr lang="es-ES" dirty="0" smtClean="0"/>
              <a:t>el diseñador </a:t>
            </a:r>
            <a:r>
              <a:rPr lang="es-ES" dirty="0"/>
              <a:t>que </a:t>
            </a:r>
            <a:r>
              <a:rPr lang="es-ES" dirty="0" smtClean="0"/>
              <a:t>se </a:t>
            </a:r>
            <a:r>
              <a:rPr lang="es-ES" dirty="0"/>
              <a:t>encargue </a:t>
            </a:r>
            <a:r>
              <a:rPr lang="es-ES" dirty="0" smtClean="0"/>
              <a:t>del proyecto debe </a:t>
            </a:r>
            <a:r>
              <a:rPr lang="es-ES" dirty="0"/>
              <a:t>decidir </a:t>
            </a:r>
            <a:r>
              <a:rPr lang="es-ES" dirty="0" smtClean="0"/>
              <a:t>si utiliza un sistema </a:t>
            </a:r>
            <a:r>
              <a:rPr lang="es-ES" dirty="0"/>
              <a:t>de </a:t>
            </a:r>
            <a:r>
              <a:rPr lang="es-ES" dirty="0" smtClean="0"/>
              <a:t>protección contra </a:t>
            </a:r>
            <a:r>
              <a:rPr lang="es-ES" dirty="0"/>
              <a:t>rayos </a:t>
            </a:r>
            <a:r>
              <a:rPr lang="es-ES" dirty="0" smtClean="0"/>
              <a:t>o no. En </a:t>
            </a:r>
            <a:r>
              <a:rPr lang="es-ES" dirty="0"/>
              <a:t>el </a:t>
            </a:r>
            <a:r>
              <a:rPr lang="es-ES" dirty="0" smtClean="0"/>
              <a:t>caso </a:t>
            </a:r>
            <a:r>
              <a:rPr lang="es-ES" dirty="0"/>
              <a:t>de ser necesario, </a:t>
            </a:r>
            <a:r>
              <a:rPr lang="es-ES" dirty="0" smtClean="0"/>
              <a:t>deberá </a:t>
            </a:r>
            <a:r>
              <a:rPr lang="es-ES" dirty="0"/>
              <a:t>definir </a:t>
            </a:r>
            <a:r>
              <a:rPr lang="es-ES" dirty="0" smtClean="0"/>
              <a:t>el nivel de protección </a:t>
            </a:r>
            <a:r>
              <a:rPr lang="es-ES" dirty="0"/>
              <a:t>adecuado. </a:t>
            </a:r>
            <a:r>
              <a:rPr lang="es-ES" dirty="0" smtClean="0"/>
              <a:t>En el siguiente </a:t>
            </a:r>
            <a:r>
              <a:rPr lang="es-ES" dirty="0"/>
              <a:t>paso </a:t>
            </a:r>
            <a:r>
              <a:rPr lang="es-ES" dirty="0" smtClean="0"/>
              <a:t>a paso</a:t>
            </a:r>
            <a:r>
              <a:rPr lang="es-ES" dirty="0"/>
              <a:t>, </a:t>
            </a:r>
            <a:r>
              <a:rPr lang="es-ES" dirty="0" smtClean="0"/>
              <a:t>se </a:t>
            </a:r>
            <a:r>
              <a:rPr lang="es-ES" dirty="0"/>
              <a:t>analizarán </a:t>
            </a:r>
            <a:r>
              <a:rPr lang="es-ES" dirty="0" smtClean="0"/>
              <a:t>los datos </a:t>
            </a:r>
            <a:r>
              <a:rPr lang="es-ES" dirty="0"/>
              <a:t>que </a:t>
            </a:r>
            <a:r>
              <a:rPr lang="es-ES" dirty="0" smtClean="0"/>
              <a:t>proporcionan las fórmulas y se explicará </a:t>
            </a:r>
            <a:r>
              <a:rPr lang="es-ES" dirty="0"/>
              <a:t>cómo </a:t>
            </a:r>
            <a:r>
              <a:rPr lang="es-ES" dirty="0" smtClean="0"/>
              <a:t>se dimensiona un sistema </a:t>
            </a:r>
            <a:r>
              <a:rPr lang="es-ES" dirty="0"/>
              <a:t>de </a:t>
            </a:r>
            <a:r>
              <a:rPr lang="es-ES" dirty="0" smtClean="0"/>
              <a:t>protección </a:t>
            </a:r>
            <a:r>
              <a:rPr lang="es-ES" dirty="0"/>
              <a:t>de este tipo.</a:t>
            </a:r>
          </a:p>
          <a:p>
            <a:pPr algn="ctr"/>
            <a:r>
              <a:rPr lang="es-ES" b="1" dirty="0" smtClean="0">
                <a:solidFill>
                  <a:srgbClr val="FF0000"/>
                </a:solidFill>
                <a:latin typeface="Arial Rounded MT Bold" panose="020F0704030504030204" pitchFamily="34" charset="0"/>
              </a:rPr>
              <a:t>Los edificios por proteger deberán tener un sistema de seguridad acorde con su criticidad</a:t>
            </a:r>
            <a:r>
              <a:rPr lang="es-ES" b="1" dirty="0">
                <a:solidFill>
                  <a:srgbClr val="FF0000"/>
                </a:solidFill>
                <a:latin typeface="Arial Rounded MT Bold" panose="020F0704030504030204" pitchFamily="34" charset="0"/>
              </a:rPr>
              <a:t>.</a:t>
            </a:r>
          </a:p>
          <a:p>
            <a:pPr algn="just"/>
            <a:r>
              <a:rPr lang="es-ES" b="1" dirty="0" smtClean="0"/>
              <a:t>1) En el primer </a:t>
            </a:r>
            <a:r>
              <a:rPr lang="es-ES" b="1" dirty="0"/>
              <a:t>paso, </a:t>
            </a:r>
            <a:r>
              <a:rPr lang="es-ES" b="1" dirty="0" smtClean="0"/>
              <a:t>se utiliza la fórmula </a:t>
            </a:r>
            <a:r>
              <a:rPr lang="es-ES" b="1" dirty="0"/>
              <a:t>para determinar </a:t>
            </a:r>
            <a:r>
              <a:rPr lang="es-ES" b="1" dirty="0" smtClean="0"/>
              <a:t>la densidad de </a:t>
            </a:r>
            <a:r>
              <a:rPr lang="es-ES" b="1" dirty="0"/>
              <a:t>impactos a tierra de </a:t>
            </a:r>
            <a:r>
              <a:rPr lang="es-ES" b="1" dirty="0" smtClean="0"/>
              <a:t>los rayos </a:t>
            </a:r>
            <a:r>
              <a:rPr lang="es-ES" b="1" dirty="0" err="1"/>
              <a:t>Ng</a:t>
            </a:r>
            <a:r>
              <a:rPr lang="es-ES" dirty="0"/>
              <a:t>.</a:t>
            </a:r>
          </a:p>
          <a:p>
            <a:pPr algn="just"/>
            <a:endParaRPr lang="es-ES" dirty="0" smtClean="0"/>
          </a:p>
          <a:p>
            <a:pPr algn="just"/>
            <a:endParaRPr lang="es-ES" dirty="0" smtClean="0"/>
          </a:p>
          <a:p>
            <a:pPr algn="just"/>
            <a:r>
              <a:rPr lang="es-ES" dirty="0" smtClean="0"/>
              <a:t>Indicamos </a:t>
            </a:r>
            <a:r>
              <a:rPr lang="es-ES" dirty="0"/>
              <a:t>previamente que </a:t>
            </a:r>
            <a:r>
              <a:rPr lang="es-ES" dirty="0" err="1"/>
              <a:t>Td</a:t>
            </a:r>
            <a:r>
              <a:rPr lang="es-ES" dirty="0"/>
              <a:t> es la cantidad de días de tormenta por año </a:t>
            </a:r>
            <a:r>
              <a:rPr lang="es-ES" dirty="0" smtClean="0"/>
              <a:t>que </a:t>
            </a:r>
            <a:r>
              <a:rPr lang="es-ES" dirty="0"/>
              <a:t>se obtiene de los mapas </a:t>
            </a:r>
            <a:r>
              <a:rPr lang="es-ES" dirty="0" err="1"/>
              <a:t>isoceráunicos</a:t>
            </a:r>
            <a:r>
              <a:rPr lang="es-ES" dirty="0"/>
              <a:t> (se deben verificar estos datos </a:t>
            </a:r>
            <a:r>
              <a:rPr lang="es-ES" dirty="0" smtClean="0"/>
              <a:t>en </a:t>
            </a:r>
            <a:r>
              <a:rPr lang="es-ES" dirty="0"/>
              <a:t>las normas o reglamentaciones de otros países).</a:t>
            </a:r>
          </a:p>
          <a:p>
            <a:pPr algn="just"/>
            <a:endParaRPr lang="es-ES" dirty="0"/>
          </a:p>
          <a:p>
            <a:pPr algn="just"/>
            <a:r>
              <a:rPr lang="es-ES" b="1" dirty="0" smtClean="0"/>
              <a:t>2) Se </a:t>
            </a:r>
            <a:r>
              <a:rPr lang="es-ES" b="1" dirty="0"/>
              <a:t>debe calcular </a:t>
            </a:r>
            <a:r>
              <a:rPr lang="es-ES" b="1" dirty="0" smtClean="0"/>
              <a:t>la frecuencia anual promedio </a:t>
            </a:r>
            <a:r>
              <a:rPr lang="es-ES" b="1" dirty="0"/>
              <a:t>de rayos (Nd) con </a:t>
            </a:r>
            <a:r>
              <a:rPr lang="es-ES" b="1" dirty="0" smtClean="0"/>
              <a:t>la siguiente </a:t>
            </a:r>
            <a:r>
              <a:rPr lang="es-ES" b="1" dirty="0"/>
              <a:t>expresión:</a:t>
            </a:r>
          </a:p>
          <a:p>
            <a:pPr algn="just"/>
            <a:endParaRPr lang="es-ES" dirty="0" smtClean="0"/>
          </a:p>
          <a:p>
            <a:pPr algn="just"/>
            <a:endParaRPr lang="es-ES" dirty="0" smtClean="0"/>
          </a:p>
          <a:p>
            <a:pPr algn="just"/>
            <a:r>
              <a:rPr lang="es-ES" dirty="0" smtClean="0"/>
              <a:t>Se </a:t>
            </a:r>
            <a:r>
              <a:rPr lang="es-ES" dirty="0"/>
              <a:t>determina además </a:t>
            </a:r>
            <a:r>
              <a:rPr lang="es-ES" dirty="0" smtClean="0"/>
              <a:t>el valor </a:t>
            </a:r>
            <a:r>
              <a:rPr lang="es-ES" dirty="0"/>
              <a:t>de </a:t>
            </a:r>
            <a:r>
              <a:rPr lang="es-ES" dirty="0" smtClean="0"/>
              <a:t>la frecuencia anual promedio </a:t>
            </a:r>
            <a:r>
              <a:rPr lang="es-ES" dirty="0"/>
              <a:t>de rayos </a:t>
            </a:r>
            <a:r>
              <a:rPr lang="es-ES" dirty="0" smtClean="0"/>
              <a:t>aceptada </a:t>
            </a:r>
            <a:r>
              <a:rPr lang="es-ES" dirty="0" err="1"/>
              <a:t>Nc</a:t>
            </a:r>
            <a:r>
              <a:rPr lang="es-ES" dirty="0" smtClean="0"/>
              <a:t>, que </a:t>
            </a:r>
            <a:r>
              <a:rPr lang="es-ES" dirty="0"/>
              <a:t>se determinaba con </a:t>
            </a:r>
            <a:r>
              <a:rPr lang="es-ES" dirty="0" smtClean="0"/>
              <a:t>la siguiente </a:t>
            </a:r>
            <a:r>
              <a:rPr lang="es-ES" dirty="0"/>
              <a:t>expresión:</a:t>
            </a:r>
          </a:p>
          <a:p>
            <a:pPr algn="just"/>
            <a:endParaRPr lang="es-ES" dirty="0" smtClean="0"/>
          </a:p>
          <a:p>
            <a:pPr algn="just"/>
            <a:r>
              <a:rPr lang="es-ES" b="1" dirty="0" smtClean="0"/>
              <a:t>3) Se </a:t>
            </a:r>
            <a:r>
              <a:rPr lang="es-ES" b="1" dirty="0"/>
              <a:t>compara </a:t>
            </a:r>
            <a:r>
              <a:rPr lang="es-ES" b="1" dirty="0" smtClean="0"/>
              <a:t>el valor </a:t>
            </a:r>
            <a:r>
              <a:rPr lang="es-ES" b="1" dirty="0"/>
              <a:t>de </a:t>
            </a:r>
            <a:r>
              <a:rPr lang="es-ES" b="1" dirty="0" smtClean="0"/>
              <a:t>la frecuencia </a:t>
            </a:r>
            <a:r>
              <a:rPr lang="es-ES" b="1" dirty="0"/>
              <a:t>aceptada de rayos (</a:t>
            </a:r>
            <a:r>
              <a:rPr lang="es-ES" b="1" dirty="0" err="1"/>
              <a:t>Nc</a:t>
            </a:r>
            <a:r>
              <a:rPr lang="es-ES" b="1" dirty="0" smtClean="0"/>
              <a:t>) con </a:t>
            </a:r>
            <a:r>
              <a:rPr lang="es-ES" b="1" dirty="0"/>
              <a:t>el </a:t>
            </a:r>
            <a:r>
              <a:rPr lang="es-ES" b="1" dirty="0" smtClean="0"/>
              <a:t>0 valor real de la frecuencia </a:t>
            </a:r>
            <a:r>
              <a:rPr lang="es-ES" b="1" dirty="0"/>
              <a:t>de rayos directos </a:t>
            </a:r>
            <a:r>
              <a:rPr lang="es-ES" b="1" dirty="0" smtClean="0"/>
              <a:t>en la estructura </a:t>
            </a:r>
            <a:r>
              <a:rPr lang="es-ES" b="1" dirty="0"/>
              <a:t>(</a:t>
            </a:r>
            <a:r>
              <a:rPr lang="es-ES" b="1" dirty="0" err="1"/>
              <a:t>Na</a:t>
            </a:r>
            <a:r>
              <a:rPr lang="es-ES" b="1" dirty="0" smtClean="0"/>
              <a:t>). Si Nd &lt; </a:t>
            </a:r>
            <a:r>
              <a:rPr lang="es-ES" b="1" dirty="0" err="1" smtClean="0"/>
              <a:t>Nc</a:t>
            </a:r>
            <a:r>
              <a:rPr lang="es-ES" b="1" dirty="0" smtClean="0"/>
              <a:t>, no </a:t>
            </a:r>
            <a:r>
              <a:rPr lang="es-ES" b="1" dirty="0"/>
              <a:t>será necesario un sistema de protección contra rayos. </a:t>
            </a:r>
            <a:r>
              <a:rPr lang="es-ES" b="1" dirty="0" smtClean="0"/>
              <a:t>Si Nd &gt; </a:t>
            </a:r>
            <a:r>
              <a:rPr lang="es-ES" b="1" dirty="0" err="1" smtClean="0"/>
              <a:t>Nc</a:t>
            </a:r>
            <a:r>
              <a:rPr lang="es-ES" b="1" dirty="0" smtClean="0"/>
              <a:t>, se </a:t>
            </a:r>
            <a:r>
              <a:rPr lang="es-ES" b="1" dirty="0"/>
              <a:t>debe especificar un sistema de protección con una eficiencia de </a:t>
            </a:r>
            <a:r>
              <a:rPr lang="es-ES" b="1" dirty="0" smtClean="0"/>
              <a:t>acuerdo a la siguiente </a:t>
            </a:r>
            <a:r>
              <a:rPr lang="es-ES" b="1" dirty="0"/>
              <a:t>expresión</a:t>
            </a:r>
            <a:r>
              <a:rPr lang="es-ES" b="1" dirty="0" smtClean="0"/>
              <a:t>:</a:t>
            </a:r>
            <a:endParaRPr lang="es-ES" b="1" dirty="0"/>
          </a:p>
        </p:txBody>
      </p:sp>
      <p:pic>
        <p:nvPicPr>
          <p:cNvPr id="3" name="Imagen 2"/>
          <p:cNvPicPr>
            <a:picLocks noChangeAspect="1"/>
          </p:cNvPicPr>
          <p:nvPr/>
        </p:nvPicPr>
        <p:blipFill>
          <a:blip r:embed="rId2"/>
          <a:stretch>
            <a:fillRect/>
          </a:stretch>
        </p:blipFill>
        <p:spPr>
          <a:xfrm>
            <a:off x="4745429" y="2492582"/>
            <a:ext cx="2400300" cy="495300"/>
          </a:xfrm>
          <a:prstGeom prst="rect">
            <a:avLst/>
          </a:prstGeom>
        </p:spPr>
      </p:pic>
      <p:pic>
        <p:nvPicPr>
          <p:cNvPr id="4" name="Imagen 3"/>
          <p:cNvPicPr>
            <a:picLocks noChangeAspect="1"/>
          </p:cNvPicPr>
          <p:nvPr/>
        </p:nvPicPr>
        <p:blipFill>
          <a:blip r:embed="rId3"/>
          <a:stretch>
            <a:fillRect/>
          </a:stretch>
        </p:blipFill>
        <p:spPr>
          <a:xfrm>
            <a:off x="4626676" y="4313953"/>
            <a:ext cx="2343150" cy="400050"/>
          </a:xfrm>
          <a:prstGeom prst="rect">
            <a:avLst/>
          </a:prstGeom>
        </p:spPr>
      </p:pic>
      <p:pic>
        <p:nvPicPr>
          <p:cNvPr id="5" name="Imagen 4"/>
          <p:cNvPicPr>
            <a:picLocks noChangeAspect="1"/>
          </p:cNvPicPr>
          <p:nvPr/>
        </p:nvPicPr>
        <p:blipFill>
          <a:blip r:embed="rId4"/>
          <a:stretch>
            <a:fillRect/>
          </a:stretch>
        </p:blipFill>
        <p:spPr>
          <a:xfrm>
            <a:off x="4983863" y="5069962"/>
            <a:ext cx="1628775" cy="409575"/>
          </a:xfrm>
          <a:prstGeom prst="rect">
            <a:avLst/>
          </a:prstGeom>
        </p:spPr>
      </p:pic>
      <p:pic>
        <p:nvPicPr>
          <p:cNvPr id="6" name="Imagen 5"/>
          <p:cNvPicPr>
            <a:picLocks noChangeAspect="1"/>
          </p:cNvPicPr>
          <p:nvPr/>
        </p:nvPicPr>
        <p:blipFill>
          <a:blip r:embed="rId5"/>
          <a:stretch>
            <a:fillRect/>
          </a:stretch>
        </p:blipFill>
        <p:spPr>
          <a:xfrm>
            <a:off x="7640967" y="6164302"/>
            <a:ext cx="923925" cy="342900"/>
          </a:xfrm>
          <a:prstGeom prst="rect">
            <a:avLst/>
          </a:prstGeom>
        </p:spPr>
      </p:pic>
    </p:spTree>
    <p:extLst>
      <p:ext uri="{BB962C8B-B14F-4D97-AF65-F5344CB8AC3E}">
        <p14:creationId xmlns:p14="http://schemas.microsoft.com/office/powerpoint/2010/main" val="3650303587"/>
      </p:ext>
    </p:extLst>
  </p:cSld>
  <p:clrMapOvr>
    <a:masterClrMapping/>
  </p:clrMapOvr>
</p:sld>
</file>

<file path=ppt/slides/slide1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162296" y="89628"/>
            <a:ext cx="11566566" cy="2862322"/>
          </a:xfrm>
          <a:prstGeom prst="rect">
            <a:avLst/>
          </a:prstGeom>
        </p:spPr>
        <p:txBody>
          <a:bodyPr wrap="square">
            <a:spAutoFit/>
          </a:bodyPr>
          <a:lstStyle/>
          <a:p>
            <a:pPr algn="just"/>
            <a:r>
              <a:rPr lang="es-ES" dirty="0" smtClean="0"/>
              <a:t>Sobre la base </a:t>
            </a:r>
            <a:r>
              <a:rPr lang="es-ES" dirty="0"/>
              <a:t>de esto</a:t>
            </a:r>
            <a:r>
              <a:rPr lang="es-ES" dirty="0" smtClean="0"/>
              <a:t>, se </a:t>
            </a:r>
            <a:r>
              <a:rPr lang="es-ES" dirty="0"/>
              <a:t>debe utilizar </a:t>
            </a:r>
            <a:r>
              <a:rPr lang="es-ES" dirty="0" smtClean="0"/>
              <a:t>un nivel de protección </a:t>
            </a:r>
            <a:r>
              <a:rPr lang="es-ES" dirty="0"/>
              <a:t>adecuado con </a:t>
            </a:r>
            <a:r>
              <a:rPr lang="es-ES" dirty="0" smtClean="0"/>
              <a:t>la tabla </a:t>
            </a:r>
            <a:r>
              <a:rPr lang="es-ES" dirty="0"/>
              <a:t>que se observa </a:t>
            </a:r>
            <a:r>
              <a:rPr lang="es-ES" dirty="0" smtClean="0"/>
              <a:t>a continuación</a:t>
            </a:r>
            <a:r>
              <a:rPr lang="es-ES" dirty="0"/>
              <a:t>.</a:t>
            </a:r>
          </a:p>
          <a:p>
            <a:pPr algn="just"/>
            <a:endParaRPr lang="es-ES" dirty="0" smtClean="0"/>
          </a:p>
          <a:p>
            <a:pPr algn="just"/>
            <a:endParaRPr lang="es-ES" dirty="0" smtClean="0"/>
          </a:p>
          <a:p>
            <a:pPr algn="just"/>
            <a:endParaRPr lang="es-ES" dirty="0"/>
          </a:p>
          <a:p>
            <a:pPr algn="just"/>
            <a:endParaRPr lang="es-ES" dirty="0" smtClean="0"/>
          </a:p>
          <a:p>
            <a:pPr algn="just"/>
            <a:endParaRPr lang="es-ES" dirty="0"/>
          </a:p>
          <a:p>
            <a:pPr algn="just"/>
            <a:endParaRPr lang="es-ES" dirty="0"/>
          </a:p>
          <a:p>
            <a:pPr algn="just"/>
            <a:r>
              <a:rPr lang="es-ES" dirty="0" smtClean="0"/>
              <a:t>4) Para </a:t>
            </a:r>
            <a:r>
              <a:rPr lang="es-ES" dirty="0"/>
              <a:t>terminar, debemos analizar este diagrama basándonos </a:t>
            </a:r>
            <a:r>
              <a:rPr lang="es-ES" dirty="0" smtClean="0"/>
              <a:t>en lo ya explicado y, de </a:t>
            </a:r>
            <a:r>
              <a:rPr lang="es-ES" dirty="0"/>
              <a:t>esta forma, obtendremos </a:t>
            </a:r>
            <a:r>
              <a:rPr lang="es-ES" dirty="0" smtClean="0"/>
              <a:t>el resumen </a:t>
            </a:r>
            <a:r>
              <a:rPr lang="es-ES" dirty="0"/>
              <a:t>de todo </a:t>
            </a:r>
            <a:r>
              <a:rPr lang="es-ES" dirty="0" smtClean="0"/>
              <a:t>lo expuesto </a:t>
            </a:r>
            <a:r>
              <a:rPr lang="es-ES" dirty="0"/>
              <a:t>hasta este </a:t>
            </a:r>
            <a:r>
              <a:rPr lang="es-ES" dirty="0" smtClean="0"/>
              <a:t>momento (ver próxima </a:t>
            </a:r>
            <a:r>
              <a:rPr lang="es-ES" dirty="0" err="1" smtClean="0"/>
              <a:t>slide</a:t>
            </a:r>
            <a:r>
              <a:rPr lang="es-ES" dirty="0" smtClean="0"/>
              <a:t>).</a:t>
            </a:r>
          </a:p>
          <a:p>
            <a:pPr algn="just"/>
            <a:endParaRPr lang="es-ES" dirty="0"/>
          </a:p>
        </p:txBody>
      </p:sp>
      <p:pic>
        <p:nvPicPr>
          <p:cNvPr id="3" name="Imagen 2"/>
          <p:cNvPicPr>
            <a:picLocks noChangeAspect="1"/>
          </p:cNvPicPr>
          <p:nvPr/>
        </p:nvPicPr>
        <p:blipFill>
          <a:blip r:embed="rId2"/>
          <a:stretch>
            <a:fillRect/>
          </a:stretch>
        </p:blipFill>
        <p:spPr>
          <a:xfrm>
            <a:off x="3278579" y="491526"/>
            <a:ext cx="5334000" cy="1457325"/>
          </a:xfrm>
          <a:prstGeom prst="rect">
            <a:avLst/>
          </a:prstGeom>
        </p:spPr>
      </p:pic>
    </p:spTree>
    <p:extLst>
      <p:ext uri="{BB962C8B-B14F-4D97-AF65-F5344CB8AC3E}">
        <p14:creationId xmlns:p14="http://schemas.microsoft.com/office/powerpoint/2010/main" val="1738018828"/>
      </p:ext>
    </p:extLst>
  </p:cSld>
  <p:clrMapOvr>
    <a:masterClrMapping/>
  </p:clrMapOvr>
</p:sld>
</file>

<file path=ppt/slides/slide1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p:cNvPicPr>
            <a:picLocks noChangeAspect="1"/>
          </p:cNvPicPr>
          <p:nvPr/>
        </p:nvPicPr>
        <p:blipFill>
          <a:blip r:embed="rId2"/>
          <a:stretch>
            <a:fillRect/>
          </a:stretch>
        </p:blipFill>
        <p:spPr>
          <a:xfrm>
            <a:off x="300841" y="1357622"/>
            <a:ext cx="5292437" cy="3905250"/>
          </a:xfrm>
          <a:prstGeom prst="rect">
            <a:avLst/>
          </a:prstGeom>
        </p:spPr>
      </p:pic>
      <p:pic>
        <p:nvPicPr>
          <p:cNvPr id="5" name="Imagen 4"/>
          <p:cNvPicPr>
            <a:picLocks noChangeAspect="1"/>
          </p:cNvPicPr>
          <p:nvPr/>
        </p:nvPicPr>
        <p:blipFill>
          <a:blip r:embed="rId3"/>
          <a:stretch>
            <a:fillRect/>
          </a:stretch>
        </p:blipFill>
        <p:spPr>
          <a:xfrm>
            <a:off x="5787241" y="837705"/>
            <a:ext cx="6147460" cy="5562600"/>
          </a:xfrm>
          <a:prstGeom prst="rect">
            <a:avLst/>
          </a:prstGeom>
        </p:spPr>
      </p:pic>
      <p:cxnSp>
        <p:nvCxnSpPr>
          <p:cNvPr id="9" name="Conector angular 8"/>
          <p:cNvCxnSpPr>
            <a:stCxn id="4" idx="2"/>
          </p:cNvCxnSpPr>
          <p:nvPr/>
        </p:nvCxnSpPr>
        <p:spPr>
          <a:xfrm rot="5400000" flipH="1" flipV="1">
            <a:off x="3342844" y="-51398"/>
            <a:ext cx="4918485" cy="5710055"/>
          </a:xfrm>
          <a:prstGeom prst="bentConnector4">
            <a:avLst>
              <a:gd name="adj1" fmla="val -4648"/>
              <a:gd name="adj2" fmla="val 48839"/>
            </a:avLst>
          </a:prstGeom>
          <a:ln w="19050">
            <a:tailEnd type="triangle"/>
          </a:ln>
        </p:spPr>
        <p:style>
          <a:lnRef idx="1">
            <a:schemeClr val="dk1"/>
          </a:lnRef>
          <a:fillRef idx="0">
            <a:schemeClr val="dk1"/>
          </a:fillRef>
          <a:effectRef idx="0">
            <a:schemeClr val="dk1"/>
          </a:effectRef>
          <a:fontRef idx="minor">
            <a:schemeClr val="tx1"/>
          </a:fontRef>
        </p:style>
      </p:cxnSp>
      <p:cxnSp>
        <p:nvCxnSpPr>
          <p:cNvPr id="24" name="Conector recto de flecha 23"/>
          <p:cNvCxnSpPr/>
          <p:nvPr/>
        </p:nvCxnSpPr>
        <p:spPr>
          <a:xfrm>
            <a:off x="8657114" y="344387"/>
            <a:ext cx="0" cy="617514"/>
          </a:xfrm>
          <a:prstGeom prst="straightConnector1">
            <a:avLst/>
          </a:prstGeom>
          <a:ln w="28575">
            <a:tailEnd type="triangle"/>
          </a:ln>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1964266842"/>
      </p:ext>
    </p:extLst>
  </p:cSld>
  <p:clrMapOvr>
    <a:masterClrMapping/>
  </p:clrMapOvr>
</p:sld>
</file>

<file path=ppt/slides/slide1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162295" y="89628"/>
            <a:ext cx="6654141" cy="6463308"/>
          </a:xfrm>
          <a:prstGeom prst="rect">
            <a:avLst/>
          </a:prstGeom>
        </p:spPr>
        <p:txBody>
          <a:bodyPr wrap="square">
            <a:spAutoFit/>
          </a:bodyPr>
          <a:lstStyle/>
          <a:p>
            <a:pPr algn="just"/>
            <a:r>
              <a:rPr lang="es-ES" b="1" dirty="0" smtClean="0">
                <a:solidFill>
                  <a:srgbClr val="0070C0"/>
                </a:solidFill>
                <a:latin typeface="Arial Rounded MT Bold" panose="020F0704030504030204" pitchFamily="34" charset="0"/>
              </a:rPr>
              <a:t>Validación </a:t>
            </a:r>
            <a:r>
              <a:rPr lang="es-ES" b="1" dirty="0">
                <a:solidFill>
                  <a:srgbClr val="0070C0"/>
                </a:solidFill>
                <a:latin typeface="Arial Rounded MT Bold" panose="020F0704030504030204" pitchFamily="34" charset="0"/>
              </a:rPr>
              <a:t>por esfera rodante</a:t>
            </a:r>
          </a:p>
          <a:p>
            <a:pPr algn="just"/>
            <a:r>
              <a:rPr lang="es-ES" dirty="0"/>
              <a:t>Se </a:t>
            </a:r>
            <a:r>
              <a:rPr lang="es-ES" dirty="0" smtClean="0"/>
              <a:t>trata de un método </a:t>
            </a:r>
            <a:r>
              <a:rPr lang="es-ES" dirty="0"/>
              <a:t>muy sencillo para seleccionar </a:t>
            </a:r>
            <a:r>
              <a:rPr lang="es-ES" dirty="0" smtClean="0"/>
              <a:t>los pararrayos y verificar su colocación en la estructura</a:t>
            </a:r>
            <a:r>
              <a:rPr lang="es-ES" dirty="0"/>
              <a:t>.</a:t>
            </a:r>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ctr"/>
            <a:r>
              <a:rPr lang="es-ES" b="1" dirty="0" smtClean="0"/>
              <a:t>Tabla </a:t>
            </a:r>
            <a:r>
              <a:rPr lang="es-ES" b="1" dirty="0"/>
              <a:t>con </a:t>
            </a:r>
            <a:r>
              <a:rPr lang="es-ES" b="1" dirty="0" smtClean="0"/>
              <a:t>las dimensiones de la esfera </a:t>
            </a:r>
            <a:r>
              <a:rPr lang="es-ES" b="1" dirty="0"/>
              <a:t>rodante para cada uno </a:t>
            </a:r>
            <a:r>
              <a:rPr lang="es-ES" b="1" dirty="0" smtClean="0"/>
              <a:t>de los niveles </a:t>
            </a:r>
            <a:r>
              <a:rPr lang="es-ES" b="1" dirty="0"/>
              <a:t>de eficacia </a:t>
            </a:r>
            <a:r>
              <a:rPr lang="es-ES" b="1" dirty="0" smtClean="0"/>
              <a:t>del </a:t>
            </a:r>
            <a:r>
              <a:rPr lang="es-ES" b="1" dirty="0" err="1" smtClean="0"/>
              <a:t>spcr</a:t>
            </a:r>
            <a:r>
              <a:rPr lang="es-ES" b="1" dirty="0"/>
              <a:t>.</a:t>
            </a:r>
          </a:p>
          <a:p>
            <a:pPr algn="just"/>
            <a:r>
              <a:rPr lang="es-ES" dirty="0"/>
              <a:t>El método se basa, como lo especifica su nombre, en un </a:t>
            </a:r>
            <a:r>
              <a:rPr lang="es-ES" dirty="0" smtClean="0"/>
              <a:t>esquema </a:t>
            </a:r>
            <a:r>
              <a:rPr lang="es-ES" dirty="0"/>
              <a:t>de la estructura con sus medidas de alto por ancho </a:t>
            </a:r>
            <a:r>
              <a:rPr lang="es-ES" dirty="0" smtClean="0"/>
              <a:t>y</a:t>
            </a:r>
            <a:r>
              <a:rPr lang="es-ES" dirty="0"/>
              <a:t>, en la misma escala, la esfera imaginaria</a:t>
            </a:r>
            <a:r>
              <a:rPr lang="es-ES" dirty="0" smtClean="0"/>
              <a:t>.</a:t>
            </a:r>
          </a:p>
          <a:p>
            <a:pPr algn="ctr"/>
            <a:r>
              <a:rPr lang="es-ES" b="1" dirty="0" smtClean="0">
                <a:solidFill>
                  <a:srgbClr val="FF0000"/>
                </a:solidFill>
                <a:latin typeface="Arial Rounded MT Bold" panose="020F0704030504030204" pitchFamily="34" charset="0"/>
              </a:rPr>
              <a:t>El método de esfera rodante es un método </a:t>
            </a:r>
            <a:r>
              <a:rPr lang="es-ES" b="1" dirty="0">
                <a:solidFill>
                  <a:srgbClr val="FF0000"/>
                </a:solidFill>
                <a:latin typeface="Arial Rounded MT Bold" panose="020F0704030504030204" pitchFamily="34" charset="0"/>
              </a:rPr>
              <a:t>gráfico </a:t>
            </a:r>
            <a:r>
              <a:rPr lang="es-ES" b="1" dirty="0" smtClean="0">
                <a:solidFill>
                  <a:srgbClr val="FF0000"/>
                </a:solidFill>
                <a:latin typeface="Arial Rounded MT Bold" panose="020F0704030504030204" pitchFamily="34" charset="0"/>
              </a:rPr>
              <a:t>y muy sencillo para determinar </a:t>
            </a:r>
            <a:r>
              <a:rPr lang="es-ES" b="1" dirty="0">
                <a:solidFill>
                  <a:srgbClr val="FF0000"/>
                </a:solidFill>
                <a:latin typeface="Arial Rounded MT Bold" panose="020F0704030504030204" pitchFamily="34" charset="0"/>
              </a:rPr>
              <a:t>la </a:t>
            </a:r>
            <a:r>
              <a:rPr lang="es-ES" b="1" dirty="0" smtClean="0">
                <a:solidFill>
                  <a:srgbClr val="FF0000"/>
                </a:solidFill>
                <a:latin typeface="Arial Rounded MT Bold" panose="020F0704030504030204" pitchFamily="34" charset="0"/>
              </a:rPr>
              <a:t>posición de los pararrayos</a:t>
            </a:r>
            <a:r>
              <a:rPr lang="es-ES" b="1" dirty="0">
                <a:solidFill>
                  <a:srgbClr val="FF0000"/>
                </a:solidFill>
                <a:latin typeface="Arial Rounded MT Bold" panose="020F0704030504030204" pitchFamily="34" charset="0"/>
              </a:rPr>
              <a:t>.</a:t>
            </a:r>
          </a:p>
          <a:p>
            <a:pPr algn="just"/>
            <a:r>
              <a:rPr lang="es-ES" dirty="0" smtClean="0"/>
              <a:t>En </a:t>
            </a:r>
            <a:r>
              <a:rPr lang="es-ES" dirty="0"/>
              <a:t>este caso, debemos hacer rodar la esfera por la </a:t>
            </a:r>
            <a:r>
              <a:rPr lang="es-ES" dirty="0" smtClean="0"/>
              <a:t>superficie </a:t>
            </a:r>
            <a:r>
              <a:rPr lang="es-ES" dirty="0"/>
              <a:t>de la estructura y verificar los puntos de contacto con </a:t>
            </a:r>
            <a:r>
              <a:rPr lang="es-ES" dirty="0" smtClean="0"/>
              <a:t>ella</a:t>
            </a:r>
            <a:r>
              <a:rPr lang="es-ES" dirty="0"/>
              <a:t>. Esos puntos de contacto serán donde la estructura </a:t>
            </a:r>
            <a:r>
              <a:rPr lang="es-ES" dirty="0" smtClean="0"/>
              <a:t>tiene </a:t>
            </a:r>
            <a:r>
              <a:rPr lang="es-ES" dirty="0"/>
              <a:t>más posibilidades de recibir una descarga atmosférica. </a:t>
            </a:r>
          </a:p>
          <a:p>
            <a:pPr algn="just"/>
            <a:r>
              <a:rPr lang="es-ES" dirty="0"/>
              <a:t>Por esto, cuando los pararrayos estén ubicados, debemos </a:t>
            </a:r>
            <a:r>
              <a:rPr lang="es-ES" dirty="0" smtClean="0"/>
              <a:t>verificar </a:t>
            </a:r>
            <a:r>
              <a:rPr lang="es-ES" dirty="0"/>
              <a:t>que la esfera no siga tocando la superficie por </a:t>
            </a:r>
            <a:r>
              <a:rPr lang="es-ES" dirty="0" smtClean="0"/>
              <a:t>proteger</a:t>
            </a:r>
            <a:r>
              <a:rPr lang="es-ES" dirty="0"/>
              <a:t>. De esta manera, también se verifica que el alto del </a:t>
            </a:r>
            <a:r>
              <a:rPr lang="es-ES" dirty="0" smtClean="0"/>
              <a:t>pararrayos </a:t>
            </a:r>
            <a:r>
              <a:rPr lang="es-ES" dirty="0"/>
              <a:t>es adecuado, dado que la esfera se montará sobre </a:t>
            </a:r>
            <a:r>
              <a:rPr lang="es-ES" dirty="0" smtClean="0"/>
              <a:t>él </a:t>
            </a:r>
            <a:r>
              <a:rPr lang="es-ES" dirty="0"/>
              <a:t>y no debe tocar la estructura</a:t>
            </a:r>
            <a:r>
              <a:rPr lang="es-ES" dirty="0" smtClean="0"/>
              <a:t>.</a:t>
            </a:r>
          </a:p>
        </p:txBody>
      </p:sp>
      <p:pic>
        <p:nvPicPr>
          <p:cNvPr id="4" name="Imagen 3"/>
          <p:cNvPicPr>
            <a:picLocks noChangeAspect="1"/>
          </p:cNvPicPr>
          <p:nvPr/>
        </p:nvPicPr>
        <p:blipFill>
          <a:blip r:embed="rId2"/>
          <a:stretch>
            <a:fillRect/>
          </a:stretch>
        </p:blipFill>
        <p:spPr>
          <a:xfrm>
            <a:off x="6816436" y="1603169"/>
            <a:ext cx="5208196" cy="3517013"/>
          </a:xfrm>
          <a:prstGeom prst="rect">
            <a:avLst/>
          </a:prstGeom>
        </p:spPr>
      </p:pic>
      <p:sp>
        <p:nvSpPr>
          <p:cNvPr id="5" name="Rectángulo 4"/>
          <p:cNvSpPr/>
          <p:nvPr/>
        </p:nvSpPr>
        <p:spPr>
          <a:xfrm>
            <a:off x="6671865" y="5286890"/>
            <a:ext cx="4548425" cy="369332"/>
          </a:xfrm>
          <a:prstGeom prst="rect">
            <a:avLst/>
          </a:prstGeom>
        </p:spPr>
        <p:txBody>
          <a:bodyPr wrap="none">
            <a:spAutoFit/>
          </a:bodyPr>
          <a:lstStyle/>
          <a:p>
            <a:pPr algn="ctr"/>
            <a:r>
              <a:rPr lang="es-ES" b="1" dirty="0"/>
              <a:t>Ejemplo de método gráfico de esfera rodante.</a:t>
            </a:r>
          </a:p>
        </p:txBody>
      </p:sp>
      <p:pic>
        <p:nvPicPr>
          <p:cNvPr id="6" name="Imagen 5"/>
          <p:cNvPicPr>
            <a:picLocks noChangeAspect="1"/>
          </p:cNvPicPr>
          <p:nvPr/>
        </p:nvPicPr>
        <p:blipFill>
          <a:blip r:embed="rId3"/>
          <a:stretch>
            <a:fillRect/>
          </a:stretch>
        </p:blipFill>
        <p:spPr>
          <a:xfrm>
            <a:off x="1211283" y="974519"/>
            <a:ext cx="4809507" cy="1400546"/>
          </a:xfrm>
          <a:prstGeom prst="rect">
            <a:avLst/>
          </a:prstGeom>
        </p:spPr>
      </p:pic>
    </p:spTree>
    <p:extLst>
      <p:ext uri="{BB962C8B-B14F-4D97-AF65-F5344CB8AC3E}">
        <p14:creationId xmlns:p14="http://schemas.microsoft.com/office/powerpoint/2010/main" val="668514886"/>
      </p:ext>
    </p:extLst>
  </p:cSld>
  <p:clrMapOvr>
    <a:masterClrMapping/>
  </p:clrMapOvr>
</p:sld>
</file>

<file path=ppt/slides/slide1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760020" y="2045065"/>
            <a:ext cx="10782795" cy="2554545"/>
          </a:xfrm>
          <a:prstGeom prst="rect">
            <a:avLst/>
          </a:prstGeom>
        </p:spPr>
        <p:txBody>
          <a:bodyPr wrap="square">
            <a:spAutoFit/>
          </a:bodyPr>
          <a:lstStyle/>
          <a:p>
            <a:pPr algn="ctr"/>
            <a:r>
              <a:rPr lang="es-ES" sz="4000" b="1" dirty="0" smtClean="0"/>
              <a:t>AHORA VEREMOS</a:t>
            </a:r>
          </a:p>
          <a:p>
            <a:pPr algn="ctr"/>
            <a:r>
              <a:rPr lang="es-ES" sz="4000" b="1" dirty="0" smtClean="0"/>
              <a:t>Los motores asincrónicos y sus parámetros funcionamiento, también conoceremos los motores monofásicos.</a:t>
            </a:r>
            <a:endParaRPr lang="es-ES" sz="4000" b="1" dirty="0"/>
          </a:p>
        </p:txBody>
      </p:sp>
    </p:spTree>
    <p:extLst>
      <p:ext uri="{BB962C8B-B14F-4D97-AF65-F5344CB8AC3E}">
        <p14:creationId xmlns:p14="http://schemas.microsoft.com/office/powerpoint/2010/main" val="3730110007"/>
      </p:ext>
    </p:extLst>
  </p:cSld>
  <p:clrMapOvr>
    <a:masterClrMapping/>
  </p:clrMapOvr>
</p:sld>
</file>

<file path=ppt/slides/slide1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221673" y="213916"/>
            <a:ext cx="11507189" cy="7848302"/>
          </a:xfrm>
          <a:prstGeom prst="rect">
            <a:avLst/>
          </a:prstGeom>
        </p:spPr>
        <p:txBody>
          <a:bodyPr wrap="square">
            <a:spAutoFit/>
          </a:bodyPr>
          <a:lstStyle/>
          <a:p>
            <a:pPr algn="just"/>
            <a:r>
              <a:rPr lang="es-ES" dirty="0" smtClean="0"/>
              <a:t>Anteriormente pudimos </a:t>
            </a:r>
            <a:r>
              <a:rPr lang="es-ES" dirty="0"/>
              <a:t>ver los </a:t>
            </a:r>
            <a:r>
              <a:rPr lang="es-ES" dirty="0" smtClean="0"/>
              <a:t>sistemas de puesta a tierra y aprendimos por </a:t>
            </a:r>
            <a:r>
              <a:rPr lang="es-ES" dirty="0"/>
              <a:t>qué </a:t>
            </a:r>
            <a:r>
              <a:rPr lang="es-ES" dirty="0" smtClean="0"/>
              <a:t>es necesario </a:t>
            </a:r>
            <a:r>
              <a:rPr lang="es-ES" dirty="0"/>
              <a:t>contar con </a:t>
            </a:r>
            <a:r>
              <a:rPr lang="es-ES" dirty="0" smtClean="0"/>
              <a:t>ellos en las instalaciones </a:t>
            </a:r>
            <a:r>
              <a:rPr lang="es-ES" dirty="0"/>
              <a:t>eléctricas. Analizamos los </a:t>
            </a:r>
            <a:r>
              <a:rPr lang="es-ES" dirty="0" smtClean="0"/>
              <a:t>distintos regímenes de neutro y describimos los componentes de un sistema de puesta a tierra</a:t>
            </a:r>
            <a:r>
              <a:rPr lang="es-ES" dirty="0"/>
              <a:t>. Vimos </a:t>
            </a:r>
            <a:r>
              <a:rPr lang="es-ES" dirty="0" smtClean="0"/>
              <a:t>los conceptos </a:t>
            </a:r>
            <a:r>
              <a:rPr lang="es-ES" dirty="0"/>
              <a:t>más importantes </a:t>
            </a:r>
            <a:r>
              <a:rPr lang="es-ES" dirty="0" smtClean="0"/>
              <a:t>para efectuar el diseño y el cálculo para la implementación de sistemas de puesta a tierra y, también</a:t>
            </a:r>
            <a:r>
              <a:rPr lang="es-ES" dirty="0"/>
              <a:t>, </a:t>
            </a:r>
            <a:r>
              <a:rPr lang="es-ES" dirty="0" smtClean="0"/>
              <a:t>los fundamentos de la medición en estos </a:t>
            </a:r>
            <a:r>
              <a:rPr lang="es-ES" dirty="0"/>
              <a:t>sistemas. Finalmente </a:t>
            </a:r>
            <a:r>
              <a:rPr lang="es-ES" dirty="0" smtClean="0"/>
              <a:t>describimos los sistemas de protección </a:t>
            </a:r>
            <a:r>
              <a:rPr lang="es-ES" dirty="0"/>
              <a:t>de </a:t>
            </a:r>
            <a:r>
              <a:rPr lang="es-ES" dirty="0" smtClean="0"/>
              <a:t>descargas </a:t>
            </a:r>
            <a:r>
              <a:rPr lang="es-ES" dirty="0"/>
              <a:t>atmosféricas, clasificamos las </a:t>
            </a:r>
            <a:r>
              <a:rPr lang="es-ES" dirty="0" smtClean="0"/>
              <a:t>estructuras </a:t>
            </a:r>
            <a:r>
              <a:rPr lang="es-ES" dirty="0"/>
              <a:t>utilizadas </a:t>
            </a:r>
            <a:r>
              <a:rPr lang="es-ES" dirty="0" smtClean="0"/>
              <a:t>y vimos los índices </a:t>
            </a:r>
            <a:r>
              <a:rPr lang="es-ES" dirty="0"/>
              <a:t>de </a:t>
            </a:r>
            <a:r>
              <a:rPr lang="es-ES" dirty="0" smtClean="0"/>
              <a:t>protección </a:t>
            </a:r>
            <a:r>
              <a:rPr lang="es-ES" dirty="0"/>
              <a:t>relacionados.</a:t>
            </a:r>
          </a:p>
          <a:p>
            <a:pPr algn="just"/>
            <a:r>
              <a:rPr lang="es-ES" dirty="0" smtClean="0"/>
              <a:t>En esta clase conoceremos los motores asincrónicos y sus componentes</a:t>
            </a:r>
            <a:r>
              <a:rPr lang="es-ES" dirty="0"/>
              <a:t>, </a:t>
            </a:r>
            <a:r>
              <a:rPr lang="es-ES" dirty="0" smtClean="0"/>
              <a:t>describiremos el campo </a:t>
            </a:r>
            <a:r>
              <a:rPr lang="es-ES" dirty="0"/>
              <a:t>giratorio </a:t>
            </a:r>
            <a:r>
              <a:rPr lang="es-ES" dirty="0" smtClean="0"/>
              <a:t>y analizaremos sus parámetros de funcionamiento</a:t>
            </a:r>
            <a:r>
              <a:rPr lang="es-ES" dirty="0"/>
              <a:t>. </a:t>
            </a:r>
          </a:p>
          <a:p>
            <a:pPr algn="just"/>
            <a:r>
              <a:rPr lang="es-ES" dirty="0"/>
              <a:t>Posteriormente veremos </a:t>
            </a:r>
            <a:r>
              <a:rPr lang="es-ES" dirty="0" smtClean="0"/>
              <a:t>los métodos </a:t>
            </a:r>
            <a:r>
              <a:rPr lang="es-ES" dirty="0"/>
              <a:t>de </a:t>
            </a:r>
            <a:r>
              <a:rPr lang="es-ES" dirty="0" smtClean="0"/>
              <a:t>arranque trifásico y caracterizaremos </a:t>
            </a:r>
            <a:r>
              <a:rPr lang="es-ES" dirty="0"/>
              <a:t>los </a:t>
            </a:r>
            <a:r>
              <a:rPr lang="es-ES" dirty="0" smtClean="0"/>
              <a:t>motores </a:t>
            </a:r>
            <a:r>
              <a:rPr lang="es-ES" dirty="0"/>
              <a:t>monofásicos, explicaremos el </a:t>
            </a:r>
            <a:r>
              <a:rPr lang="es-ES" dirty="0" smtClean="0"/>
              <a:t>funcionamiento de los motores con bobina auxiliar y con espira en cortocircuito</a:t>
            </a:r>
            <a:r>
              <a:rPr lang="es-ES" dirty="0"/>
              <a:t>, </a:t>
            </a:r>
            <a:r>
              <a:rPr lang="es-ES" dirty="0" smtClean="0"/>
              <a:t>finalmente </a:t>
            </a:r>
            <a:r>
              <a:rPr lang="es-ES" dirty="0"/>
              <a:t>conoceremos </a:t>
            </a:r>
            <a:r>
              <a:rPr lang="es-ES" dirty="0" smtClean="0"/>
              <a:t>el motor </a:t>
            </a:r>
            <a:r>
              <a:rPr lang="es-ES" dirty="0"/>
              <a:t>universal</a:t>
            </a:r>
            <a:r>
              <a:rPr lang="es-ES" dirty="0" smtClean="0"/>
              <a:t>.</a:t>
            </a:r>
          </a:p>
          <a:p>
            <a:pPr algn="just"/>
            <a:endParaRPr lang="es-ES" dirty="0"/>
          </a:p>
          <a:p>
            <a:pPr algn="just"/>
            <a:r>
              <a:rPr lang="es-ES" b="1" dirty="0" smtClean="0"/>
              <a:t>Resumen</a:t>
            </a:r>
            <a:endParaRPr lang="es-ES" b="1" dirty="0"/>
          </a:p>
          <a:p>
            <a:pPr algn="just"/>
            <a:r>
              <a:rPr lang="es-ES" b="1" dirty="0" smtClean="0"/>
              <a:t>Motores </a:t>
            </a:r>
            <a:r>
              <a:rPr lang="es-ES" b="1" dirty="0"/>
              <a:t>asincrónicos</a:t>
            </a:r>
          </a:p>
          <a:p>
            <a:pPr algn="just"/>
            <a:r>
              <a:rPr lang="es-ES" dirty="0"/>
              <a:t>Características </a:t>
            </a:r>
            <a:r>
              <a:rPr lang="es-ES" dirty="0" smtClean="0"/>
              <a:t>y clasificación de los motores </a:t>
            </a:r>
            <a:r>
              <a:rPr lang="es-ES" dirty="0"/>
              <a:t>asincrónicos. </a:t>
            </a:r>
          </a:p>
          <a:p>
            <a:pPr algn="just"/>
            <a:r>
              <a:rPr lang="es-ES" dirty="0"/>
              <a:t>Parámetros de funcionamiento</a:t>
            </a:r>
          </a:p>
          <a:p>
            <a:pPr algn="just"/>
            <a:r>
              <a:rPr lang="es-ES" dirty="0"/>
              <a:t>Descripción </a:t>
            </a:r>
            <a:r>
              <a:rPr lang="es-ES" dirty="0" smtClean="0"/>
              <a:t>del funcionamiento</a:t>
            </a:r>
            <a:r>
              <a:rPr lang="es-ES" dirty="0"/>
              <a:t>, </a:t>
            </a:r>
            <a:r>
              <a:rPr lang="es-ES" dirty="0" smtClean="0"/>
              <a:t>métodos de arranque </a:t>
            </a:r>
            <a:r>
              <a:rPr lang="es-ES" dirty="0"/>
              <a:t>trifásico </a:t>
            </a:r>
            <a:r>
              <a:rPr lang="es-ES" dirty="0" smtClean="0"/>
              <a:t>y sentido de giro del motor</a:t>
            </a:r>
            <a:r>
              <a:rPr lang="es-ES" dirty="0"/>
              <a:t>.</a:t>
            </a:r>
          </a:p>
          <a:p>
            <a:pPr algn="just"/>
            <a:r>
              <a:rPr lang="es-ES" b="1" dirty="0"/>
              <a:t>Motores monofásicos </a:t>
            </a:r>
          </a:p>
          <a:p>
            <a:pPr algn="just"/>
            <a:r>
              <a:rPr lang="es-ES" dirty="0"/>
              <a:t>Funcionamiento </a:t>
            </a:r>
            <a:r>
              <a:rPr lang="es-ES" dirty="0" smtClean="0"/>
              <a:t>y características de los motores </a:t>
            </a:r>
            <a:r>
              <a:rPr lang="es-ES" dirty="0"/>
              <a:t>monofásicos</a:t>
            </a:r>
            <a:r>
              <a:rPr lang="es-ES" dirty="0" smtClean="0"/>
              <a:t>.</a:t>
            </a:r>
          </a:p>
          <a:p>
            <a:pPr algn="just"/>
            <a:endParaRPr lang="es-ES" dirty="0"/>
          </a:p>
          <a:p>
            <a:pPr algn="just"/>
            <a:endParaRPr lang="es-ES" dirty="0" smtClean="0"/>
          </a:p>
          <a:p>
            <a:endParaRPr lang="es-ES" dirty="0"/>
          </a:p>
          <a:p>
            <a:endParaRPr lang="es-ES" dirty="0" smtClean="0"/>
          </a:p>
          <a:p>
            <a:endParaRPr lang="es-ES" dirty="0"/>
          </a:p>
          <a:p>
            <a:endParaRPr lang="es-ES" dirty="0" smtClean="0"/>
          </a:p>
          <a:p>
            <a:endParaRPr lang="es-ES" dirty="0"/>
          </a:p>
          <a:p>
            <a:endParaRPr lang="es-ES" dirty="0" smtClean="0"/>
          </a:p>
          <a:p>
            <a:endParaRPr lang="es-ES" dirty="0"/>
          </a:p>
        </p:txBody>
      </p:sp>
    </p:spTree>
    <p:extLst>
      <p:ext uri="{BB962C8B-B14F-4D97-AF65-F5344CB8AC3E}">
        <p14:creationId xmlns:p14="http://schemas.microsoft.com/office/powerpoint/2010/main" val="2334416097"/>
      </p:ext>
    </p:extLst>
  </p:cSld>
  <p:clrMapOvr>
    <a:masterClrMapping/>
  </p:clrMapOvr>
</p:sld>
</file>

<file path=ppt/slides/slide1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221673" y="213916"/>
            <a:ext cx="11507189" cy="7848302"/>
          </a:xfrm>
          <a:prstGeom prst="rect">
            <a:avLst/>
          </a:prstGeom>
        </p:spPr>
        <p:txBody>
          <a:bodyPr wrap="square">
            <a:spAutoFit/>
          </a:bodyPr>
          <a:lstStyle/>
          <a:p>
            <a:pPr algn="just"/>
            <a:r>
              <a:rPr lang="es-ES" b="1" dirty="0" smtClean="0">
                <a:solidFill>
                  <a:srgbClr val="0070C0"/>
                </a:solidFill>
                <a:latin typeface="Arial Rounded MT Bold" panose="020F0704030504030204" pitchFamily="34" charset="0"/>
              </a:rPr>
              <a:t>MOTORES ASINCRONICOS</a:t>
            </a:r>
            <a:endParaRPr lang="es-ES" b="1" dirty="0">
              <a:solidFill>
                <a:srgbClr val="0070C0"/>
              </a:solidFill>
              <a:latin typeface="Arial Rounded MT Bold" panose="020F0704030504030204" pitchFamily="34" charset="0"/>
            </a:endParaRPr>
          </a:p>
          <a:p>
            <a:pPr algn="just"/>
            <a:r>
              <a:rPr lang="es-ES" dirty="0" smtClean="0"/>
              <a:t>Los motores </a:t>
            </a:r>
            <a:r>
              <a:rPr lang="es-ES" dirty="0"/>
              <a:t>asincrónicos </a:t>
            </a:r>
            <a:r>
              <a:rPr lang="es-ES" dirty="0" smtClean="0"/>
              <a:t>son los elementos </a:t>
            </a:r>
            <a:r>
              <a:rPr lang="es-ES" dirty="0"/>
              <a:t>más </a:t>
            </a:r>
            <a:r>
              <a:rPr lang="es-ES" dirty="0" smtClean="0"/>
              <a:t>importantes en cuanto a su función y cantidad, en lo que se refiere </a:t>
            </a:r>
            <a:r>
              <a:rPr lang="es-ES" dirty="0"/>
              <a:t>a industrias y aplicaciones domésticas. Con su </a:t>
            </a:r>
            <a:r>
              <a:rPr lang="es-ES" dirty="0" smtClean="0"/>
              <a:t>potencia mecánica</a:t>
            </a:r>
            <a:r>
              <a:rPr lang="es-ES" dirty="0"/>
              <a:t>, ellos son los </a:t>
            </a:r>
            <a:r>
              <a:rPr lang="es-ES" dirty="0" smtClean="0"/>
              <a:t>encargados de provocar el movimiento en las máquinas de cualquier </a:t>
            </a:r>
            <a:r>
              <a:rPr lang="es-ES" dirty="0"/>
              <a:t>proceso industrial</a:t>
            </a:r>
            <a:r>
              <a:rPr lang="es-ES" dirty="0" smtClean="0"/>
              <a:t>. Su aplicación puede </a:t>
            </a:r>
            <a:r>
              <a:rPr lang="es-ES" dirty="0"/>
              <a:t>ir desde movimiento y traslado de personas, cargas y </a:t>
            </a:r>
          </a:p>
          <a:p>
            <a:pPr algn="just"/>
            <a:r>
              <a:rPr lang="es-ES" dirty="0"/>
              <a:t>molienda hasta movimiento de materiales en proceso continuo, </a:t>
            </a:r>
            <a:r>
              <a:rPr lang="es-ES" dirty="0" smtClean="0"/>
              <a:t>sistemas </a:t>
            </a:r>
            <a:r>
              <a:rPr lang="es-ES" dirty="0"/>
              <a:t>auxiliares de calor o refrigeración, etcétera.</a:t>
            </a:r>
          </a:p>
          <a:p>
            <a:pPr algn="just"/>
            <a:r>
              <a:rPr lang="es-ES" b="1" dirty="0">
                <a:solidFill>
                  <a:srgbClr val="0070C0"/>
                </a:solidFill>
                <a:latin typeface="Arial Rounded MT Bold" panose="020F0704030504030204" pitchFamily="34" charset="0"/>
              </a:rPr>
              <a:t>Clasificación</a:t>
            </a:r>
          </a:p>
          <a:p>
            <a:pPr algn="just"/>
            <a:r>
              <a:rPr lang="es-ES" dirty="0"/>
              <a:t>Los motores eléctricos son máquinas rotantes cuya función </a:t>
            </a:r>
            <a:r>
              <a:rPr lang="es-ES" dirty="0" smtClean="0"/>
              <a:t>consiste </a:t>
            </a:r>
            <a:r>
              <a:rPr lang="es-ES" dirty="0"/>
              <a:t>en transformar la energía eléctrica que absorben </a:t>
            </a:r>
            <a:r>
              <a:rPr lang="es-ES" dirty="0" smtClean="0"/>
              <a:t>en </a:t>
            </a:r>
            <a:r>
              <a:rPr lang="es-ES" dirty="0"/>
              <a:t>sus bornes, en energía mecánica que entrega en su eje. </a:t>
            </a:r>
          </a:p>
          <a:p>
            <a:pPr algn="just"/>
            <a:r>
              <a:rPr lang="es-ES" dirty="0"/>
              <a:t>Son máquinas con un sinfín de aplicaciones, en las que se </a:t>
            </a:r>
            <a:r>
              <a:rPr lang="es-ES" dirty="0" smtClean="0"/>
              <a:t>requiera </a:t>
            </a:r>
            <a:r>
              <a:rPr lang="es-ES" dirty="0"/>
              <a:t>energía mecánica en forma de movimiento (</a:t>
            </a:r>
            <a:r>
              <a:rPr lang="es-ES" dirty="0" smtClean="0"/>
              <a:t>no siempre </a:t>
            </a:r>
            <a:r>
              <a:rPr lang="es-ES" dirty="0"/>
              <a:t>exclusivamente giratorio).</a:t>
            </a:r>
          </a:p>
          <a:p>
            <a:pPr algn="just"/>
            <a:r>
              <a:rPr lang="es-ES" dirty="0"/>
              <a:t>También, dado su extenso campo de usos, así de amplios </a:t>
            </a:r>
            <a:r>
              <a:rPr lang="es-ES" dirty="0" smtClean="0"/>
              <a:t>son </a:t>
            </a:r>
            <a:r>
              <a:rPr lang="es-ES" dirty="0"/>
              <a:t>los tipos de motores eléctricos que se encuentran </a:t>
            </a:r>
            <a:r>
              <a:rPr lang="es-ES" dirty="0" smtClean="0"/>
              <a:t>disponibles </a:t>
            </a:r>
            <a:r>
              <a:rPr lang="es-ES" dirty="0"/>
              <a:t>en el mercado. Algunos de estos se mencionarán </a:t>
            </a:r>
            <a:r>
              <a:rPr lang="es-ES" dirty="0" smtClean="0"/>
              <a:t>solo </a:t>
            </a:r>
            <a:r>
              <a:rPr lang="es-ES" dirty="0"/>
              <a:t>como referencia, para que el lector pueda profundizar </a:t>
            </a:r>
            <a:r>
              <a:rPr lang="es-ES" dirty="0" smtClean="0"/>
              <a:t>sobre </a:t>
            </a:r>
            <a:r>
              <a:rPr lang="es-ES" dirty="0"/>
              <a:t>ellos en caso de que sean de su interés.</a:t>
            </a:r>
          </a:p>
          <a:p>
            <a:pPr algn="ctr"/>
            <a:r>
              <a:rPr lang="es-ES" b="1" dirty="0" smtClean="0">
                <a:solidFill>
                  <a:srgbClr val="FF0000"/>
                </a:solidFill>
                <a:latin typeface="Arial Rounded MT Bold" panose="020F0704030504030204" pitchFamily="34" charset="0"/>
              </a:rPr>
              <a:t>Los motores son las máquinas </a:t>
            </a:r>
            <a:r>
              <a:rPr lang="es-ES" b="1" dirty="0">
                <a:solidFill>
                  <a:srgbClr val="FF0000"/>
                </a:solidFill>
                <a:latin typeface="Arial Rounded MT Bold" panose="020F0704030504030204" pitchFamily="34" charset="0"/>
              </a:rPr>
              <a:t>más </a:t>
            </a:r>
            <a:r>
              <a:rPr lang="es-ES" b="1" dirty="0" smtClean="0">
                <a:solidFill>
                  <a:srgbClr val="FF0000"/>
                </a:solidFill>
                <a:latin typeface="Arial Rounded MT Bold" panose="020F0704030504030204" pitchFamily="34" charset="0"/>
              </a:rPr>
              <a:t>utilizadas en lo que a generación </a:t>
            </a:r>
            <a:r>
              <a:rPr lang="es-ES" b="1" dirty="0">
                <a:solidFill>
                  <a:srgbClr val="FF0000"/>
                </a:solidFill>
                <a:latin typeface="Arial Rounded MT Bold" panose="020F0704030504030204" pitchFamily="34" charset="0"/>
              </a:rPr>
              <a:t>de </a:t>
            </a:r>
            <a:r>
              <a:rPr lang="es-ES" b="1" dirty="0" smtClean="0">
                <a:solidFill>
                  <a:srgbClr val="FF0000"/>
                </a:solidFill>
                <a:latin typeface="Arial Rounded MT Bold" panose="020F0704030504030204" pitchFamily="34" charset="0"/>
              </a:rPr>
              <a:t>energía </a:t>
            </a:r>
            <a:r>
              <a:rPr lang="es-ES" b="1" dirty="0">
                <a:solidFill>
                  <a:srgbClr val="FF0000"/>
                </a:solidFill>
                <a:latin typeface="Arial Rounded MT Bold" panose="020F0704030504030204" pitchFamily="34" charset="0"/>
              </a:rPr>
              <a:t>mecánica </a:t>
            </a:r>
            <a:r>
              <a:rPr lang="es-ES" b="1" dirty="0" smtClean="0">
                <a:solidFill>
                  <a:srgbClr val="FF0000"/>
                </a:solidFill>
                <a:latin typeface="Arial Rounded MT Bold" panose="020F0704030504030204" pitchFamily="34" charset="0"/>
              </a:rPr>
              <a:t>se refiere</a:t>
            </a:r>
            <a:r>
              <a:rPr lang="es-ES" b="1" dirty="0">
                <a:solidFill>
                  <a:srgbClr val="FF0000"/>
                </a:solidFill>
                <a:latin typeface="Arial Rounded MT Bold" panose="020F0704030504030204" pitchFamily="34" charset="0"/>
              </a:rPr>
              <a:t>.</a:t>
            </a:r>
          </a:p>
          <a:p>
            <a:pPr algn="just"/>
            <a:r>
              <a:rPr lang="es-ES" dirty="0"/>
              <a:t>Para la clasificación de los motores eléctricos, </a:t>
            </a:r>
            <a:r>
              <a:rPr lang="es-ES" dirty="0" smtClean="0"/>
              <a:t>consideramos </a:t>
            </a:r>
            <a:r>
              <a:rPr lang="es-ES" dirty="0"/>
              <a:t>la diferencia fundamental que existe entre los diferentes </a:t>
            </a:r>
            <a:r>
              <a:rPr lang="es-ES" dirty="0" smtClean="0"/>
              <a:t>tipos</a:t>
            </a:r>
            <a:r>
              <a:rPr lang="es-ES" dirty="0"/>
              <a:t>, y que se encuentra en su tensión de alimentación. </a:t>
            </a:r>
            <a:r>
              <a:rPr lang="es-ES" dirty="0" smtClean="0"/>
              <a:t>A partir </a:t>
            </a:r>
            <a:r>
              <a:rPr lang="es-ES" dirty="0"/>
              <a:t>de eso se puede hacer la primera gran categorización:</a:t>
            </a:r>
          </a:p>
          <a:p>
            <a:pPr marL="742950" lvl="1" indent="-285750" algn="just">
              <a:buFont typeface="Arial" panose="020B0604020202020204" pitchFamily="34" charset="0"/>
              <a:buChar char="•"/>
            </a:pPr>
            <a:r>
              <a:rPr lang="es-ES" b="1" dirty="0" smtClean="0"/>
              <a:t>Motores de corriente continua</a:t>
            </a:r>
            <a:r>
              <a:rPr lang="es-ES" b="1" dirty="0"/>
              <a:t>.</a:t>
            </a:r>
          </a:p>
          <a:p>
            <a:pPr marL="742950" lvl="1" indent="-285750" algn="just">
              <a:buFont typeface="Arial" panose="020B0604020202020204" pitchFamily="34" charset="0"/>
              <a:buChar char="•"/>
            </a:pPr>
            <a:r>
              <a:rPr lang="es-ES" b="1" dirty="0" err="1" smtClean="0"/>
              <a:t>otores</a:t>
            </a:r>
            <a:r>
              <a:rPr lang="es-ES" b="1" dirty="0" smtClean="0"/>
              <a:t> de corriente </a:t>
            </a:r>
            <a:r>
              <a:rPr lang="es-ES" b="1" dirty="0"/>
              <a:t>alterna.</a:t>
            </a:r>
          </a:p>
          <a:p>
            <a:pPr algn="just"/>
            <a:r>
              <a:rPr lang="es-ES" dirty="0"/>
              <a:t>Los motores de corriente continua requieren dos </a:t>
            </a:r>
            <a:r>
              <a:rPr lang="es-ES" dirty="0" smtClean="0"/>
              <a:t>alimentaciones</a:t>
            </a:r>
            <a:r>
              <a:rPr lang="es-ES" dirty="0"/>
              <a:t>, de las cuales una de ellas es exclusiva para generar </a:t>
            </a:r>
            <a:r>
              <a:rPr lang="es-ES" dirty="0" smtClean="0"/>
              <a:t>el </a:t>
            </a:r>
            <a:r>
              <a:rPr lang="es-ES" dirty="0"/>
              <a:t>campo magnético. </a:t>
            </a:r>
            <a:endParaRPr lang="es-ES" dirty="0" smtClean="0"/>
          </a:p>
          <a:p>
            <a:pPr algn="just"/>
            <a:endParaRPr lang="es-ES" dirty="0" smtClean="0"/>
          </a:p>
          <a:p>
            <a:endParaRPr lang="es-ES" dirty="0"/>
          </a:p>
          <a:p>
            <a:endParaRPr lang="es-ES" dirty="0" smtClean="0"/>
          </a:p>
          <a:p>
            <a:endParaRPr lang="es-ES" dirty="0"/>
          </a:p>
          <a:p>
            <a:endParaRPr lang="es-ES" dirty="0" smtClean="0"/>
          </a:p>
          <a:p>
            <a:endParaRPr lang="es-ES" dirty="0"/>
          </a:p>
          <a:p>
            <a:endParaRPr lang="es-ES" dirty="0" smtClean="0"/>
          </a:p>
          <a:p>
            <a:endParaRPr lang="es-ES" dirty="0"/>
          </a:p>
        </p:txBody>
      </p:sp>
    </p:spTree>
    <p:extLst>
      <p:ext uri="{BB962C8B-B14F-4D97-AF65-F5344CB8AC3E}">
        <p14:creationId xmlns:p14="http://schemas.microsoft.com/office/powerpoint/2010/main" val="3996144579"/>
      </p:ext>
    </p:extLst>
  </p:cSld>
  <p:clrMapOvr>
    <a:masterClrMapping/>
  </p:clrMapOvr>
</p:sld>
</file>

<file path=ppt/slides/slide1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221673" y="213916"/>
            <a:ext cx="11507189" cy="6186309"/>
          </a:xfrm>
          <a:prstGeom prst="rect">
            <a:avLst/>
          </a:prstGeom>
        </p:spPr>
        <p:txBody>
          <a:bodyPr wrap="square">
            <a:spAutoFit/>
          </a:bodyPr>
          <a:lstStyle/>
          <a:p>
            <a:pPr algn="just"/>
            <a:r>
              <a:rPr lang="es-ES" dirty="0" smtClean="0"/>
              <a:t>Dependiendo </a:t>
            </a:r>
            <a:r>
              <a:rPr lang="es-ES" dirty="0"/>
              <a:t>de la forma </a:t>
            </a:r>
            <a:r>
              <a:rPr lang="es-ES" dirty="0" smtClean="0"/>
              <a:t>constructiva en </a:t>
            </a:r>
            <a:r>
              <a:rPr lang="es-ES" dirty="0"/>
              <a:t>que se genera ese campo, se los suele clasificar en (</a:t>
            </a:r>
            <a:r>
              <a:rPr lang="es-ES" dirty="0" smtClean="0"/>
              <a:t>solo a modo de mención</a:t>
            </a:r>
            <a:r>
              <a:rPr lang="es-ES" dirty="0"/>
              <a:t>):</a:t>
            </a:r>
          </a:p>
          <a:p>
            <a:pPr marL="742950" lvl="1" indent="-285750" algn="just">
              <a:buFont typeface="Arial" panose="020B0604020202020204" pitchFamily="34" charset="0"/>
              <a:buChar char="•"/>
            </a:pPr>
            <a:r>
              <a:rPr lang="es-ES" b="1" dirty="0" smtClean="0"/>
              <a:t>De </a:t>
            </a:r>
            <a:r>
              <a:rPr lang="es-ES" b="1" dirty="0"/>
              <a:t>excitación independiente</a:t>
            </a:r>
            <a:r>
              <a:rPr lang="es-ES" b="1" dirty="0" smtClean="0"/>
              <a:t>.</a:t>
            </a:r>
          </a:p>
          <a:p>
            <a:pPr marL="742950" lvl="1" indent="-285750" algn="just">
              <a:buFont typeface="Arial" panose="020B0604020202020204" pitchFamily="34" charset="0"/>
              <a:buChar char="•"/>
            </a:pPr>
            <a:r>
              <a:rPr lang="es-ES" b="1" dirty="0" smtClean="0"/>
              <a:t>De excitación </a:t>
            </a:r>
            <a:r>
              <a:rPr lang="es-ES" b="1" dirty="0"/>
              <a:t>serie.</a:t>
            </a:r>
          </a:p>
          <a:p>
            <a:pPr marL="742950" lvl="1" indent="-285750" algn="just">
              <a:buFont typeface="Arial" panose="020B0604020202020204" pitchFamily="34" charset="0"/>
              <a:buChar char="•"/>
            </a:pPr>
            <a:r>
              <a:rPr lang="es-ES" b="1" dirty="0" smtClean="0"/>
              <a:t>De excitación </a:t>
            </a:r>
            <a:r>
              <a:rPr lang="es-ES" b="1" dirty="0" err="1"/>
              <a:t>Shunt</a:t>
            </a:r>
            <a:r>
              <a:rPr lang="es-ES" b="1" dirty="0"/>
              <a:t>.</a:t>
            </a:r>
          </a:p>
          <a:p>
            <a:pPr marL="742950" lvl="1" indent="-285750" algn="just">
              <a:buFont typeface="Arial" panose="020B0604020202020204" pitchFamily="34" charset="0"/>
              <a:buChar char="•"/>
            </a:pPr>
            <a:r>
              <a:rPr lang="es-ES" b="1" dirty="0" smtClean="0"/>
              <a:t>De excitación </a:t>
            </a:r>
            <a:r>
              <a:rPr lang="es-ES" b="1" dirty="0"/>
              <a:t>compuesta (</a:t>
            </a:r>
            <a:r>
              <a:rPr lang="es-ES" b="1" dirty="0" err="1"/>
              <a:t>Compound</a:t>
            </a:r>
            <a:r>
              <a:rPr lang="es-ES" b="1" dirty="0"/>
              <a:t>).</a:t>
            </a:r>
          </a:p>
          <a:p>
            <a:pPr algn="just"/>
            <a:r>
              <a:rPr lang="es-ES" dirty="0"/>
              <a:t>Por otro lado, los motores de corriente alterna se </a:t>
            </a:r>
            <a:r>
              <a:rPr lang="es-ES" dirty="0" smtClean="0"/>
              <a:t>clasifican de la siguiente </a:t>
            </a:r>
            <a:r>
              <a:rPr lang="es-ES" dirty="0"/>
              <a:t>manera:</a:t>
            </a:r>
          </a:p>
          <a:p>
            <a:pPr marL="742950" lvl="1" indent="-285750" algn="just">
              <a:buFont typeface="Arial" panose="020B0604020202020204" pitchFamily="34" charset="0"/>
              <a:buChar char="•"/>
            </a:pPr>
            <a:r>
              <a:rPr lang="es-ES" b="1" dirty="0" smtClean="0"/>
              <a:t>Motores </a:t>
            </a:r>
            <a:r>
              <a:rPr lang="es-ES" b="1" dirty="0"/>
              <a:t>sincrónicos.</a:t>
            </a:r>
          </a:p>
          <a:p>
            <a:pPr marL="742950" lvl="1" indent="-285750" algn="just">
              <a:buFont typeface="Arial" panose="020B0604020202020204" pitchFamily="34" charset="0"/>
              <a:buChar char="•"/>
            </a:pPr>
            <a:r>
              <a:rPr lang="es-ES" b="1" dirty="0" smtClean="0"/>
              <a:t>Motores </a:t>
            </a:r>
            <a:r>
              <a:rPr lang="es-ES" b="1" dirty="0"/>
              <a:t>asincrónicos.</a:t>
            </a:r>
          </a:p>
          <a:p>
            <a:pPr algn="just"/>
            <a:r>
              <a:rPr lang="es-ES" dirty="0"/>
              <a:t>Los motores sincrónicos, que solo se mencionarán en esta </a:t>
            </a:r>
            <a:r>
              <a:rPr lang="es-ES" dirty="0" smtClean="0"/>
              <a:t>clase</a:t>
            </a:r>
            <a:r>
              <a:rPr lang="es-ES" dirty="0"/>
              <a:t>, son motores en los que, además de la </a:t>
            </a:r>
            <a:r>
              <a:rPr lang="es-ES" dirty="0" smtClean="0"/>
              <a:t>alimentación en corriente alterna, se debe generar el campo </a:t>
            </a:r>
            <a:r>
              <a:rPr lang="es-ES" dirty="0"/>
              <a:t>magnético </a:t>
            </a:r>
            <a:r>
              <a:rPr lang="es-ES" dirty="0" smtClean="0"/>
              <a:t>de excitación </a:t>
            </a:r>
            <a:r>
              <a:rPr lang="es-ES" dirty="0"/>
              <a:t>con una alimentación </a:t>
            </a:r>
            <a:r>
              <a:rPr lang="es-ES" dirty="0" smtClean="0"/>
              <a:t>de corriente continua</a:t>
            </a:r>
            <a:r>
              <a:rPr lang="es-ES" dirty="0"/>
              <a:t>. </a:t>
            </a:r>
          </a:p>
          <a:p>
            <a:pPr algn="just"/>
            <a:r>
              <a:rPr lang="es-ES" dirty="0" smtClean="0"/>
              <a:t>Los motores </a:t>
            </a:r>
            <a:r>
              <a:rPr lang="es-ES" dirty="0"/>
              <a:t>asincrónicos, que </a:t>
            </a:r>
            <a:r>
              <a:rPr lang="es-ES" dirty="0" smtClean="0"/>
              <a:t>son el objeto de esta clase, se clasifican como</a:t>
            </a:r>
            <a:r>
              <a:rPr lang="es-ES" dirty="0"/>
              <a:t>:</a:t>
            </a:r>
          </a:p>
          <a:p>
            <a:pPr marL="742950" lvl="1" indent="-285750" algn="just">
              <a:buFont typeface="Arial" panose="020B0604020202020204" pitchFamily="34" charset="0"/>
              <a:buChar char="•"/>
            </a:pPr>
            <a:r>
              <a:rPr lang="es-ES" b="1" dirty="0" smtClean="0"/>
              <a:t>Motores </a:t>
            </a:r>
            <a:r>
              <a:rPr lang="es-ES" b="1" dirty="0"/>
              <a:t>monofásicos.</a:t>
            </a:r>
          </a:p>
          <a:p>
            <a:pPr lvl="2" algn="just"/>
            <a:r>
              <a:rPr lang="es-ES" b="1" dirty="0" smtClean="0"/>
              <a:t>° De bobinado </a:t>
            </a:r>
            <a:r>
              <a:rPr lang="es-ES" b="1" dirty="0"/>
              <a:t>auxiliar.</a:t>
            </a:r>
          </a:p>
          <a:p>
            <a:pPr lvl="2" algn="just"/>
            <a:r>
              <a:rPr lang="es-ES" b="1" dirty="0" smtClean="0"/>
              <a:t>° De espira en cortocircuito</a:t>
            </a:r>
            <a:r>
              <a:rPr lang="es-ES" b="1" dirty="0"/>
              <a:t>. </a:t>
            </a:r>
          </a:p>
          <a:p>
            <a:pPr lvl="2" algn="just"/>
            <a:r>
              <a:rPr lang="es-ES" b="1" dirty="0" smtClean="0"/>
              <a:t>° Universal</a:t>
            </a:r>
            <a:r>
              <a:rPr lang="es-ES" b="1" dirty="0"/>
              <a:t>.</a:t>
            </a:r>
          </a:p>
          <a:p>
            <a:pPr marL="742950" lvl="1" indent="-285750" algn="just">
              <a:buFont typeface="Arial" panose="020B0604020202020204" pitchFamily="34" charset="0"/>
              <a:buChar char="•"/>
            </a:pPr>
            <a:r>
              <a:rPr lang="es-ES" b="1" dirty="0" smtClean="0"/>
              <a:t>Motores </a:t>
            </a:r>
            <a:r>
              <a:rPr lang="es-ES" b="1" dirty="0"/>
              <a:t>trifásicos. </a:t>
            </a:r>
          </a:p>
          <a:p>
            <a:pPr lvl="2" algn="just"/>
            <a:r>
              <a:rPr lang="es-ES" b="1" dirty="0" smtClean="0"/>
              <a:t>° De rotor </a:t>
            </a:r>
            <a:r>
              <a:rPr lang="es-ES" b="1" dirty="0"/>
              <a:t>bobinado.</a:t>
            </a:r>
          </a:p>
          <a:p>
            <a:pPr lvl="2" algn="just"/>
            <a:r>
              <a:rPr lang="es-ES" b="1" dirty="0" smtClean="0"/>
              <a:t>° De rotor en cortocircuito </a:t>
            </a:r>
            <a:r>
              <a:rPr lang="es-ES" b="1" dirty="0"/>
              <a:t>(</a:t>
            </a:r>
            <a:r>
              <a:rPr lang="es-ES" b="1" dirty="0" smtClean="0"/>
              <a:t>jaula de ardilla</a:t>
            </a:r>
            <a:r>
              <a:rPr lang="es-ES" b="1" dirty="0"/>
              <a:t>).</a:t>
            </a:r>
          </a:p>
          <a:p>
            <a:pPr algn="just"/>
            <a:r>
              <a:rPr lang="es-ES" dirty="0"/>
              <a:t>Los motores de corriente alterna y los de corriente continua </a:t>
            </a:r>
            <a:r>
              <a:rPr lang="es-ES" dirty="0" smtClean="0"/>
              <a:t>se </a:t>
            </a:r>
            <a:r>
              <a:rPr lang="es-ES" dirty="0"/>
              <a:t>basan en el mismo principio de funcionamiento; este </a:t>
            </a:r>
            <a:r>
              <a:rPr lang="es-ES" dirty="0" smtClean="0"/>
              <a:t>establece </a:t>
            </a:r>
            <a:r>
              <a:rPr lang="es-ES" dirty="0"/>
              <a:t>que, si un conductor por el que circula una </a:t>
            </a:r>
            <a:r>
              <a:rPr lang="es-ES" dirty="0" err="1" smtClean="0"/>
              <a:t>corriene</a:t>
            </a:r>
            <a:r>
              <a:rPr lang="es-ES" dirty="0" smtClean="0"/>
              <a:t> </a:t>
            </a:r>
            <a:r>
              <a:rPr lang="es-ES" dirty="0"/>
              <a:t>eléctrica se encuentra dentro de la acción de un </a:t>
            </a:r>
            <a:r>
              <a:rPr lang="es-ES" dirty="0" smtClean="0"/>
              <a:t>campo magnético</a:t>
            </a:r>
            <a:r>
              <a:rPr lang="es-ES" dirty="0"/>
              <a:t>, tiende a desplazarse perpendicularmente a las </a:t>
            </a:r>
            <a:r>
              <a:rPr lang="es-ES" dirty="0" smtClean="0"/>
              <a:t>líneas </a:t>
            </a:r>
            <a:r>
              <a:rPr lang="es-ES" dirty="0"/>
              <a:t>de acción del campo magnético, lo que ya fue </a:t>
            </a:r>
            <a:r>
              <a:rPr lang="es-ES" dirty="0" smtClean="0"/>
              <a:t>analizado </a:t>
            </a:r>
            <a:r>
              <a:rPr lang="es-ES" dirty="0"/>
              <a:t>en las primeras clases de esta colección</a:t>
            </a:r>
            <a:r>
              <a:rPr lang="es-ES" dirty="0" smtClean="0"/>
              <a:t>.</a:t>
            </a:r>
            <a:endParaRPr lang="es-ES" dirty="0"/>
          </a:p>
        </p:txBody>
      </p:sp>
    </p:spTree>
    <p:extLst>
      <p:ext uri="{BB962C8B-B14F-4D97-AF65-F5344CB8AC3E}">
        <p14:creationId xmlns:p14="http://schemas.microsoft.com/office/powerpoint/2010/main" val="3270932715"/>
      </p:ext>
    </p:extLst>
  </p:cSld>
  <p:clrMapOvr>
    <a:masterClrMapping/>
  </p:clrMapOvr>
</p:sld>
</file>

<file path=ppt/slides/slide1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221673" y="213916"/>
            <a:ext cx="11507189" cy="6740307"/>
          </a:xfrm>
          <a:prstGeom prst="rect">
            <a:avLst/>
          </a:prstGeom>
        </p:spPr>
        <p:txBody>
          <a:bodyPr wrap="square">
            <a:spAutoFit/>
          </a:bodyPr>
          <a:lstStyle/>
          <a:p>
            <a:pPr algn="just"/>
            <a:r>
              <a:rPr lang="es-ES" dirty="0" smtClean="0"/>
              <a:t>Debemos </a:t>
            </a:r>
            <a:r>
              <a:rPr lang="es-ES" dirty="0"/>
              <a:t>tener en cuenta que el conductor tiende a </a:t>
            </a:r>
            <a:r>
              <a:rPr lang="es-ES" dirty="0" smtClean="0"/>
              <a:t>funcionar </a:t>
            </a:r>
            <a:r>
              <a:rPr lang="es-ES" dirty="0"/>
              <a:t>como un electroimán, esto sucede debido a la corriente </a:t>
            </a:r>
            <a:r>
              <a:rPr lang="es-ES" dirty="0" smtClean="0"/>
              <a:t>eléctrica </a:t>
            </a:r>
            <a:r>
              <a:rPr lang="es-ES" dirty="0"/>
              <a:t>que circula por él, adquiere, de esta manera, </a:t>
            </a:r>
            <a:r>
              <a:rPr lang="es-ES" dirty="0" err="1" smtClean="0"/>
              <a:t>proiedades</a:t>
            </a:r>
            <a:r>
              <a:rPr lang="es-ES" dirty="0" smtClean="0"/>
              <a:t> </a:t>
            </a:r>
            <a:r>
              <a:rPr lang="es-ES" dirty="0"/>
              <a:t>magnéticas, las que provocan, gracias a la </a:t>
            </a:r>
            <a:r>
              <a:rPr lang="es-ES" dirty="0" smtClean="0"/>
              <a:t>interacción </a:t>
            </a:r>
            <a:r>
              <a:rPr lang="es-ES" dirty="0"/>
              <a:t>con los polos ubicados en el </a:t>
            </a:r>
            <a:r>
              <a:rPr lang="es-ES" dirty="0" smtClean="0"/>
              <a:t>estator </a:t>
            </a:r>
            <a:r>
              <a:rPr lang="es-ES" dirty="0"/>
              <a:t>o parte fija del </a:t>
            </a:r>
            <a:r>
              <a:rPr lang="es-ES" dirty="0" smtClean="0"/>
              <a:t>motor</a:t>
            </a:r>
            <a:r>
              <a:rPr lang="es-ES" dirty="0"/>
              <a:t>, el movimiento circular que podemos observar en la </a:t>
            </a:r>
            <a:r>
              <a:rPr lang="es-ES" dirty="0" smtClean="0"/>
              <a:t>zona </a:t>
            </a:r>
            <a:r>
              <a:rPr lang="es-ES" dirty="0"/>
              <a:t>móvil</a:t>
            </a:r>
            <a:r>
              <a:rPr lang="es-ES" dirty="0" smtClean="0"/>
              <a:t>.</a:t>
            </a:r>
          </a:p>
          <a:p>
            <a:pPr algn="just"/>
            <a:r>
              <a:rPr lang="es-ES" dirty="0" smtClean="0"/>
              <a:t>Cuando </a:t>
            </a:r>
            <a:r>
              <a:rPr lang="es-ES" dirty="0"/>
              <a:t>pasa corriente por un conductor, produce un campo </a:t>
            </a:r>
            <a:r>
              <a:rPr lang="es-ES" dirty="0" smtClean="0"/>
              <a:t>magnético</a:t>
            </a:r>
            <a:r>
              <a:rPr lang="es-ES" dirty="0"/>
              <a:t>; además, si lo ponemos dentro de la acción de un </a:t>
            </a:r>
          </a:p>
          <a:p>
            <a:pPr algn="just"/>
            <a:r>
              <a:rPr lang="es-ES" dirty="0"/>
              <a:t>campo magnético potente, el producto de la interacción de </a:t>
            </a:r>
            <a:r>
              <a:rPr lang="es-ES" dirty="0" smtClean="0"/>
              <a:t>ambos </a:t>
            </a:r>
            <a:r>
              <a:rPr lang="es-ES" dirty="0"/>
              <a:t>campos magnéticos hace que el conductor tienda a </a:t>
            </a:r>
            <a:r>
              <a:rPr lang="es-ES" dirty="0" smtClean="0"/>
              <a:t>desplazarse </a:t>
            </a:r>
            <a:r>
              <a:rPr lang="es-ES" dirty="0"/>
              <a:t>y, de esta forma, produce la energía mecánica. </a:t>
            </a:r>
          </a:p>
          <a:p>
            <a:pPr algn="just"/>
            <a:r>
              <a:rPr lang="es-ES" dirty="0"/>
              <a:t>Dicha energía es comunicada al exterior mediante un </a:t>
            </a:r>
            <a:r>
              <a:rPr lang="es-ES" dirty="0" smtClean="0"/>
              <a:t>dispositivo </a:t>
            </a:r>
            <a:r>
              <a:rPr lang="es-ES" dirty="0"/>
              <a:t>llamado eje.</a:t>
            </a:r>
          </a:p>
          <a:p>
            <a:pPr algn="just"/>
            <a:r>
              <a:rPr lang="es-ES" dirty="0"/>
              <a:t>Los motores de corriente continua son de los más versátiles </a:t>
            </a:r>
            <a:r>
              <a:rPr lang="es-ES" dirty="0" smtClean="0"/>
              <a:t>en </a:t>
            </a:r>
            <a:r>
              <a:rPr lang="es-ES" dirty="0"/>
              <a:t>la industria. Esto se debe a su fácil control de posición, </a:t>
            </a:r>
            <a:r>
              <a:rPr lang="es-ES" dirty="0" smtClean="0"/>
              <a:t>las </a:t>
            </a:r>
            <a:r>
              <a:rPr lang="es-ES" dirty="0"/>
              <a:t>amplias variedades y tipos de posibilidades para </a:t>
            </a:r>
            <a:r>
              <a:rPr lang="es-ES" dirty="0" smtClean="0"/>
              <a:t>frenarlo </a:t>
            </a:r>
            <a:r>
              <a:rPr lang="es-ES" dirty="0"/>
              <a:t>y la variación de velocidad que los han convertido en </a:t>
            </a:r>
            <a:r>
              <a:rPr lang="es-ES" dirty="0" smtClean="0"/>
              <a:t>una de las mejores </a:t>
            </a:r>
            <a:r>
              <a:rPr lang="es-ES" dirty="0"/>
              <a:t>opciones </a:t>
            </a:r>
            <a:r>
              <a:rPr lang="es-ES" dirty="0" smtClean="0"/>
              <a:t>en aplicaciones de control y automatización de procesos</a:t>
            </a:r>
            <a:r>
              <a:rPr lang="es-ES" dirty="0"/>
              <a:t>.</a:t>
            </a:r>
          </a:p>
          <a:p>
            <a:pPr algn="just"/>
            <a:r>
              <a:rPr lang="es-ES" dirty="0"/>
              <a:t>La característica más destacada del motor de corriente </a:t>
            </a:r>
            <a:r>
              <a:rPr lang="es-ES" dirty="0" smtClean="0"/>
              <a:t>continua </a:t>
            </a:r>
            <a:r>
              <a:rPr lang="es-ES" dirty="0"/>
              <a:t>es la posibilidad de regular la velocidad desde </a:t>
            </a:r>
            <a:r>
              <a:rPr lang="es-ES" dirty="0" smtClean="0"/>
              <a:t>vacío </a:t>
            </a:r>
            <a:r>
              <a:rPr lang="es-ES" dirty="0"/>
              <a:t>a plena carga. Su principal inconveniente, que lo hace </a:t>
            </a:r>
            <a:r>
              <a:rPr lang="es-ES" dirty="0" smtClean="0"/>
              <a:t>exclusivo </a:t>
            </a:r>
            <a:r>
              <a:rPr lang="es-ES" dirty="0"/>
              <a:t>solo de pocas aplicaciones, es que el </a:t>
            </a:r>
            <a:r>
              <a:rPr lang="es-ES" dirty="0" smtClean="0"/>
              <a:t>mantenimiento </a:t>
            </a:r>
            <a:r>
              <a:rPr lang="es-ES" dirty="0"/>
              <a:t>de estos motores resulta muy caro y laborioso.</a:t>
            </a:r>
          </a:p>
          <a:p>
            <a:pPr algn="just"/>
            <a:r>
              <a:rPr lang="es-ES" dirty="0"/>
              <a:t>Los motores de corriente continua tienen, a su vez, muy </a:t>
            </a:r>
            <a:r>
              <a:rPr lang="es-ES" dirty="0" smtClean="0"/>
              <a:t>buena </a:t>
            </a:r>
            <a:r>
              <a:rPr lang="es-ES" dirty="0"/>
              <a:t>respuesta en cuanto a potencia mecánica de salida. A </a:t>
            </a:r>
            <a:r>
              <a:rPr lang="es-ES" dirty="0" smtClean="0"/>
              <a:t>raíz </a:t>
            </a:r>
            <a:r>
              <a:rPr lang="es-ES" dirty="0"/>
              <a:t>de esto, se los siguen utilizando en muchas aplicaciones </a:t>
            </a:r>
            <a:r>
              <a:rPr lang="es-ES" dirty="0" smtClean="0"/>
              <a:t>de </a:t>
            </a:r>
            <a:r>
              <a:rPr lang="es-ES" dirty="0"/>
              <a:t>gran potencia mecánica (trenes y tranvías eléctricos) o </a:t>
            </a:r>
            <a:r>
              <a:rPr lang="es-ES" dirty="0" smtClean="0"/>
              <a:t>de </a:t>
            </a:r>
            <a:r>
              <a:rPr lang="es-ES" dirty="0"/>
              <a:t>gran precisión (máquinas, </a:t>
            </a:r>
            <a:r>
              <a:rPr lang="es-ES" dirty="0" err="1"/>
              <a:t>micromotores</a:t>
            </a:r>
            <a:r>
              <a:rPr lang="es-ES" dirty="0"/>
              <a:t>, etcétera).</a:t>
            </a:r>
          </a:p>
          <a:p>
            <a:pPr algn="just"/>
            <a:r>
              <a:rPr lang="es-ES" dirty="0" smtClean="0"/>
              <a:t>El motor </a:t>
            </a:r>
            <a:r>
              <a:rPr lang="es-ES" dirty="0"/>
              <a:t>asíncrono </a:t>
            </a:r>
            <a:r>
              <a:rPr lang="es-ES" dirty="0" smtClean="0"/>
              <a:t>fue creado en su forma más simple por Galileo </a:t>
            </a:r>
            <a:r>
              <a:rPr lang="es-ES" dirty="0" err="1" smtClean="0"/>
              <a:t>Ferraris</a:t>
            </a:r>
            <a:r>
              <a:rPr lang="es-ES" dirty="0" smtClean="0"/>
              <a:t> y </a:t>
            </a:r>
            <a:r>
              <a:rPr lang="es-ES" dirty="0" err="1" smtClean="0"/>
              <a:t>Nikola</a:t>
            </a:r>
            <a:r>
              <a:rPr lang="es-ES" dirty="0" smtClean="0"/>
              <a:t> </a:t>
            </a:r>
            <a:r>
              <a:rPr lang="es-ES" dirty="0"/>
              <a:t>Tesla </a:t>
            </a:r>
            <a:r>
              <a:rPr lang="es-ES" dirty="0" smtClean="0"/>
              <a:t>en 1885-86</a:t>
            </a:r>
            <a:r>
              <a:rPr lang="es-ES" dirty="0"/>
              <a:t>.</a:t>
            </a:r>
          </a:p>
          <a:p>
            <a:pPr algn="just"/>
            <a:r>
              <a:rPr lang="es-ES" dirty="0"/>
              <a:t>La diferencia del motor asíncrono con el resto de los motores </a:t>
            </a:r>
            <a:r>
              <a:rPr lang="es-ES" dirty="0" smtClean="0"/>
              <a:t>eléctricos </a:t>
            </a:r>
            <a:r>
              <a:rPr lang="es-ES" dirty="0"/>
              <a:t>radica en el hecho de que no existe corriente </a:t>
            </a:r>
            <a:r>
              <a:rPr lang="es-ES" dirty="0" smtClean="0"/>
              <a:t>conducida </a:t>
            </a:r>
            <a:r>
              <a:rPr lang="es-ES" dirty="0"/>
              <a:t>a uno de sus devanados (casi siempre al rotor). </a:t>
            </a:r>
            <a:r>
              <a:rPr lang="es-ES" dirty="0" smtClean="0"/>
              <a:t>Esto sí </a:t>
            </a:r>
            <a:r>
              <a:rPr lang="es-ES" dirty="0"/>
              <a:t>sucede en los motores sincrónicos, los que justamente </a:t>
            </a:r>
            <a:r>
              <a:rPr lang="es-ES" dirty="0" smtClean="0"/>
              <a:t>tienen </a:t>
            </a:r>
            <a:r>
              <a:rPr lang="es-ES" dirty="0"/>
              <a:t>este nombre por la sincronización entre el campo en la </a:t>
            </a:r>
            <a:r>
              <a:rPr lang="es-ES" dirty="0" smtClean="0"/>
              <a:t>parte </a:t>
            </a:r>
            <a:r>
              <a:rPr lang="es-ES" dirty="0"/>
              <a:t>móvil (de excitación) y los campos en la parte estática. </a:t>
            </a:r>
          </a:p>
          <a:p>
            <a:pPr algn="just"/>
            <a:r>
              <a:rPr lang="es-ES" dirty="0"/>
              <a:t>La corriente que circula por el devanado del rotor o </a:t>
            </a:r>
            <a:r>
              <a:rPr lang="es-ES" dirty="0" smtClean="0"/>
              <a:t>parte </a:t>
            </a:r>
            <a:r>
              <a:rPr lang="es-ES" dirty="0"/>
              <a:t>móvil se debe a la fuerza electromotriz inducida en él </a:t>
            </a:r>
            <a:r>
              <a:rPr lang="es-ES" dirty="0" smtClean="0"/>
              <a:t>por </a:t>
            </a:r>
            <a:r>
              <a:rPr lang="es-ES" dirty="0"/>
              <a:t>el campo giratorio en la parte fija. Por esta razón, a </a:t>
            </a:r>
            <a:r>
              <a:rPr lang="es-ES" dirty="0" smtClean="0"/>
              <a:t>este </a:t>
            </a:r>
            <a:r>
              <a:rPr lang="es-ES" dirty="0"/>
              <a:t>tipo de motores se los designa también como </a:t>
            </a:r>
            <a:r>
              <a:rPr lang="es-ES" dirty="0" smtClean="0"/>
              <a:t>motores de inducción.</a:t>
            </a:r>
            <a:endParaRPr lang="es-ES" dirty="0"/>
          </a:p>
        </p:txBody>
      </p:sp>
    </p:spTree>
    <p:extLst>
      <p:ext uri="{BB962C8B-B14F-4D97-AF65-F5344CB8AC3E}">
        <p14:creationId xmlns:p14="http://schemas.microsoft.com/office/powerpoint/2010/main" val="419598730"/>
      </p:ext>
    </p:extLst>
  </p:cSld>
  <p:clrMapOvr>
    <a:masterClrMapping/>
  </p:clrMapOvr>
</p:sld>
</file>

<file path=ppt/slides/slide1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221673" y="213916"/>
            <a:ext cx="11507189" cy="5909310"/>
          </a:xfrm>
          <a:prstGeom prst="rect">
            <a:avLst/>
          </a:prstGeom>
        </p:spPr>
        <p:txBody>
          <a:bodyPr wrap="square">
            <a:spAutoFit/>
          </a:bodyPr>
          <a:lstStyle/>
          <a:p>
            <a:pPr algn="just"/>
            <a:r>
              <a:rPr lang="es-ES" dirty="0" smtClean="0"/>
              <a:t>Hoy </a:t>
            </a:r>
            <a:r>
              <a:rPr lang="es-ES" dirty="0"/>
              <a:t>en día se puede decir que más del 80 % de los motores </a:t>
            </a:r>
            <a:r>
              <a:rPr lang="es-ES" dirty="0" smtClean="0"/>
              <a:t>eléctricos </a:t>
            </a:r>
            <a:r>
              <a:rPr lang="es-ES" dirty="0"/>
              <a:t>utilizados en la industria son de este tipo y que</a:t>
            </a:r>
            <a:r>
              <a:rPr lang="es-ES" dirty="0" smtClean="0"/>
              <a:t>, en general</a:t>
            </a:r>
            <a:r>
              <a:rPr lang="es-ES" dirty="0"/>
              <a:t>, trabajan </a:t>
            </a:r>
            <a:r>
              <a:rPr lang="es-ES" dirty="0" smtClean="0"/>
              <a:t>a velocidad </a:t>
            </a:r>
            <a:r>
              <a:rPr lang="es-ES" dirty="0"/>
              <a:t>prácticamente constante. </a:t>
            </a:r>
          </a:p>
          <a:p>
            <a:pPr algn="just"/>
            <a:r>
              <a:rPr lang="es-ES" dirty="0" smtClean="0"/>
              <a:t>Sin embargo</a:t>
            </a:r>
            <a:r>
              <a:rPr lang="es-ES" dirty="0"/>
              <a:t>, </a:t>
            </a:r>
            <a:r>
              <a:rPr lang="es-ES" dirty="0" smtClean="0"/>
              <a:t>y gracias al desarrollo de la electrónica de potencia </a:t>
            </a:r>
            <a:r>
              <a:rPr lang="es-ES" dirty="0"/>
              <a:t>(inversores y variadores de frecuencia), </a:t>
            </a:r>
            <a:r>
              <a:rPr lang="es-ES" dirty="0" smtClean="0"/>
              <a:t>en los </a:t>
            </a:r>
            <a:r>
              <a:rPr lang="es-ES" dirty="0" err="1" smtClean="0"/>
              <a:t>últios</a:t>
            </a:r>
            <a:r>
              <a:rPr lang="es-ES" dirty="0" smtClean="0"/>
              <a:t> </a:t>
            </a:r>
            <a:r>
              <a:rPr lang="es-ES" dirty="0"/>
              <a:t>años está aumentando en forma considerable </a:t>
            </a:r>
            <a:r>
              <a:rPr lang="es-ES" dirty="0" smtClean="0"/>
              <a:t>la utilización de este tipo de motores a velocidad </a:t>
            </a:r>
            <a:r>
              <a:rPr lang="es-ES" dirty="0"/>
              <a:t>variable.</a:t>
            </a:r>
          </a:p>
          <a:p>
            <a:pPr algn="just"/>
            <a:r>
              <a:rPr lang="es-ES" b="1" dirty="0">
                <a:solidFill>
                  <a:srgbClr val="0070C0"/>
                </a:solidFill>
                <a:latin typeface="Arial Rounded MT Bold" panose="020F0704030504030204" pitchFamily="34" charset="0"/>
              </a:rPr>
              <a:t>Componentes</a:t>
            </a:r>
          </a:p>
          <a:p>
            <a:pPr algn="just"/>
            <a:r>
              <a:rPr lang="es-ES" dirty="0"/>
              <a:t>Como toda máquina eléctrica, el motor está compuesto por </a:t>
            </a:r>
            <a:r>
              <a:rPr lang="es-ES" dirty="0" smtClean="0"/>
              <a:t>un </a:t>
            </a:r>
            <a:r>
              <a:rPr lang="es-ES" dirty="0"/>
              <a:t>circuito magnético y dos circuitos eléctricos: uno </a:t>
            </a:r>
            <a:r>
              <a:rPr lang="es-ES" dirty="0" smtClean="0"/>
              <a:t>colocado </a:t>
            </a:r>
            <a:r>
              <a:rPr lang="es-ES" dirty="0"/>
              <a:t>en la parte fija que se denomina </a:t>
            </a:r>
            <a:r>
              <a:rPr lang="es-ES" dirty="0" smtClean="0"/>
              <a:t>estator </a:t>
            </a:r>
            <a:r>
              <a:rPr lang="es-ES" dirty="0"/>
              <a:t>y otro en la </a:t>
            </a:r>
            <a:r>
              <a:rPr lang="es-ES" dirty="0" smtClean="0"/>
              <a:t>parte </a:t>
            </a:r>
            <a:r>
              <a:rPr lang="es-ES" dirty="0"/>
              <a:t>móvil que se denomina rotor.</a:t>
            </a:r>
          </a:p>
          <a:p>
            <a:pPr algn="just"/>
            <a:r>
              <a:rPr lang="es-ES" dirty="0"/>
              <a:t>Entre las características importantes que tienen los </a:t>
            </a:r>
            <a:r>
              <a:rPr lang="es-ES" dirty="0" smtClean="0"/>
              <a:t>motores </a:t>
            </a:r>
            <a:r>
              <a:rPr lang="es-ES" dirty="0"/>
              <a:t>eléctricos, mencionamos que se hallan formados por </a:t>
            </a:r>
            <a:r>
              <a:rPr lang="es-ES" dirty="0" smtClean="0"/>
              <a:t>varios </a:t>
            </a:r>
            <a:r>
              <a:rPr lang="es-ES" dirty="0"/>
              <a:t>elementos, de los cuales las partes fundamentales </a:t>
            </a:r>
            <a:r>
              <a:rPr lang="es-ES" dirty="0" smtClean="0"/>
              <a:t>son</a:t>
            </a:r>
            <a:r>
              <a:rPr lang="es-ES" dirty="0"/>
              <a:t>: el </a:t>
            </a:r>
            <a:r>
              <a:rPr lang="es-ES" dirty="0" smtClean="0"/>
              <a:t>estator, </a:t>
            </a:r>
            <a:r>
              <a:rPr lang="es-ES" dirty="0"/>
              <a:t>la carcasa, la base, el rotor, la caja de </a:t>
            </a:r>
            <a:r>
              <a:rPr lang="es-ES" dirty="0" smtClean="0"/>
              <a:t>conexiones</a:t>
            </a:r>
            <a:r>
              <a:rPr lang="es-ES" dirty="0"/>
              <a:t>, las tapas y los cojinetes.</a:t>
            </a:r>
          </a:p>
          <a:p>
            <a:pPr algn="just"/>
            <a:r>
              <a:rPr lang="es-ES" dirty="0"/>
              <a:t>Los trenes eléctricos utilizan motores de corriente continua </a:t>
            </a:r>
            <a:r>
              <a:rPr lang="es-ES" dirty="0" smtClean="0"/>
              <a:t>por </a:t>
            </a:r>
            <a:r>
              <a:rPr lang="es-ES" dirty="0"/>
              <a:t>su gran potencia, control de velocidad y frenado.</a:t>
            </a:r>
          </a:p>
          <a:p>
            <a:pPr algn="just"/>
            <a:r>
              <a:rPr lang="es-ES" dirty="0"/>
              <a:t>El </a:t>
            </a:r>
            <a:r>
              <a:rPr lang="es-ES" dirty="0" smtClean="0"/>
              <a:t>estator </a:t>
            </a:r>
            <a:r>
              <a:rPr lang="es-ES" dirty="0"/>
              <a:t>es el elemento que funciona como base del </a:t>
            </a:r>
            <a:r>
              <a:rPr lang="es-ES" dirty="0" smtClean="0"/>
              <a:t>circuito </a:t>
            </a:r>
            <a:r>
              <a:rPr lang="es-ES" dirty="0"/>
              <a:t>electromagnético y el punto desde donde se produce el </a:t>
            </a:r>
            <a:r>
              <a:rPr lang="es-ES" dirty="0" smtClean="0"/>
              <a:t>movimiento </a:t>
            </a:r>
            <a:r>
              <a:rPr lang="es-ES" dirty="0"/>
              <a:t>giratorio del motor. En el </a:t>
            </a:r>
            <a:r>
              <a:rPr lang="es-ES" dirty="0" smtClean="0"/>
              <a:t>estator </a:t>
            </a:r>
            <a:r>
              <a:rPr lang="es-ES" dirty="0"/>
              <a:t>no se produce </a:t>
            </a:r>
            <a:r>
              <a:rPr lang="es-ES" dirty="0" smtClean="0"/>
              <a:t>movimiento </a:t>
            </a:r>
            <a:r>
              <a:rPr lang="es-ES" dirty="0"/>
              <a:t>giratorio, pero, con las bobinas que se instalan </a:t>
            </a:r>
            <a:r>
              <a:rPr lang="es-ES" dirty="0" smtClean="0"/>
              <a:t>en </a:t>
            </a:r>
            <a:r>
              <a:rPr lang="es-ES" dirty="0"/>
              <a:t>él, se produce el campo magnético giratorio que moverá </a:t>
            </a:r>
            <a:r>
              <a:rPr lang="es-ES" dirty="0" smtClean="0"/>
              <a:t>el </a:t>
            </a:r>
            <a:r>
              <a:rPr lang="es-ES" dirty="0"/>
              <a:t>rotor. Existen dos tipos de estatores:</a:t>
            </a:r>
          </a:p>
          <a:p>
            <a:pPr marL="742950" lvl="1" indent="-285750" algn="just">
              <a:buFont typeface="Arial" panose="020B0604020202020204" pitchFamily="34" charset="0"/>
              <a:buChar char="•"/>
            </a:pPr>
            <a:r>
              <a:rPr lang="es-ES" b="1" dirty="0" err="1" smtClean="0"/>
              <a:t>Estátor</a:t>
            </a:r>
            <a:r>
              <a:rPr lang="es-ES" b="1" dirty="0" smtClean="0"/>
              <a:t> de polos </a:t>
            </a:r>
            <a:r>
              <a:rPr lang="es-ES" b="1" dirty="0"/>
              <a:t>salientes. </a:t>
            </a:r>
          </a:p>
          <a:p>
            <a:pPr marL="742950" lvl="1" indent="-285750" algn="just">
              <a:buFont typeface="Arial" panose="020B0604020202020204" pitchFamily="34" charset="0"/>
              <a:buChar char="•"/>
            </a:pPr>
            <a:r>
              <a:rPr lang="es-ES" b="1" dirty="0" err="1" smtClean="0"/>
              <a:t>Estátor</a:t>
            </a:r>
            <a:r>
              <a:rPr lang="es-ES" b="1" dirty="0" smtClean="0"/>
              <a:t> </a:t>
            </a:r>
            <a:r>
              <a:rPr lang="es-ES" b="1" dirty="0" err="1"/>
              <a:t>ranurado</a:t>
            </a:r>
            <a:r>
              <a:rPr lang="es-ES" b="1" dirty="0"/>
              <a:t>.</a:t>
            </a:r>
          </a:p>
          <a:p>
            <a:pPr algn="just"/>
            <a:r>
              <a:rPr lang="es-ES" dirty="0"/>
              <a:t>El </a:t>
            </a:r>
            <a:r>
              <a:rPr lang="es-ES" dirty="0" smtClean="0"/>
              <a:t>estator </a:t>
            </a:r>
            <a:r>
              <a:rPr lang="es-ES" dirty="0"/>
              <a:t>tiene la habilidad de permitir que a través de él </a:t>
            </a:r>
            <a:r>
              <a:rPr lang="es-ES" dirty="0" smtClean="0"/>
              <a:t>pase </a:t>
            </a:r>
            <a:r>
              <a:rPr lang="es-ES" dirty="0"/>
              <a:t>el flujo magnético y está constituido principalmente </a:t>
            </a:r>
            <a:r>
              <a:rPr lang="es-ES" dirty="0" smtClean="0"/>
              <a:t>por </a:t>
            </a:r>
            <a:r>
              <a:rPr lang="es-ES" dirty="0"/>
              <a:t>un conjunto de chapas de hierro silicio, que se suele </a:t>
            </a:r>
            <a:r>
              <a:rPr lang="es-ES" dirty="0" smtClean="0"/>
              <a:t>llamar </a:t>
            </a:r>
            <a:r>
              <a:rPr lang="es-ES" dirty="0"/>
              <a:t>paquete.</a:t>
            </a:r>
          </a:p>
          <a:p>
            <a:pPr algn="just"/>
            <a:r>
              <a:rPr lang="es-ES" dirty="0"/>
              <a:t>En el </a:t>
            </a:r>
            <a:r>
              <a:rPr lang="es-ES" dirty="0" smtClean="0"/>
              <a:t>estator, </a:t>
            </a:r>
            <a:r>
              <a:rPr lang="es-ES" dirty="0"/>
              <a:t>se alojan los paquetes de bobinas que </a:t>
            </a:r>
            <a:r>
              <a:rPr lang="es-ES" dirty="0" smtClean="0"/>
              <a:t>formarán </a:t>
            </a:r>
            <a:r>
              <a:rPr lang="es-ES" dirty="0"/>
              <a:t>pares de polos norte-sur. Los motores pueden </a:t>
            </a:r>
            <a:r>
              <a:rPr lang="es-ES" dirty="0" smtClean="0"/>
              <a:t>tener diferentes </a:t>
            </a:r>
            <a:r>
              <a:rPr lang="es-ES" dirty="0"/>
              <a:t>números de pares de polos (1; 2; 3; 4; etcétera</a:t>
            </a:r>
            <a:r>
              <a:rPr lang="es-ES" dirty="0" smtClean="0"/>
              <a:t>) y, sobre la base de estas cantidades</a:t>
            </a:r>
            <a:r>
              <a:rPr lang="es-ES" dirty="0"/>
              <a:t>, </a:t>
            </a:r>
            <a:r>
              <a:rPr lang="es-ES" dirty="0" smtClean="0"/>
              <a:t>variará el número </a:t>
            </a:r>
            <a:r>
              <a:rPr lang="es-ES" dirty="0"/>
              <a:t>de </a:t>
            </a:r>
            <a:r>
              <a:rPr lang="es-ES" dirty="0" smtClean="0"/>
              <a:t>ranuras y la forma </a:t>
            </a:r>
            <a:r>
              <a:rPr lang="es-ES" dirty="0"/>
              <a:t>constructiva </a:t>
            </a:r>
            <a:r>
              <a:rPr lang="es-ES" dirty="0" smtClean="0"/>
              <a:t>de las chapas del estator.</a:t>
            </a:r>
            <a:endParaRPr lang="es-ES" dirty="0"/>
          </a:p>
        </p:txBody>
      </p:sp>
    </p:spTree>
    <p:extLst>
      <p:ext uri="{BB962C8B-B14F-4D97-AF65-F5344CB8AC3E}">
        <p14:creationId xmlns:p14="http://schemas.microsoft.com/office/powerpoint/2010/main" val="1571777638"/>
      </p:ext>
    </p:extLst>
  </p:cSld>
  <p:clrMapOvr>
    <a:masterClrMapping/>
  </p:clrMapOvr>
</p:sld>
</file>

<file path=ppt/slides/slide1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221673" y="213916"/>
            <a:ext cx="11507189" cy="1477328"/>
          </a:xfrm>
          <a:prstGeom prst="rect">
            <a:avLst/>
          </a:prstGeom>
        </p:spPr>
        <p:txBody>
          <a:bodyPr wrap="square">
            <a:spAutoFit/>
          </a:bodyPr>
          <a:lstStyle/>
          <a:p>
            <a:pPr algn="just"/>
            <a:r>
              <a:rPr lang="es-ES" b="1" dirty="0" smtClean="0">
                <a:solidFill>
                  <a:srgbClr val="0070C0"/>
                </a:solidFill>
                <a:latin typeface="Arial Rounded MT Bold" panose="020F0704030504030204" pitchFamily="34" charset="0"/>
              </a:rPr>
              <a:t>Variadores </a:t>
            </a:r>
            <a:r>
              <a:rPr lang="es-ES" b="1" dirty="0">
                <a:solidFill>
                  <a:srgbClr val="0070C0"/>
                </a:solidFill>
                <a:latin typeface="Arial Rounded MT Bold" panose="020F0704030504030204" pitchFamily="34" charset="0"/>
              </a:rPr>
              <a:t>de frecuencia</a:t>
            </a:r>
          </a:p>
          <a:p>
            <a:pPr algn="just"/>
            <a:r>
              <a:rPr lang="es-ES" b="1" dirty="0">
                <a:solidFill>
                  <a:srgbClr val="0070C0"/>
                </a:solidFill>
              </a:rPr>
              <a:t>Los variadores de frecuencia </a:t>
            </a:r>
            <a:r>
              <a:rPr lang="es-ES" b="1" dirty="0" smtClean="0">
                <a:solidFill>
                  <a:srgbClr val="0070C0"/>
                </a:solidFill>
              </a:rPr>
              <a:t>se utilizan en la industria</a:t>
            </a:r>
            <a:r>
              <a:rPr lang="es-ES" b="1" dirty="0">
                <a:solidFill>
                  <a:srgbClr val="0070C0"/>
                </a:solidFill>
              </a:rPr>
              <a:t>, </a:t>
            </a:r>
            <a:r>
              <a:rPr lang="es-ES" b="1" dirty="0" smtClean="0">
                <a:solidFill>
                  <a:srgbClr val="0070C0"/>
                </a:solidFill>
              </a:rPr>
              <a:t>en aplicaciones </a:t>
            </a:r>
            <a:r>
              <a:rPr lang="es-ES" b="1" dirty="0">
                <a:solidFill>
                  <a:srgbClr val="0070C0"/>
                </a:solidFill>
              </a:rPr>
              <a:t>donde </a:t>
            </a:r>
            <a:r>
              <a:rPr lang="es-ES" b="1" dirty="0" smtClean="0">
                <a:solidFill>
                  <a:srgbClr val="0070C0"/>
                </a:solidFill>
              </a:rPr>
              <a:t>se requiere </a:t>
            </a:r>
            <a:r>
              <a:rPr lang="es-ES" b="1" dirty="0">
                <a:solidFill>
                  <a:srgbClr val="0070C0"/>
                </a:solidFill>
              </a:rPr>
              <a:t>variar </a:t>
            </a:r>
            <a:r>
              <a:rPr lang="es-ES" b="1" dirty="0" smtClean="0">
                <a:solidFill>
                  <a:srgbClr val="0070C0"/>
                </a:solidFill>
              </a:rPr>
              <a:t>la velocidad de un motor </a:t>
            </a:r>
            <a:r>
              <a:rPr lang="es-ES" b="1" dirty="0">
                <a:solidFill>
                  <a:srgbClr val="0070C0"/>
                </a:solidFill>
              </a:rPr>
              <a:t>asincrónico </a:t>
            </a:r>
            <a:r>
              <a:rPr lang="es-ES" b="1" dirty="0" smtClean="0">
                <a:solidFill>
                  <a:srgbClr val="0070C0"/>
                </a:solidFill>
              </a:rPr>
              <a:t>y se basan en el hecho </a:t>
            </a:r>
            <a:r>
              <a:rPr lang="es-ES" b="1" dirty="0">
                <a:solidFill>
                  <a:srgbClr val="0070C0"/>
                </a:solidFill>
              </a:rPr>
              <a:t>de que </a:t>
            </a:r>
            <a:r>
              <a:rPr lang="es-ES" b="1" dirty="0" smtClean="0">
                <a:solidFill>
                  <a:srgbClr val="0070C0"/>
                </a:solidFill>
              </a:rPr>
              <a:t>la velocidad del motor </a:t>
            </a:r>
            <a:r>
              <a:rPr lang="es-ES" b="1" dirty="0">
                <a:solidFill>
                  <a:srgbClr val="0070C0"/>
                </a:solidFill>
              </a:rPr>
              <a:t>depende </a:t>
            </a:r>
            <a:r>
              <a:rPr lang="es-ES" b="1" dirty="0" smtClean="0">
                <a:solidFill>
                  <a:srgbClr val="0070C0"/>
                </a:solidFill>
              </a:rPr>
              <a:t>de la frecuencia </a:t>
            </a:r>
            <a:r>
              <a:rPr lang="es-ES" b="1" dirty="0">
                <a:solidFill>
                  <a:srgbClr val="0070C0"/>
                </a:solidFill>
              </a:rPr>
              <a:t>de </a:t>
            </a:r>
            <a:r>
              <a:rPr lang="es-ES" b="1" dirty="0" smtClean="0">
                <a:solidFill>
                  <a:srgbClr val="0070C0"/>
                </a:solidFill>
              </a:rPr>
              <a:t>alimentación</a:t>
            </a:r>
            <a:r>
              <a:rPr lang="es-ES" b="1" dirty="0">
                <a:solidFill>
                  <a:srgbClr val="0070C0"/>
                </a:solidFill>
              </a:rPr>
              <a:t>. Hoy </a:t>
            </a:r>
            <a:r>
              <a:rPr lang="es-ES" b="1" dirty="0" smtClean="0">
                <a:solidFill>
                  <a:srgbClr val="0070C0"/>
                </a:solidFill>
              </a:rPr>
              <a:t>en día, existe una </a:t>
            </a:r>
            <a:r>
              <a:rPr lang="es-ES" b="1" dirty="0">
                <a:solidFill>
                  <a:srgbClr val="0070C0"/>
                </a:solidFill>
              </a:rPr>
              <a:t>gran variedad de </a:t>
            </a:r>
            <a:r>
              <a:rPr lang="es-ES" b="1" dirty="0" smtClean="0">
                <a:solidFill>
                  <a:srgbClr val="0070C0"/>
                </a:solidFill>
              </a:rPr>
              <a:t>productos </a:t>
            </a:r>
            <a:r>
              <a:rPr lang="es-ES" b="1" dirty="0">
                <a:solidFill>
                  <a:srgbClr val="0070C0"/>
                </a:solidFill>
              </a:rPr>
              <a:t>para diferentes tensiones</a:t>
            </a:r>
            <a:r>
              <a:rPr lang="es-ES" b="1" dirty="0" smtClean="0">
                <a:solidFill>
                  <a:srgbClr val="0070C0"/>
                </a:solidFill>
              </a:rPr>
              <a:t>.</a:t>
            </a:r>
          </a:p>
          <a:p>
            <a:endParaRPr lang="es-ES" dirty="0"/>
          </a:p>
        </p:txBody>
      </p:sp>
      <p:pic>
        <p:nvPicPr>
          <p:cNvPr id="3" name="Imagen 2"/>
          <p:cNvPicPr>
            <a:picLocks noChangeAspect="1"/>
          </p:cNvPicPr>
          <p:nvPr/>
        </p:nvPicPr>
        <p:blipFill>
          <a:blip r:embed="rId2"/>
          <a:stretch>
            <a:fillRect/>
          </a:stretch>
        </p:blipFill>
        <p:spPr>
          <a:xfrm>
            <a:off x="1223158" y="1447621"/>
            <a:ext cx="4073237" cy="2720618"/>
          </a:xfrm>
          <a:prstGeom prst="rect">
            <a:avLst/>
          </a:prstGeom>
        </p:spPr>
      </p:pic>
      <p:sp>
        <p:nvSpPr>
          <p:cNvPr id="4" name="Rectángulo 3"/>
          <p:cNvSpPr/>
          <p:nvPr/>
        </p:nvSpPr>
        <p:spPr>
          <a:xfrm>
            <a:off x="1672440" y="4168239"/>
            <a:ext cx="3174671" cy="1477328"/>
          </a:xfrm>
          <a:prstGeom prst="rect">
            <a:avLst/>
          </a:prstGeom>
        </p:spPr>
        <p:txBody>
          <a:bodyPr wrap="square">
            <a:spAutoFit/>
          </a:bodyPr>
          <a:lstStyle/>
          <a:p>
            <a:pPr algn="just"/>
            <a:r>
              <a:rPr lang="es-ES" b="1" dirty="0"/>
              <a:t>Los variadores de velocidad se deben especificar para la tensión </a:t>
            </a:r>
            <a:r>
              <a:rPr lang="es-ES" b="1" dirty="0" smtClean="0"/>
              <a:t>de </a:t>
            </a:r>
            <a:r>
              <a:rPr lang="es-ES" b="1" dirty="0"/>
              <a:t>salida y los valores de velocidad que se quieran alcanzar.</a:t>
            </a:r>
          </a:p>
        </p:txBody>
      </p:sp>
      <p:sp>
        <p:nvSpPr>
          <p:cNvPr id="5" name="Rectángulo 4"/>
          <p:cNvSpPr/>
          <p:nvPr/>
        </p:nvSpPr>
        <p:spPr>
          <a:xfrm>
            <a:off x="5975267" y="6039041"/>
            <a:ext cx="6096000" cy="646331"/>
          </a:xfrm>
          <a:prstGeom prst="rect">
            <a:avLst/>
          </a:prstGeom>
        </p:spPr>
        <p:txBody>
          <a:bodyPr>
            <a:spAutoFit/>
          </a:bodyPr>
          <a:lstStyle/>
          <a:p>
            <a:pPr algn="ctr"/>
            <a:r>
              <a:rPr lang="es-ES" b="1" dirty="0" smtClean="0"/>
              <a:t>Los </a:t>
            </a:r>
            <a:r>
              <a:rPr lang="es-ES" b="1" dirty="0"/>
              <a:t>trenes eléctricos utilizan motores de corriente continua </a:t>
            </a:r>
          </a:p>
          <a:p>
            <a:pPr algn="ctr"/>
            <a:r>
              <a:rPr lang="es-ES" b="1" dirty="0"/>
              <a:t>por su gran potencia, control de velocidad y frenado.</a:t>
            </a:r>
          </a:p>
        </p:txBody>
      </p:sp>
      <p:pic>
        <p:nvPicPr>
          <p:cNvPr id="1026" name="Picture 2" descr="Sistema de electrificación ferroviaria - Wikipedia, la enciclopedia libre"/>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808272" y="2523946"/>
            <a:ext cx="4642550" cy="351509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29218409"/>
      </p:ext>
    </p:extLst>
  </p:cSld>
  <p:clrMapOvr>
    <a:masterClrMapping/>
  </p:clrMapOvr>
</p:sld>
</file>

<file path=ppt/slides/slide1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221674" y="213916"/>
            <a:ext cx="5786004" cy="6740307"/>
          </a:xfrm>
          <a:prstGeom prst="rect">
            <a:avLst/>
          </a:prstGeom>
        </p:spPr>
        <p:txBody>
          <a:bodyPr wrap="square">
            <a:spAutoFit/>
          </a:bodyPr>
          <a:lstStyle/>
          <a:p>
            <a:pPr lvl="2" algn="just"/>
            <a:r>
              <a:rPr lang="es-ES" b="1" dirty="0" err="1" smtClean="0"/>
              <a:t>Estátor</a:t>
            </a:r>
            <a:endParaRPr lang="es-ES" b="1" dirty="0"/>
          </a:p>
          <a:p>
            <a:pPr lvl="2" algn="just"/>
            <a:r>
              <a:rPr lang="es-ES" b="1" dirty="0" err="1"/>
              <a:t>ranurado</a:t>
            </a:r>
            <a:r>
              <a:rPr lang="es-ES" b="1" dirty="0"/>
              <a:t> </a:t>
            </a:r>
          </a:p>
          <a:p>
            <a:pPr lvl="2" algn="just"/>
            <a:r>
              <a:rPr lang="es-ES" b="1" dirty="0"/>
              <a:t>donde se </a:t>
            </a:r>
          </a:p>
          <a:p>
            <a:pPr lvl="2" algn="just"/>
            <a:r>
              <a:rPr lang="es-ES" b="1" dirty="0"/>
              <a:t>alojarán las </a:t>
            </a:r>
          </a:p>
          <a:p>
            <a:pPr lvl="2" algn="just"/>
            <a:r>
              <a:rPr lang="es-ES" b="1" dirty="0"/>
              <a:t>bobinas que </a:t>
            </a:r>
          </a:p>
          <a:p>
            <a:pPr lvl="2" algn="just"/>
            <a:r>
              <a:rPr lang="es-ES" b="1" dirty="0"/>
              <a:t>generan</a:t>
            </a:r>
          </a:p>
          <a:p>
            <a:pPr lvl="2" algn="just"/>
            <a:r>
              <a:rPr lang="es-ES" b="1" dirty="0" smtClean="0"/>
              <a:t>el campo</a:t>
            </a:r>
            <a:endParaRPr lang="es-ES" b="1" dirty="0"/>
          </a:p>
          <a:p>
            <a:pPr lvl="2" algn="just"/>
            <a:r>
              <a:rPr lang="es-ES" b="1" dirty="0"/>
              <a:t>giratorio</a:t>
            </a:r>
            <a:r>
              <a:rPr lang="es-ES" b="1" dirty="0" smtClean="0"/>
              <a:t>.</a:t>
            </a:r>
          </a:p>
          <a:p>
            <a:pPr algn="just"/>
            <a:endParaRPr lang="es-ES" dirty="0"/>
          </a:p>
          <a:p>
            <a:pPr algn="just"/>
            <a:r>
              <a:rPr lang="es-ES" dirty="0" smtClean="0"/>
              <a:t>El </a:t>
            </a:r>
            <a:r>
              <a:rPr lang="es-ES" dirty="0"/>
              <a:t>rotor es el elemento que produce la transferencia de </a:t>
            </a:r>
            <a:r>
              <a:rPr lang="es-ES" dirty="0" smtClean="0"/>
              <a:t>la energía </a:t>
            </a:r>
            <a:r>
              <a:rPr lang="es-ES" dirty="0"/>
              <a:t>eléctrica en energía mecánica. Está </a:t>
            </a:r>
            <a:r>
              <a:rPr lang="es-ES" dirty="0" smtClean="0"/>
              <a:t>construido por </a:t>
            </a:r>
            <a:r>
              <a:rPr lang="es-ES" dirty="0"/>
              <a:t>un conjunto de láminas de acero al silicio que también </a:t>
            </a:r>
            <a:r>
              <a:rPr lang="es-ES" dirty="0" smtClean="0"/>
              <a:t>forman </a:t>
            </a:r>
            <a:r>
              <a:rPr lang="es-ES" dirty="0"/>
              <a:t>un gabinete cilíndrico. Se encuentra adherido al </a:t>
            </a:r>
            <a:r>
              <a:rPr lang="es-ES" dirty="0" smtClean="0"/>
              <a:t>eje del motor y tiene lugares </a:t>
            </a:r>
            <a:r>
              <a:rPr lang="es-ES" dirty="0"/>
              <a:t>disponibles </a:t>
            </a:r>
            <a:r>
              <a:rPr lang="es-ES" dirty="0" smtClean="0"/>
              <a:t>para la instalación de rodamientos </a:t>
            </a:r>
            <a:r>
              <a:rPr lang="es-ES" dirty="0"/>
              <a:t>que </a:t>
            </a:r>
            <a:r>
              <a:rPr lang="es-ES" dirty="0" smtClean="0"/>
              <a:t>se apoyan </a:t>
            </a:r>
            <a:r>
              <a:rPr lang="es-ES" dirty="0"/>
              <a:t>sobre </a:t>
            </a:r>
            <a:r>
              <a:rPr lang="es-ES" dirty="0" smtClean="0"/>
              <a:t>los cojinetes</a:t>
            </a:r>
            <a:r>
              <a:rPr lang="es-ES" dirty="0"/>
              <a:t>.</a:t>
            </a:r>
          </a:p>
          <a:p>
            <a:pPr algn="just"/>
            <a:r>
              <a:rPr lang="es-ES" dirty="0"/>
              <a:t>Posee un diámetro menor al diámetro interior del </a:t>
            </a:r>
            <a:r>
              <a:rPr lang="es-ES" dirty="0" smtClean="0"/>
              <a:t>estator, </a:t>
            </a:r>
            <a:r>
              <a:rPr lang="es-ES" dirty="0"/>
              <a:t>con </a:t>
            </a:r>
            <a:r>
              <a:rPr lang="es-ES" dirty="0" smtClean="0"/>
              <a:t>una </a:t>
            </a:r>
            <a:r>
              <a:rPr lang="es-ES" dirty="0"/>
              <a:t>diferencia o luz llamada entrehierro, por donde se </a:t>
            </a:r>
            <a:r>
              <a:rPr lang="es-ES" dirty="0" smtClean="0"/>
              <a:t>transfiere </a:t>
            </a:r>
            <a:r>
              <a:rPr lang="es-ES" dirty="0"/>
              <a:t>la energía magnética entre </a:t>
            </a:r>
            <a:r>
              <a:rPr lang="es-ES" dirty="0" smtClean="0"/>
              <a:t>estator </a:t>
            </a:r>
            <a:r>
              <a:rPr lang="es-ES" dirty="0"/>
              <a:t>y rotor. Según su </a:t>
            </a:r>
            <a:r>
              <a:rPr lang="es-ES" dirty="0" smtClean="0"/>
              <a:t>construcción</a:t>
            </a:r>
            <a:r>
              <a:rPr lang="es-ES" dirty="0"/>
              <a:t>, los rotores se clasifican de la siguiente manera:</a:t>
            </a:r>
          </a:p>
          <a:p>
            <a:pPr marL="742950" lvl="1" indent="-285750" algn="just">
              <a:buFont typeface="Arial" panose="020B0604020202020204" pitchFamily="34" charset="0"/>
              <a:buChar char="•"/>
            </a:pPr>
            <a:r>
              <a:rPr lang="es-ES" b="1" dirty="0" smtClean="0"/>
              <a:t>Rotor </a:t>
            </a:r>
            <a:r>
              <a:rPr lang="es-ES" b="1" dirty="0" err="1"/>
              <a:t>ranurado</a:t>
            </a:r>
            <a:r>
              <a:rPr lang="es-ES" b="1" dirty="0"/>
              <a:t>. </a:t>
            </a:r>
          </a:p>
          <a:p>
            <a:pPr marL="742950" lvl="1" indent="-285750" algn="just">
              <a:buFont typeface="Arial" panose="020B0604020202020204" pitchFamily="34" charset="0"/>
              <a:buChar char="•"/>
            </a:pPr>
            <a:r>
              <a:rPr lang="es-ES" b="1" dirty="0" smtClean="0"/>
              <a:t>Rotor </a:t>
            </a:r>
            <a:r>
              <a:rPr lang="es-ES" b="1" dirty="0"/>
              <a:t>bobinado.</a:t>
            </a:r>
          </a:p>
          <a:p>
            <a:pPr marL="742950" lvl="1" indent="-285750" algn="just">
              <a:buFont typeface="Arial" panose="020B0604020202020204" pitchFamily="34" charset="0"/>
              <a:buChar char="•"/>
            </a:pPr>
            <a:r>
              <a:rPr lang="es-ES" b="1" dirty="0" smtClean="0"/>
              <a:t>Rotor de polos </a:t>
            </a:r>
            <a:r>
              <a:rPr lang="es-ES" b="1" dirty="0"/>
              <a:t>salientes.</a:t>
            </a:r>
          </a:p>
          <a:p>
            <a:endParaRPr lang="es-ES" dirty="0"/>
          </a:p>
        </p:txBody>
      </p:sp>
      <p:pic>
        <p:nvPicPr>
          <p:cNvPr id="6" name="Imagen 5"/>
          <p:cNvPicPr>
            <a:picLocks noChangeAspect="1"/>
          </p:cNvPicPr>
          <p:nvPr/>
        </p:nvPicPr>
        <p:blipFill>
          <a:blip r:embed="rId2"/>
          <a:stretch>
            <a:fillRect/>
          </a:stretch>
        </p:blipFill>
        <p:spPr>
          <a:xfrm>
            <a:off x="2613128" y="118665"/>
            <a:ext cx="2619375" cy="2543175"/>
          </a:xfrm>
          <a:prstGeom prst="rect">
            <a:avLst/>
          </a:prstGeom>
        </p:spPr>
      </p:pic>
      <p:sp>
        <p:nvSpPr>
          <p:cNvPr id="7" name="Rectángulo 6"/>
          <p:cNvSpPr/>
          <p:nvPr/>
        </p:nvSpPr>
        <p:spPr>
          <a:xfrm>
            <a:off x="6468094" y="552778"/>
            <a:ext cx="1583376" cy="1477328"/>
          </a:xfrm>
          <a:prstGeom prst="rect">
            <a:avLst/>
          </a:prstGeom>
        </p:spPr>
        <p:txBody>
          <a:bodyPr wrap="square">
            <a:spAutoFit/>
          </a:bodyPr>
          <a:lstStyle/>
          <a:p>
            <a:pPr algn="just"/>
            <a:r>
              <a:rPr lang="es-ES" b="1" dirty="0" err="1"/>
              <a:t>Estátor</a:t>
            </a:r>
            <a:r>
              <a:rPr lang="es-ES" b="1" dirty="0"/>
              <a:t> de </a:t>
            </a:r>
          </a:p>
          <a:p>
            <a:pPr algn="just"/>
            <a:r>
              <a:rPr lang="es-ES" b="1" dirty="0"/>
              <a:t>polos salientes </a:t>
            </a:r>
          </a:p>
          <a:p>
            <a:pPr algn="just"/>
            <a:r>
              <a:rPr lang="es-ES" b="1" dirty="0"/>
              <a:t>con diferente </a:t>
            </a:r>
          </a:p>
          <a:p>
            <a:pPr algn="just"/>
            <a:r>
              <a:rPr lang="es-ES" b="1" dirty="0"/>
              <a:t>disposición </a:t>
            </a:r>
          </a:p>
          <a:p>
            <a:pPr algn="just"/>
            <a:r>
              <a:rPr lang="es-ES" b="1" dirty="0"/>
              <a:t>de bobinas.</a:t>
            </a:r>
          </a:p>
        </p:txBody>
      </p:sp>
      <p:pic>
        <p:nvPicPr>
          <p:cNvPr id="8" name="Imagen 7"/>
          <p:cNvPicPr>
            <a:picLocks noChangeAspect="1"/>
          </p:cNvPicPr>
          <p:nvPr/>
        </p:nvPicPr>
        <p:blipFill>
          <a:blip r:embed="rId3"/>
          <a:stretch>
            <a:fillRect/>
          </a:stretch>
        </p:blipFill>
        <p:spPr>
          <a:xfrm>
            <a:off x="8374826" y="213916"/>
            <a:ext cx="2476500" cy="2352675"/>
          </a:xfrm>
          <a:prstGeom prst="rect">
            <a:avLst/>
          </a:prstGeom>
        </p:spPr>
      </p:pic>
      <p:pic>
        <p:nvPicPr>
          <p:cNvPr id="9" name="Imagen 8"/>
          <p:cNvPicPr>
            <a:picLocks noChangeAspect="1"/>
          </p:cNvPicPr>
          <p:nvPr/>
        </p:nvPicPr>
        <p:blipFill>
          <a:blip r:embed="rId4"/>
          <a:stretch>
            <a:fillRect/>
          </a:stretch>
        </p:blipFill>
        <p:spPr>
          <a:xfrm>
            <a:off x="6007678" y="2813841"/>
            <a:ext cx="6022025" cy="3266325"/>
          </a:xfrm>
          <a:prstGeom prst="rect">
            <a:avLst/>
          </a:prstGeom>
        </p:spPr>
      </p:pic>
      <p:sp>
        <p:nvSpPr>
          <p:cNvPr id="10" name="Rectángulo 9"/>
          <p:cNvSpPr/>
          <p:nvPr/>
        </p:nvSpPr>
        <p:spPr>
          <a:xfrm>
            <a:off x="5970690" y="6080166"/>
            <a:ext cx="6096000" cy="369332"/>
          </a:xfrm>
          <a:prstGeom prst="rect">
            <a:avLst/>
          </a:prstGeom>
        </p:spPr>
        <p:txBody>
          <a:bodyPr>
            <a:spAutoFit/>
          </a:bodyPr>
          <a:lstStyle/>
          <a:p>
            <a:pPr algn="ctr"/>
            <a:r>
              <a:rPr lang="es-ES" b="1" dirty="0"/>
              <a:t>Disposición </a:t>
            </a:r>
            <a:r>
              <a:rPr lang="es-ES" b="1" dirty="0" smtClean="0"/>
              <a:t>constructiva del </a:t>
            </a:r>
            <a:r>
              <a:rPr lang="es-ES" b="1" dirty="0"/>
              <a:t>rotor bobinado</a:t>
            </a:r>
            <a:r>
              <a:rPr lang="es-ES" dirty="0"/>
              <a:t>.</a:t>
            </a:r>
          </a:p>
        </p:txBody>
      </p:sp>
    </p:spTree>
    <p:extLst>
      <p:ext uri="{BB962C8B-B14F-4D97-AF65-F5344CB8AC3E}">
        <p14:creationId xmlns:p14="http://schemas.microsoft.com/office/powerpoint/2010/main" val="3525549635"/>
      </p:ext>
    </p:extLst>
  </p:cSld>
  <p:clrMapOvr>
    <a:masterClrMapping/>
  </p:clrMapOvr>
</p:sld>
</file>

<file path=ppt/slides/slide1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221673" y="213916"/>
            <a:ext cx="11507189" cy="5909310"/>
          </a:xfrm>
          <a:prstGeom prst="rect">
            <a:avLst/>
          </a:prstGeom>
        </p:spPr>
        <p:txBody>
          <a:bodyPr wrap="square">
            <a:spAutoFit/>
          </a:bodyPr>
          <a:lstStyle/>
          <a:p>
            <a:pPr algn="just"/>
            <a:r>
              <a:rPr lang="es-ES" dirty="0" smtClean="0"/>
              <a:t>El </a:t>
            </a:r>
            <a:r>
              <a:rPr lang="es-ES" dirty="0"/>
              <a:t>rotor de jaula de ardillas o en cortocircuito es el más </a:t>
            </a:r>
            <a:r>
              <a:rPr lang="es-ES" dirty="0" smtClean="0"/>
              <a:t>usado </a:t>
            </a:r>
            <a:r>
              <a:rPr lang="es-ES" dirty="0"/>
              <a:t>en los motores asíncronos; está formado por los </a:t>
            </a:r>
            <a:r>
              <a:rPr lang="es-ES" dirty="0" smtClean="0"/>
              <a:t>paquetes </a:t>
            </a:r>
            <a:r>
              <a:rPr lang="es-ES" dirty="0"/>
              <a:t>de chapas </a:t>
            </a:r>
            <a:r>
              <a:rPr lang="es-ES" dirty="0" err="1"/>
              <a:t>ranurados</a:t>
            </a:r>
            <a:r>
              <a:rPr lang="es-ES" dirty="0"/>
              <a:t>, donde se instalan barras </a:t>
            </a:r>
            <a:r>
              <a:rPr lang="es-ES" dirty="0" smtClean="0"/>
              <a:t>conductoras </a:t>
            </a:r>
            <a:r>
              <a:rPr lang="es-ES" dirty="0"/>
              <a:t>que se cortocircuitan en cada extremo.</a:t>
            </a:r>
          </a:p>
          <a:p>
            <a:pPr algn="just"/>
            <a:r>
              <a:rPr lang="es-ES" dirty="0"/>
              <a:t>El campo magnético giratorio en el </a:t>
            </a:r>
            <a:r>
              <a:rPr lang="es-ES" dirty="0" smtClean="0"/>
              <a:t>estator </a:t>
            </a:r>
            <a:r>
              <a:rPr lang="es-ES" dirty="0"/>
              <a:t>inducirá </a:t>
            </a:r>
            <a:r>
              <a:rPr lang="es-ES" dirty="0" smtClean="0"/>
              <a:t>corrientes </a:t>
            </a:r>
            <a:r>
              <a:rPr lang="es-ES" dirty="0"/>
              <a:t>en el rotor por ley de Faraday-Lenz. Estas corrientes en </a:t>
            </a:r>
            <a:r>
              <a:rPr lang="es-ES" dirty="0" smtClean="0"/>
              <a:t>las </a:t>
            </a:r>
            <a:r>
              <a:rPr lang="es-ES" dirty="0"/>
              <a:t>barras cortocircuitadas y afectadas por el campo </a:t>
            </a:r>
            <a:r>
              <a:rPr lang="es-ES" dirty="0" smtClean="0"/>
              <a:t>magnético </a:t>
            </a:r>
            <a:r>
              <a:rPr lang="es-ES" dirty="0"/>
              <a:t>producirán un par mecánico en el eje.</a:t>
            </a:r>
          </a:p>
          <a:p>
            <a:pPr algn="just"/>
            <a:r>
              <a:rPr lang="es-ES" dirty="0"/>
              <a:t>El rotor bobinado se compone de un rotor </a:t>
            </a:r>
            <a:r>
              <a:rPr lang="es-ES" dirty="0" err="1"/>
              <a:t>ranurado</a:t>
            </a:r>
            <a:r>
              <a:rPr lang="es-ES" dirty="0"/>
              <a:t>, al igual </a:t>
            </a:r>
            <a:r>
              <a:rPr lang="es-ES" dirty="0" smtClean="0"/>
              <a:t>que </a:t>
            </a:r>
            <a:r>
              <a:rPr lang="es-ES" dirty="0"/>
              <a:t>en el caso del rotor jaula de ardilla, pero, en lugar </a:t>
            </a:r>
            <a:r>
              <a:rPr lang="es-ES" dirty="0" smtClean="0"/>
              <a:t>de las varillas conductoras</a:t>
            </a:r>
            <a:r>
              <a:rPr lang="es-ES" dirty="0"/>
              <a:t>, </a:t>
            </a:r>
            <a:r>
              <a:rPr lang="es-ES" dirty="0" smtClean="0"/>
              <a:t>tiene colocados bobinados sobre su circunferencia. Estos bobinados deben poseer la misma cantidad de polos </a:t>
            </a:r>
            <a:r>
              <a:rPr lang="es-ES" dirty="0"/>
              <a:t>que </a:t>
            </a:r>
            <a:r>
              <a:rPr lang="es-ES" dirty="0" smtClean="0"/>
              <a:t>el estator. En el extremo del eje del rotor, se colocan </a:t>
            </a:r>
            <a:r>
              <a:rPr lang="es-ES" dirty="0"/>
              <a:t>unos </a:t>
            </a:r>
            <a:r>
              <a:rPr lang="es-ES" dirty="0" smtClean="0"/>
              <a:t>anillos </a:t>
            </a:r>
            <a:r>
              <a:rPr lang="es-ES" dirty="0" err="1" smtClean="0"/>
              <a:t>rozantes</a:t>
            </a:r>
            <a:r>
              <a:rPr lang="es-ES" dirty="0" smtClean="0"/>
              <a:t> </a:t>
            </a:r>
            <a:r>
              <a:rPr lang="es-ES" dirty="0"/>
              <a:t>que permiten </a:t>
            </a:r>
            <a:r>
              <a:rPr lang="es-ES" dirty="0" smtClean="0"/>
              <a:t>el acceso a los </a:t>
            </a:r>
            <a:r>
              <a:rPr lang="es-ES" dirty="0"/>
              <a:t>bobinados desde </a:t>
            </a:r>
            <a:r>
              <a:rPr lang="es-ES" dirty="0" smtClean="0"/>
              <a:t>el exterior </a:t>
            </a:r>
            <a:r>
              <a:rPr lang="es-ES" dirty="0"/>
              <a:t>y</a:t>
            </a:r>
            <a:r>
              <a:rPr lang="es-ES" dirty="0" smtClean="0"/>
              <a:t>, de esta manera</a:t>
            </a:r>
            <a:r>
              <a:rPr lang="es-ES" dirty="0"/>
              <a:t>, </a:t>
            </a:r>
            <a:r>
              <a:rPr lang="es-ES" dirty="0" smtClean="0"/>
              <a:t>se pueden </a:t>
            </a:r>
            <a:r>
              <a:rPr lang="es-ES" dirty="0"/>
              <a:t>colocar reóstatos </a:t>
            </a:r>
            <a:r>
              <a:rPr lang="es-ES" dirty="0" smtClean="0"/>
              <a:t>para controlar el arranque del motor</a:t>
            </a:r>
            <a:r>
              <a:rPr lang="es-ES" dirty="0"/>
              <a:t>. </a:t>
            </a:r>
          </a:p>
          <a:p>
            <a:pPr algn="just"/>
            <a:r>
              <a:rPr lang="es-ES" dirty="0" smtClean="0"/>
              <a:t>El rotor de polos </a:t>
            </a:r>
            <a:r>
              <a:rPr lang="es-ES" dirty="0"/>
              <a:t>salientes </a:t>
            </a:r>
            <a:r>
              <a:rPr lang="es-ES" dirty="0" smtClean="0"/>
              <a:t>es de utilización exclusiva de los motores </a:t>
            </a:r>
            <a:r>
              <a:rPr lang="es-ES" dirty="0"/>
              <a:t>sincrónicos </a:t>
            </a:r>
            <a:r>
              <a:rPr lang="es-ES" dirty="0" smtClean="0"/>
              <a:t>y no son objeto de esta clase</a:t>
            </a:r>
            <a:r>
              <a:rPr lang="es-ES" dirty="0"/>
              <a:t>.</a:t>
            </a:r>
          </a:p>
          <a:p>
            <a:pPr algn="just"/>
            <a:r>
              <a:rPr lang="es-ES" dirty="0" smtClean="0"/>
              <a:t>La carcasa es la parte del motor que protege el estator y el rotor</a:t>
            </a:r>
            <a:r>
              <a:rPr lang="es-ES" dirty="0"/>
              <a:t>. El material que se utiliza para su fabricación depende </a:t>
            </a:r>
            <a:r>
              <a:rPr lang="es-ES" dirty="0" smtClean="0"/>
              <a:t>del </a:t>
            </a:r>
            <a:r>
              <a:rPr lang="es-ES" dirty="0"/>
              <a:t>tipo de motor, de su diseño y aplicación. En ella, se fija el </a:t>
            </a:r>
            <a:r>
              <a:rPr lang="es-ES" dirty="0" smtClean="0"/>
              <a:t>paquete </a:t>
            </a:r>
            <a:r>
              <a:rPr lang="es-ES" dirty="0"/>
              <a:t>que conforma el </a:t>
            </a:r>
            <a:r>
              <a:rPr lang="es-ES" dirty="0" smtClean="0"/>
              <a:t>estator </a:t>
            </a:r>
            <a:r>
              <a:rPr lang="es-ES" dirty="0"/>
              <a:t>del motor.</a:t>
            </a:r>
          </a:p>
          <a:p>
            <a:pPr algn="just"/>
            <a:r>
              <a:rPr lang="es-ES" dirty="0"/>
              <a:t>Las carcasas tienen en su exterior una zona con aletas, </a:t>
            </a:r>
            <a:r>
              <a:rPr lang="es-ES" dirty="0" smtClean="0"/>
              <a:t>dispuestas </a:t>
            </a:r>
            <a:r>
              <a:rPr lang="es-ES" dirty="0"/>
              <a:t>de manera de ofrecer mayor superficie para que el </a:t>
            </a:r>
            <a:r>
              <a:rPr lang="es-ES" dirty="0" smtClean="0"/>
              <a:t>motor </a:t>
            </a:r>
            <a:r>
              <a:rPr lang="es-ES" dirty="0"/>
              <a:t>se refrigere en contacto con el aire del ambiente. Las </a:t>
            </a:r>
            <a:r>
              <a:rPr lang="es-ES" dirty="0" smtClean="0"/>
              <a:t>carcasas </a:t>
            </a:r>
            <a:r>
              <a:rPr lang="es-ES" dirty="0"/>
              <a:t>pueden ser de los siguientes tipos:</a:t>
            </a:r>
          </a:p>
          <a:p>
            <a:pPr marL="742950" lvl="1" indent="-285750" algn="just">
              <a:buFont typeface="Arial" panose="020B0604020202020204" pitchFamily="34" charset="0"/>
              <a:buChar char="•"/>
            </a:pPr>
            <a:r>
              <a:rPr lang="es-ES" b="1" dirty="0" smtClean="0"/>
              <a:t>Totalmente </a:t>
            </a:r>
            <a:r>
              <a:rPr lang="es-ES" b="1" dirty="0"/>
              <a:t>cerradas.</a:t>
            </a:r>
          </a:p>
          <a:p>
            <a:pPr marL="742950" lvl="1" indent="-285750" algn="just">
              <a:buFont typeface="Arial" panose="020B0604020202020204" pitchFamily="34" charset="0"/>
              <a:buChar char="•"/>
            </a:pPr>
            <a:r>
              <a:rPr lang="es-ES" b="1" dirty="0" smtClean="0"/>
              <a:t>Abiertas</a:t>
            </a:r>
            <a:r>
              <a:rPr lang="es-ES" b="1" dirty="0"/>
              <a:t>.</a:t>
            </a:r>
          </a:p>
          <a:p>
            <a:pPr marL="742950" lvl="1" indent="-285750" algn="just">
              <a:buFont typeface="Arial" panose="020B0604020202020204" pitchFamily="34" charset="0"/>
              <a:buChar char="•"/>
            </a:pPr>
            <a:r>
              <a:rPr lang="es-ES" b="1" dirty="0" smtClean="0"/>
              <a:t>A prueba de goteo</a:t>
            </a:r>
            <a:r>
              <a:rPr lang="es-ES" b="1" dirty="0"/>
              <a:t>.</a:t>
            </a:r>
          </a:p>
          <a:p>
            <a:pPr marL="742950" lvl="1" indent="-285750" algn="just">
              <a:buFont typeface="Arial" panose="020B0604020202020204" pitchFamily="34" charset="0"/>
              <a:buChar char="•"/>
            </a:pPr>
            <a:r>
              <a:rPr lang="es-ES" b="1" dirty="0" smtClean="0"/>
              <a:t>Aprueba de explosiones</a:t>
            </a:r>
            <a:r>
              <a:rPr lang="es-ES" b="1" dirty="0"/>
              <a:t>. </a:t>
            </a:r>
          </a:p>
          <a:p>
            <a:pPr marL="742950" lvl="1" indent="-285750" algn="just">
              <a:buFont typeface="Arial" panose="020B0604020202020204" pitchFamily="34" charset="0"/>
              <a:buChar char="•"/>
            </a:pPr>
            <a:r>
              <a:rPr lang="es-ES" b="1" dirty="0" smtClean="0"/>
              <a:t>De </a:t>
            </a:r>
            <a:r>
              <a:rPr lang="es-ES" b="1" dirty="0"/>
              <a:t>tipo sumergible.</a:t>
            </a:r>
          </a:p>
          <a:p>
            <a:pPr algn="just"/>
            <a:r>
              <a:rPr lang="es-ES" dirty="0"/>
              <a:t>Las carcasas buscan dar mayor o menor flujo de aire por el </a:t>
            </a:r>
            <a:r>
              <a:rPr lang="es-ES" dirty="0" smtClean="0"/>
              <a:t>interior </a:t>
            </a:r>
            <a:r>
              <a:rPr lang="es-ES" dirty="0"/>
              <a:t>del motor para reducir la temperatura que puedan </a:t>
            </a:r>
            <a:r>
              <a:rPr lang="es-ES" dirty="0" smtClean="0"/>
              <a:t>alcanzar </a:t>
            </a:r>
            <a:r>
              <a:rPr lang="es-ES" dirty="0"/>
              <a:t>el </a:t>
            </a:r>
            <a:r>
              <a:rPr lang="es-ES" dirty="0" smtClean="0"/>
              <a:t>estator, </a:t>
            </a:r>
            <a:r>
              <a:rPr lang="es-ES" dirty="0"/>
              <a:t>el </a:t>
            </a:r>
            <a:r>
              <a:rPr lang="es-ES" dirty="0" smtClean="0"/>
              <a:t>rotor y </a:t>
            </a:r>
            <a:r>
              <a:rPr lang="es-ES" dirty="0"/>
              <a:t>los cojinetes. Los motores a prueba </a:t>
            </a:r>
            <a:r>
              <a:rPr lang="es-ES" dirty="0" smtClean="0"/>
              <a:t>de </a:t>
            </a:r>
            <a:r>
              <a:rPr lang="es-ES" dirty="0"/>
              <a:t>explosiones son muy robustos, y su aplicación se realiza en </a:t>
            </a:r>
            <a:r>
              <a:rPr lang="es-ES" dirty="0" smtClean="0"/>
              <a:t>instalaciones </a:t>
            </a:r>
            <a:r>
              <a:rPr lang="es-ES" dirty="0"/>
              <a:t>con alto peligro de combustión (petróleo y gas</a:t>
            </a:r>
            <a:r>
              <a:rPr lang="es-ES" dirty="0" smtClean="0"/>
              <a:t>).</a:t>
            </a:r>
            <a:endParaRPr lang="es-ES" dirty="0"/>
          </a:p>
        </p:txBody>
      </p:sp>
    </p:spTree>
    <p:extLst>
      <p:ext uri="{BB962C8B-B14F-4D97-AF65-F5344CB8AC3E}">
        <p14:creationId xmlns:p14="http://schemas.microsoft.com/office/powerpoint/2010/main" val="3625592031"/>
      </p:ext>
    </p:extLst>
  </p:cSld>
  <p:clrMapOvr>
    <a:masterClrMapping/>
  </p:clrMapOvr>
</p:sld>
</file>

<file path=ppt/slides/slide1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221673" y="213916"/>
            <a:ext cx="11507189" cy="5632311"/>
          </a:xfrm>
          <a:prstGeom prst="rect">
            <a:avLst/>
          </a:prstGeom>
        </p:spPr>
        <p:txBody>
          <a:bodyPr wrap="square">
            <a:spAutoFit/>
          </a:bodyPr>
          <a:lstStyle/>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r>
              <a:rPr lang="es-ES" dirty="0" smtClean="0"/>
              <a:t>Los </a:t>
            </a:r>
            <a:r>
              <a:rPr lang="es-ES" dirty="0"/>
              <a:t>motores sumergibles tienen especial cuidado en sus </a:t>
            </a:r>
            <a:r>
              <a:rPr lang="es-ES" dirty="0" smtClean="0"/>
              <a:t>sellos</a:t>
            </a:r>
            <a:r>
              <a:rPr lang="es-ES" dirty="0"/>
              <a:t>, de manera de evitar el ingreso de agua en su interior. </a:t>
            </a:r>
          </a:p>
          <a:p>
            <a:pPr algn="just"/>
            <a:r>
              <a:rPr lang="es-ES" dirty="0"/>
              <a:t>Por último, se encuentran otros componentes delicados en </a:t>
            </a:r>
            <a:r>
              <a:rPr lang="es-ES" dirty="0" smtClean="0"/>
              <a:t>el </a:t>
            </a:r>
            <a:r>
              <a:rPr lang="es-ES" dirty="0"/>
              <a:t>motor, como son los rodamientos o los cojinetes. </a:t>
            </a:r>
            <a:r>
              <a:rPr lang="es-ES" dirty="0" smtClean="0"/>
              <a:t>Estos elementos </a:t>
            </a:r>
            <a:r>
              <a:rPr lang="es-ES" dirty="0"/>
              <a:t>se colocan en las tapas del motor, que cierran la </a:t>
            </a:r>
            <a:r>
              <a:rPr lang="es-ES" dirty="0" smtClean="0"/>
              <a:t>carcasa </a:t>
            </a:r>
            <a:r>
              <a:rPr lang="es-ES" dirty="0"/>
              <a:t>en sus dos extremos.</a:t>
            </a:r>
          </a:p>
          <a:p>
            <a:pPr algn="just"/>
            <a:r>
              <a:rPr lang="es-ES" dirty="0"/>
              <a:t>En el caso de los rodamientos del motor, estos son </a:t>
            </a:r>
            <a:r>
              <a:rPr lang="es-ES" dirty="0" smtClean="0"/>
              <a:t>elementos </a:t>
            </a:r>
            <a:r>
              <a:rPr lang="es-ES" dirty="0"/>
              <a:t>que favorecen el movimiento giratorio sin que se provoquen calentamientos por rozamiento mecánico en </a:t>
            </a:r>
            <a:r>
              <a:rPr lang="es-ES" dirty="0" smtClean="0"/>
              <a:t>el eje </a:t>
            </a:r>
            <a:r>
              <a:rPr lang="es-ES" dirty="0"/>
              <a:t>del rotor. Si bien son elementos que no llevan </a:t>
            </a:r>
            <a:r>
              <a:rPr lang="es-ES" dirty="0" smtClean="0"/>
              <a:t>mantenimiento</a:t>
            </a:r>
            <a:r>
              <a:rPr lang="es-ES" dirty="0"/>
              <a:t>, si se rompen, deben ser reemplazados para que el </a:t>
            </a:r>
            <a:r>
              <a:rPr lang="es-ES" dirty="0" smtClean="0"/>
              <a:t>motor </a:t>
            </a:r>
            <a:r>
              <a:rPr lang="es-ES" dirty="0"/>
              <a:t>siga funcionando.</a:t>
            </a:r>
          </a:p>
          <a:p>
            <a:pPr algn="just"/>
            <a:r>
              <a:rPr lang="es-ES" dirty="0"/>
              <a:t>En muchos casos, en lugar del rodamiento, se suelen </a:t>
            </a:r>
            <a:r>
              <a:rPr lang="es-ES" dirty="0" smtClean="0"/>
              <a:t>colocar </a:t>
            </a:r>
            <a:r>
              <a:rPr lang="es-ES" dirty="0"/>
              <a:t>cojinetes. Estos son bujes que toleran el rozamiento del </a:t>
            </a:r>
            <a:r>
              <a:rPr lang="es-ES" dirty="0" smtClean="0"/>
              <a:t>eje</a:t>
            </a:r>
            <a:r>
              <a:rPr lang="es-ES" dirty="0"/>
              <a:t>, ya que están fabricados con materiales especiales para </a:t>
            </a:r>
            <a:r>
              <a:rPr lang="es-ES" dirty="0" smtClean="0"/>
              <a:t>estos </a:t>
            </a:r>
            <a:r>
              <a:rPr lang="es-ES" dirty="0"/>
              <a:t>fines. Requieren ser lubricados para evitar </a:t>
            </a:r>
            <a:r>
              <a:rPr lang="es-ES" dirty="0" smtClean="0"/>
              <a:t>calentamientos </a:t>
            </a:r>
            <a:r>
              <a:rPr lang="es-ES" dirty="0"/>
              <a:t>excesivos</a:t>
            </a:r>
            <a:r>
              <a:rPr lang="es-ES" dirty="0" smtClean="0"/>
              <a:t>.</a:t>
            </a:r>
            <a:endParaRPr lang="es-ES" dirty="0"/>
          </a:p>
        </p:txBody>
      </p:sp>
      <p:pic>
        <p:nvPicPr>
          <p:cNvPr id="3" name="Imagen 2"/>
          <p:cNvPicPr>
            <a:picLocks noChangeAspect="1"/>
          </p:cNvPicPr>
          <p:nvPr/>
        </p:nvPicPr>
        <p:blipFill>
          <a:blip r:embed="rId2"/>
          <a:stretch>
            <a:fillRect/>
          </a:stretch>
        </p:blipFill>
        <p:spPr>
          <a:xfrm>
            <a:off x="221673" y="213916"/>
            <a:ext cx="3552825" cy="2695575"/>
          </a:xfrm>
          <a:prstGeom prst="rect">
            <a:avLst/>
          </a:prstGeom>
        </p:spPr>
      </p:pic>
      <p:sp>
        <p:nvSpPr>
          <p:cNvPr id="4" name="Rectángulo 3"/>
          <p:cNvSpPr/>
          <p:nvPr/>
        </p:nvSpPr>
        <p:spPr>
          <a:xfrm>
            <a:off x="3774498" y="996031"/>
            <a:ext cx="2068162" cy="1477328"/>
          </a:xfrm>
          <a:prstGeom prst="rect">
            <a:avLst/>
          </a:prstGeom>
        </p:spPr>
        <p:txBody>
          <a:bodyPr wrap="square">
            <a:spAutoFit/>
          </a:bodyPr>
          <a:lstStyle/>
          <a:p>
            <a:pPr algn="just"/>
            <a:r>
              <a:rPr lang="es-ES" b="1" dirty="0" smtClean="0"/>
              <a:t>Imagen </a:t>
            </a:r>
            <a:r>
              <a:rPr lang="es-ES" b="1" dirty="0"/>
              <a:t>de los rodamientos montados en cada </a:t>
            </a:r>
          </a:p>
          <a:p>
            <a:pPr algn="just"/>
            <a:r>
              <a:rPr lang="es-ES" b="1" dirty="0"/>
              <a:t>una de las tapas del motor.</a:t>
            </a:r>
          </a:p>
        </p:txBody>
      </p:sp>
    </p:spTree>
    <p:extLst>
      <p:ext uri="{BB962C8B-B14F-4D97-AF65-F5344CB8AC3E}">
        <p14:creationId xmlns:p14="http://schemas.microsoft.com/office/powerpoint/2010/main" val="4078836580"/>
      </p:ext>
    </p:extLst>
  </p:cSld>
  <p:clrMapOvr>
    <a:masterClrMapping/>
  </p:clrMapOvr>
</p:sld>
</file>

<file path=ppt/slides/slide1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221673" y="213916"/>
            <a:ext cx="11507189" cy="6186309"/>
          </a:xfrm>
          <a:prstGeom prst="rect">
            <a:avLst/>
          </a:prstGeom>
        </p:spPr>
        <p:txBody>
          <a:bodyPr wrap="square">
            <a:spAutoFit/>
          </a:bodyPr>
          <a:lstStyle/>
          <a:p>
            <a:pPr algn="just"/>
            <a:r>
              <a:rPr lang="es-ES" b="1" dirty="0" smtClean="0">
                <a:solidFill>
                  <a:srgbClr val="0070C0"/>
                </a:solidFill>
                <a:latin typeface="Arial Rounded MT Bold" panose="020F0704030504030204" pitchFamily="34" charset="0"/>
              </a:rPr>
              <a:t>Barniz</a:t>
            </a:r>
            <a:endParaRPr lang="es-ES" b="1" dirty="0">
              <a:solidFill>
                <a:srgbClr val="0070C0"/>
              </a:solidFill>
              <a:latin typeface="Arial Rounded MT Bold" panose="020F0704030504030204" pitchFamily="34" charset="0"/>
            </a:endParaRPr>
          </a:p>
          <a:p>
            <a:pPr algn="just"/>
            <a:r>
              <a:rPr lang="es-ES" dirty="0"/>
              <a:t>Cada bobinado de los motores está </a:t>
            </a:r>
            <a:r>
              <a:rPr lang="es-ES" dirty="0" smtClean="0"/>
              <a:t>impregnado </a:t>
            </a:r>
            <a:r>
              <a:rPr lang="es-ES" dirty="0"/>
              <a:t>con un barniz aislante</a:t>
            </a:r>
            <a:r>
              <a:rPr lang="es-ES" dirty="0" smtClean="0"/>
              <a:t>, que lleva un proceso especial para su aplicación</a:t>
            </a:r>
            <a:r>
              <a:rPr lang="es-ES" dirty="0"/>
              <a:t>. Además, implica extremar los </a:t>
            </a:r>
            <a:r>
              <a:rPr lang="es-ES" dirty="0" smtClean="0"/>
              <a:t>cuidados </a:t>
            </a:r>
            <a:r>
              <a:rPr lang="es-ES" dirty="0"/>
              <a:t>durante </a:t>
            </a:r>
            <a:r>
              <a:rPr lang="es-ES" dirty="0" smtClean="0"/>
              <a:t>su colocación manual en cada </a:t>
            </a:r>
            <a:r>
              <a:rPr lang="es-ES" dirty="0"/>
              <a:t>una </a:t>
            </a:r>
            <a:r>
              <a:rPr lang="es-ES" dirty="0" smtClean="0"/>
              <a:t>de las ranuras del estator, ya que el mínimo </a:t>
            </a:r>
            <a:r>
              <a:rPr lang="es-ES" dirty="0"/>
              <a:t>daño </a:t>
            </a:r>
            <a:r>
              <a:rPr lang="es-ES" dirty="0" smtClean="0"/>
              <a:t>en este barniz puede </a:t>
            </a:r>
            <a:r>
              <a:rPr lang="es-ES" dirty="0"/>
              <a:t>provocar un cortocircuito </a:t>
            </a:r>
            <a:r>
              <a:rPr lang="es-ES" dirty="0" smtClean="0"/>
              <a:t>entre las espiras en el bobinado del estator. </a:t>
            </a:r>
            <a:endParaRPr lang="es-ES" dirty="0"/>
          </a:p>
          <a:p>
            <a:pPr algn="just"/>
            <a:r>
              <a:rPr lang="es-ES" dirty="0"/>
              <a:t>Se suelen </a:t>
            </a:r>
            <a:r>
              <a:rPr lang="es-ES" dirty="0" smtClean="0"/>
              <a:t>utilizar piezas </a:t>
            </a:r>
            <a:r>
              <a:rPr lang="es-ES" dirty="0"/>
              <a:t>aislantes para </a:t>
            </a:r>
            <a:r>
              <a:rPr lang="es-ES" dirty="0" smtClean="0"/>
              <a:t>trabar el bobinado del estator </a:t>
            </a:r>
            <a:r>
              <a:rPr lang="es-ES" dirty="0"/>
              <a:t>dentro </a:t>
            </a:r>
            <a:r>
              <a:rPr lang="es-ES" dirty="0" smtClean="0"/>
              <a:t>de las ranuras</a:t>
            </a:r>
            <a:r>
              <a:rPr lang="es-ES" dirty="0"/>
              <a:t>, </a:t>
            </a:r>
            <a:r>
              <a:rPr lang="es-ES" dirty="0" smtClean="0"/>
              <a:t>y evitar </a:t>
            </a:r>
            <a:r>
              <a:rPr lang="es-ES" dirty="0"/>
              <a:t>que salgan de </a:t>
            </a:r>
            <a:r>
              <a:rPr lang="es-ES" dirty="0" smtClean="0"/>
              <a:t>ellas y tomen </a:t>
            </a:r>
            <a:r>
              <a:rPr lang="es-ES" dirty="0"/>
              <a:t>contacto con </a:t>
            </a:r>
            <a:r>
              <a:rPr lang="es-ES" dirty="0" smtClean="0"/>
              <a:t>el rotor.</a:t>
            </a:r>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b="1" dirty="0" smtClean="0">
              <a:solidFill>
                <a:srgbClr val="0070C0"/>
              </a:solidFill>
              <a:latin typeface="Arial Rounded MT Bold" panose="020F0704030504030204" pitchFamily="34" charset="0"/>
            </a:endParaRPr>
          </a:p>
          <a:p>
            <a:pPr algn="just"/>
            <a:r>
              <a:rPr lang="es-ES" b="1" dirty="0" smtClean="0">
                <a:solidFill>
                  <a:srgbClr val="0070C0"/>
                </a:solidFill>
                <a:latin typeface="Arial Rounded MT Bold" panose="020F0704030504030204" pitchFamily="34" charset="0"/>
              </a:rPr>
              <a:t>Campo giratorio</a:t>
            </a:r>
            <a:endParaRPr lang="es-ES" b="1" dirty="0">
              <a:solidFill>
                <a:srgbClr val="0070C0"/>
              </a:solidFill>
              <a:latin typeface="Arial Rounded MT Bold" panose="020F0704030504030204" pitchFamily="34" charset="0"/>
            </a:endParaRPr>
          </a:p>
          <a:p>
            <a:pPr algn="just"/>
            <a:r>
              <a:rPr lang="es-ES" dirty="0"/>
              <a:t>Para la </a:t>
            </a:r>
            <a:r>
              <a:rPr lang="es-ES" dirty="0" err="1"/>
              <a:t>sl</a:t>
            </a:r>
            <a:r>
              <a:rPr lang="es-ES" dirty="0"/>
              <a:t> del campo magnético giratorio en los </a:t>
            </a:r>
            <a:r>
              <a:rPr lang="es-ES" dirty="0" smtClean="0"/>
              <a:t>motores </a:t>
            </a:r>
            <a:r>
              <a:rPr lang="es-ES" dirty="0"/>
              <a:t>eléctricos, es preciso volver a mencionar que </a:t>
            </a:r>
            <a:r>
              <a:rPr lang="es-ES" dirty="0" smtClean="0"/>
              <a:t>un </a:t>
            </a:r>
            <a:r>
              <a:rPr lang="es-ES" dirty="0"/>
              <a:t>sistema trifásico está conformado por tres tensiones, </a:t>
            </a:r>
            <a:r>
              <a:rPr lang="es-ES" dirty="0" smtClean="0"/>
              <a:t>desfasadas </a:t>
            </a:r>
            <a:r>
              <a:rPr lang="es-ES" dirty="0"/>
              <a:t>entre sí por un ángulo de 120 eléctricos y </a:t>
            </a:r>
            <a:r>
              <a:rPr lang="es-ES" dirty="0" smtClean="0"/>
              <a:t>para </a:t>
            </a:r>
            <a:r>
              <a:rPr lang="es-ES" dirty="0"/>
              <a:t>lo cual cada una de las tensiones tiene igual </a:t>
            </a:r>
            <a:r>
              <a:rPr lang="es-ES" dirty="0" smtClean="0"/>
              <a:t>magnitud </a:t>
            </a:r>
            <a:r>
              <a:rPr lang="es-ES" dirty="0"/>
              <a:t>y frecuencia.</a:t>
            </a:r>
          </a:p>
          <a:p>
            <a:pPr algn="just"/>
            <a:r>
              <a:rPr lang="es-ES" dirty="0"/>
              <a:t>En el caso del motor trifásico, se disponen en el </a:t>
            </a:r>
            <a:r>
              <a:rPr lang="es-ES" dirty="0" smtClean="0"/>
              <a:t>estator tres </a:t>
            </a:r>
            <a:r>
              <a:rPr lang="es-ES" dirty="0"/>
              <a:t>bobinas, que se encuentran dispuestas a </a:t>
            </a:r>
            <a:r>
              <a:rPr lang="es-ES" dirty="0" smtClean="0"/>
              <a:t>120° geométricos </a:t>
            </a:r>
            <a:r>
              <a:rPr lang="es-ES" dirty="0"/>
              <a:t>entre sí. </a:t>
            </a:r>
          </a:p>
        </p:txBody>
      </p:sp>
      <p:pic>
        <p:nvPicPr>
          <p:cNvPr id="5" name="Imagen 4"/>
          <p:cNvPicPr>
            <a:picLocks noChangeAspect="1"/>
          </p:cNvPicPr>
          <p:nvPr/>
        </p:nvPicPr>
        <p:blipFill>
          <a:blip r:embed="rId2"/>
          <a:stretch>
            <a:fillRect/>
          </a:stretch>
        </p:blipFill>
        <p:spPr>
          <a:xfrm>
            <a:off x="693778" y="2043669"/>
            <a:ext cx="2847975" cy="2343150"/>
          </a:xfrm>
          <a:prstGeom prst="rect">
            <a:avLst/>
          </a:prstGeom>
        </p:spPr>
      </p:pic>
      <p:sp>
        <p:nvSpPr>
          <p:cNvPr id="6" name="Rectángulo 5"/>
          <p:cNvSpPr/>
          <p:nvPr/>
        </p:nvSpPr>
        <p:spPr>
          <a:xfrm>
            <a:off x="3847603" y="2338081"/>
            <a:ext cx="2588823" cy="1754326"/>
          </a:xfrm>
          <a:prstGeom prst="rect">
            <a:avLst/>
          </a:prstGeom>
        </p:spPr>
        <p:txBody>
          <a:bodyPr wrap="square">
            <a:spAutoFit/>
          </a:bodyPr>
          <a:lstStyle/>
          <a:p>
            <a:pPr algn="just"/>
            <a:r>
              <a:rPr lang="es-ES" b="1" dirty="0" smtClean="0"/>
              <a:t>Imagen </a:t>
            </a:r>
            <a:r>
              <a:rPr lang="es-ES" b="1" dirty="0"/>
              <a:t>del bobinado de </a:t>
            </a:r>
            <a:r>
              <a:rPr lang="es-ES" b="1" dirty="0" smtClean="0"/>
              <a:t>estator </a:t>
            </a:r>
            <a:r>
              <a:rPr lang="es-ES" b="1" dirty="0"/>
              <a:t>montado en las ranuras y con todos los aislantes colocados, además de su tratamiento de barniz.</a:t>
            </a:r>
          </a:p>
        </p:txBody>
      </p:sp>
    </p:spTree>
    <p:extLst>
      <p:ext uri="{BB962C8B-B14F-4D97-AF65-F5344CB8AC3E}">
        <p14:creationId xmlns:p14="http://schemas.microsoft.com/office/powerpoint/2010/main" val="1962591459"/>
      </p:ext>
    </p:extLst>
  </p:cSld>
  <p:clrMapOvr>
    <a:masterClrMapping/>
  </p:clrMapOvr>
</p:sld>
</file>

<file path=ppt/slides/slide1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221673" y="213916"/>
            <a:ext cx="6333506" cy="6186309"/>
          </a:xfrm>
          <a:prstGeom prst="rect">
            <a:avLst/>
          </a:prstGeom>
        </p:spPr>
        <p:txBody>
          <a:bodyPr wrap="square">
            <a:spAutoFit/>
          </a:bodyPr>
          <a:lstStyle/>
          <a:p>
            <a:pPr algn="just"/>
            <a:r>
              <a:rPr lang="es-ES" dirty="0" smtClean="0"/>
              <a:t>Ahora </a:t>
            </a:r>
            <a:r>
              <a:rPr lang="es-ES" dirty="0"/>
              <a:t>bien, debemos alimentar cada </a:t>
            </a:r>
            <a:r>
              <a:rPr lang="es-ES" dirty="0" smtClean="0"/>
              <a:t>una de </a:t>
            </a:r>
            <a:r>
              <a:rPr lang="es-ES" dirty="0"/>
              <a:t>estas bobinas con las fases de la terna de tensiones </a:t>
            </a:r>
            <a:r>
              <a:rPr lang="es-ES" dirty="0" smtClean="0"/>
              <a:t>trifásicas</a:t>
            </a:r>
            <a:r>
              <a:rPr lang="es-ES" dirty="0"/>
              <a:t>. Al alimentarse estas bobinas con las tensiones </a:t>
            </a:r>
            <a:r>
              <a:rPr lang="es-ES" dirty="0" smtClean="0"/>
              <a:t>del </a:t>
            </a:r>
            <a:r>
              <a:rPr lang="es-ES" dirty="0"/>
              <a:t>sistema trifásico, se producirá en cada una de ellas </a:t>
            </a:r>
            <a:r>
              <a:rPr lang="es-ES" dirty="0" smtClean="0"/>
              <a:t>un campo </a:t>
            </a:r>
            <a:r>
              <a:rPr lang="es-ES" dirty="0"/>
              <a:t>magnético pulsante provocado por la </a:t>
            </a:r>
            <a:r>
              <a:rPr lang="es-ES" dirty="0" smtClean="0"/>
              <a:t>circulación de </a:t>
            </a:r>
            <a:r>
              <a:rPr lang="es-ES" dirty="0"/>
              <a:t>corriente, o lo que es lo mismo un campo </a:t>
            </a:r>
            <a:r>
              <a:rPr lang="es-ES" dirty="0" smtClean="0"/>
              <a:t>magnético en el que la intensidad varía en cada </a:t>
            </a:r>
            <a:r>
              <a:rPr lang="es-ES" dirty="0"/>
              <a:t>instante de tiempo.</a:t>
            </a:r>
          </a:p>
          <a:p>
            <a:pPr algn="just"/>
            <a:r>
              <a:rPr lang="es-ES" dirty="0"/>
              <a:t>De acuerdo a lo expresado hasta aquí, el campo </a:t>
            </a:r>
            <a:r>
              <a:rPr lang="es-ES" dirty="0" smtClean="0"/>
              <a:t>magnético </a:t>
            </a:r>
            <a:r>
              <a:rPr lang="es-ES" dirty="0"/>
              <a:t>será máximo cuando la onda </a:t>
            </a:r>
            <a:r>
              <a:rPr lang="es-ES" dirty="0" err="1"/>
              <a:t>senoidal</a:t>
            </a:r>
            <a:r>
              <a:rPr lang="es-ES" dirty="0"/>
              <a:t> de la tensión </a:t>
            </a:r>
            <a:r>
              <a:rPr lang="es-ES" dirty="0" smtClean="0"/>
              <a:t>pase </a:t>
            </a:r>
            <a:r>
              <a:rPr lang="es-ES" dirty="0"/>
              <a:t>por su valor máximo, y el valor de campo </a:t>
            </a:r>
            <a:r>
              <a:rPr lang="es-ES" dirty="0" smtClean="0"/>
              <a:t>magnético </a:t>
            </a:r>
            <a:r>
              <a:rPr lang="es-ES" dirty="0"/>
              <a:t>será nulo cuando la onda de tensión pase por cero. Al </a:t>
            </a:r>
            <a:r>
              <a:rPr lang="es-ES" dirty="0" smtClean="0"/>
              <a:t>cambiar </a:t>
            </a:r>
            <a:r>
              <a:rPr lang="es-ES" dirty="0"/>
              <a:t>de signo la tensión y pasar al </a:t>
            </a:r>
            <a:r>
              <a:rPr lang="es-ES" dirty="0" err="1"/>
              <a:t>semiciclo</a:t>
            </a:r>
            <a:r>
              <a:rPr lang="es-ES" dirty="0"/>
              <a:t> negativo, </a:t>
            </a:r>
            <a:r>
              <a:rPr lang="es-ES" dirty="0" smtClean="0"/>
              <a:t>también </a:t>
            </a:r>
            <a:r>
              <a:rPr lang="es-ES" dirty="0"/>
              <a:t>cambiará el campo magnético. El valor del campo </a:t>
            </a:r>
            <a:r>
              <a:rPr lang="es-ES" dirty="0" smtClean="0"/>
              <a:t>magnético </a:t>
            </a:r>
            <a:r>
              <a:rPr lang="es-ES" dirty="0"/>
              <a:t>dependerá de cómo se construya el bobinado, </a:t>
            </a:r>
            <a:r>
              <a:rPr lang="es-ES" dirty="0" smtClean="0"/>
              <a:t>y </a:t>
            </a:r>
            <a:r>
              <a:rPr lang="es-ES" dirty="0"/>
              <a:t>del valor de la tensión y la corriente que la bobina tenga </a:t>
            </a:r>
            <a:r>
              <a:rPr lang="es-ES" dirty="0" smtClean="0"/>
              <a:t>en </a:t>
            </a:r>
            <a:r>
              <a:rPr lang="es-ES" dirty="0"/>
              <a:t>cada instante.</a:t>
            </a:r>
          </a:p>
          <a:p>
            <a:pPr algn="just"/>
            <a:endParaRPr lang="es-ES" dirty="0" smtClean="0"/>
          </a:p>
          <a:p>
            <a:pPr algn="just"/>
            <a:endParaRPr lang="es-ES" dirty="0"/>
          </a:p>
          <a:p>
            <a:pPr marL="914400" lvl="8" algn="just"/>
            <a:r>
              <a:rPr lang="es-ES" b="1" dirty="0" smtClean="0"/>
              <a:t>Disposición </a:t>
            </a:r>
            <a:r>
              <a:rPr lang="es-ES" b="1" dirty="0"/>
              <a:t>de</a:t>
            </a:r>
          </a:p>
          <a:p>
            <a:pPr marL="914400" lvl="8" algn="just"/>
            <a:r>
              <a:rPr lang="es-ES" b="1" dirty="0"/>
              <a:t>los bobinados </a:t>
            </a:r>
          </a:p>
          <a:p>
            <a:pPr marL="914400" lvl="8" algn="just"/>
            <a:r>
              <a:rPr lang="es-ES" b="1" dirty="0"/>
              <a:t>trifásicos en</a:t>
            </a:r>
          </a:p>
          <a:p>
            <a:pPr marL="914400" lvl="8" algn="just"/>
            <a:r>
              <a:rPr lang="es-ES" b="1" dirty="0" smtClean="0"/>
              <a:t>el estator</a:t>
            </a:r>
            <a:endParaRPr lang="es-ES" b="1" dirty="0"/>
          </a:p>
          <a:p>
            <a:pPr marL="914400" lvl="8" algn="just"/>
            <a:r>
              <a:rPr lang="es-ES" b="1" dirty="0"/>
              <a:t>de un motor</a:t>
            </a:r>
            <a:r>
              <a:rPr lang="es-ES" b="1" dirty="0" smtClean="0"/>
              <a:t>.</a:t>
            </a:r>
            <a:endParaRPr lang="es-ES" dirty="0"/>
          </a:p>
        </p:txBody>
      </p:sp>
      <p:pic>
        <p:nvPicPr>
          <p:cNvPr id="3" name="Imagen 2"/>
          <p:cNvPicPr>
            <a:picLocks noChangeAspect="1"/>
          </p:cNvPicPr>
          <p:nvPr/>
        </p:nvPicPr>
        <p:blipFill>
          <a:blip r:embed="rId2"/>
          <a:stretch>
            <a:fillRect/>
          </a:stretch>
        </p:blipFill>
        <p:spPr>
          <a:xfrm>
            <a:off x="2855828" y="4162672"/>
            <a:ext cx="2581275" cy="2600325"/>
          </a:xfrm>
          <a:prstGeom prst="rect">
            <a:avLst/>
          </a:prstGeom>
        </p:spPr>
      </p:pic>
      <p:pic>
        <p:nvPicPr>
          <p:cNvPr id="4" name="Imagen 3"/>
          <p:cNvPicPr>
            <a:picLocks noChangeAspect="1"/>
          </p:cNvPicPr>
          <p:nvPr/>
        </p:nvPicPr>
        <p:blipFill>
          <a:blip r:embed="rId3"/>
          <a:stretch>
            <a:fillRect/>
          </a:stretch>
        </p:blipFill>
        <p:spPr>
          <a:xfrm>
            <a:off x="7885216" y="213916"/>
            <a:ext cx="3962400" cy="3057525"/>
          </a:xfrm>
          <a:prstGeom prst="rect">
            <a:avLst/>
          </a:prstGeom>
        </p:spPr>
      </p:pic>
      <p:sp>
        <p:nvSpPr>
          <p:cNvPr id="7" name="Rectángulo 6"/>
          <p:cNvSpPr/>
          <p:nvPr/>
        </p:nvSpPr>
        <p:spPr>
          <a:xfrm>
            <a:off x="6555179" y="1281013"/>
            <a:ext cx="2018806" cy="1200329"/>
          </a:xfrm>
          <a:prstGeom prst="rect">
            <a:avLst/>
          </a:prstGeom>
        </p:spPr>
        <p:txBody>
          <a:bodyPr wrap="square">
            <a:spAutoFit/>
          </a:bodyPr>
          <a:lstStyle/>
          <a:p>
            <a:pPr algn="ctr"/>
            <a:r>
              <a:rPr lang="es-ES" b="1" dirty="0"/>
              <a:t>Esquema de inicio y fin de cada bobinado en el </a:t>
            </a:r>
            <a:r>
              <a:rPr lang="es-ES" b="1" dirty="0" smtClean="0"/>
              <a:t>estator </a:t>
            </a:r>
            <a:r>
              <a:rPr lang="es-ES" b="1" dirty="0"/>
              <a:t>trifásico</a:t>
            </a:r>
            <a:r>
              <a:rPr lang="es-ES" dirty="0"/>
              <a:t>.</a:t>
            </a:r>
          </a:p>
        </p:txBody>
      </p:sp>
      <p:pic>
        <p:nvPicPr>
          <p:cNvPr id="8" name="Imagen 7"/>
          <p:cNvPicPr>
            <a:picLocks noChangeAspect="1"/>
          </p:cNvPicPr>
          <p:nvPr/>
        </p:nvPicPr>
        <p:blipFill>
          <a:blip r:embed="rId4"/>
          <a:stretch>
            <a:fillRect/>
          </a:stretch>
        </p:blipFill>
        <p:spPr>
          <a:xfrm>
            <a:off x="7885216" y="3271441"/>
            <a:ext cx="3962399" cy="3344048"/>
          </a:xfrm>
          <a:prstGeom prst="rect">
            <a:avLst/>
          </a:prstGeom>
        </p:spPr>
      </p:pic>
      <p:sp>
        <p:nvSpPr>
          <p:cNvPr id="9" name="Rectángulo 8"/>
          <p:cNvSpPr/>
          <p:nvPr/>
        </p:nvSpPr>
        <p:spPr>
          <a:xfrm>
            <a:off x="6039041" y="4724508"/>
            <a:ext cx="2150352" cy="1200329"/>
          </a:xfrm>
          <a:prstGeom prst="rect">
            <a:avLst/>
          </a:prstGeom>
        </p:spPr>
        <p:txBody>
          <a:bodyPr wrap="square">
            <a:spAutoFit/>
          </a:bodyPr>
          <a:lstStyle/>
          <a:p>
            <a:r>
              <a:rPr lang="es-ES" b="1" dirty="0"/>
              <a:t>Variación </a:t>
            </a:r>
            <a:r>
              <a:rPr lang="es-ES" b="1" dirty="0" smtClean="0"/>
              <a:t>de la </a:t>
            </a:r>
            <a:r>
              <a:rPr lang="es-ES" b="1" dirty="0"/>
              <a:t>tensión de cada fase en función del tiempo.</a:t>
            </a:r>
          </a:p>
        </p:txBody>
      </p:sp>
    </p:spTree>
    <p:extLst>
      <p:ext uri="{BB962C8B-B14F-4D97-AF65-F5344CB8AC3E}">
        <p14:creationId xmlns:p14="http://schemas.microsoft.com/office/powerpoint/2010/main" val="693071842"/>
      </p:ext>
    </p:extLst>
  </p:cSld>
  <p:clrMapOvr>
    <a:masterClrMapping/>
  </p:clrMapOvr>
</p:sld>
</file>

<file path=ppt/slides/slide1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221673" y="213916"/>
            <a:ext cx="11819906" cy="6463308"/>
          </a:xfrm>
          <a:prstGeom prst="rect">
            <a:avLst/>
          </a:prstGeom>
        </p:spPr>
        <p:txBody>
          <a:bodyPr wrap="square">
            <a:spAutoFit/>
          </a:bodyPr>
          <a:lstStyle/>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ctr"/>
            <a:r>
              <a:rPr lang="es-ES" b="1" dirty="0" smtClean="0"/>
              <a:t>Campo </a:t>
            </a:r>
            <a:r>
              <a:rPr lang="es-ES" b="1" dirty="0"/>
              <a:t>magnético resultante giratorio para </a:t>
            </a:r>
            <a:r>
              <a:rPr lang="es-ES" b="1" dirty="0" smtClean="0"/>
              <a:t>el estado </a:t>
            </a:r>
            <a:r>
              <a:rPr lang="es-ES" b="1" dirty="0"/>
              <a:t>t=0.</a:t>
            </a:r>
          </a:p>
          <a:p>
            <a:pPr algn="just"/>
            <a:r>
              <a:rPr lang="es-ES" dirty="0"/>
              <a:t>Dentro del </a:t>
            </a:r>
            <a:r>
              <a:rPr lang="es-ES" dirty="0" smtClean="0"/>
              <a:t>motor y </a:t>
            </a:r>
            <a:r>
              <a:rPr lang="es-ES" dirty="0"/>
              <a:t>en cada instante, se producirá un </a:t>
            </a:r>
            <a:r>
              <a:rPr lang="es-ES" dirty="0" smtClean="0"/>
              <a:t>campo magnético </a:t>
            </a:r>
            <a:r>
              <a:rPr lang="es-ES" dirty="0"/>
              <a:t>resultante de la suma vectorial de los </a:t>
            </a:r>
            <a:r>
              <a:rPr lang="es-ES" dirty="0" smtClean="0"/>
              <a:t>campos magnéticos </a:t>
            </a:r>
            <a:r>
              <a:rPr lang="es-ES" dirty="0"/>
              <a:t>de cada uno de los bobinados. De acuerdo a la </a:t>
            </a:r>
            <a:r>
              <a:rPr lang="es-ES" dirty="0" smtClean="0"/>
              <a:t>imagen </a:t>
            </a:r>
            <a:r>
              <a:rPr lang="es-ES" dirty="0"/>
              <a:t>anterior, se producirá el análisis del campo </a:t>
            </a:r>
            <a:r>
              <a:rPr lang="es-ES" dirty="0" smtClean="0"/>
              <a:t>magnético </a:t>
            </a:r>
            <a:r>
              <a:rPr lang="es-ES" dirty="0"/>
              <a:t>en cada uno de los puntos marcados en las curvas </a:t>
            </a:r>
            <a:r>
              <a:rPr lang="es-ES" dirty="0" smtClean="0"/>
              <a:t>de corriente</a:t>
            </a:r>
            <a:r>
              <a:rPr lang="es-ES" dirty="0"/>
              <a:t>: </a:t>
            </a:r>
            <a:r>
              <a:rPr lang="es-ES" dirty="0" smtClean="0"/>
              <a:t>t = t0; t1; t2; t3; t4.</a:t>
            </a:r>
            <a:endParaRPr lang="es-ES" dirty="0"/>
          </a:p>
          <a:p>
            <a:pPr algn="just"/>
            <a:r>
              <a:rPr lang="es-ES" dirty="0"/>
              <a:t>El análisis del campo giratorio comienza en t= 0; los valores </a:t>
            </a:r>
            <a:r>
              <a:rPr lang="es-ES" dirty="0" smtClean="0"/>
              <a:t>de </a:t>
            </a:r>
            <a:r>
              <a:rPr lang="es-ES" dirty="0"/>
              <a:t>tensión y campo magnético son nulos en la fase R o 1; </a:t>
            </a:r>
            <a:r>
              <a:rPr lang="es-ES" dirty="0" smtClean="0"/>
              <a:t>la </a:t>
            </a:r>
            <a:r>
              <a:rPr lang="es-ES" dirty="0"/>
              <a:t>tensión en la fase S o 2 es igual a US = -</a:t>
            </a:r>
            <a:r>
              <a:rPr lang="es-ES" dirty="0" smtClean="0"/>
              <a:t>0,866*</a:t>
            </a:r>
            <a:r>
              <a:rPr lang="es-ES" dirty="0" err="1" smtClean="0"/>
              <a:t>USmax</a:t>
            </a:r>
            <a:r>
              <a:rPr lang="es-ES" dirty="0" smtClean="0"/>
              <a:t> </a:t>
            </a:r>
            <a:r>
              <a:rPr lang="es-ES" dirty="0"/>
              <a:t>y el </a:t>
            </a:r>
            <a:r>
              <a:rPr lang="es-ES" dirty="0" smtClean="0"/>
              <a:t>campo </a:t>
            </a:r>
            <a:r>
              <a:rPr lang="es-ES" dirty="0"/>
              <a:t>magnético es </a:t>
            </a:r>
            <a:r>
              <a:rPr lang="es-ES" dirty="0" smtClean="0"/>
              <a:t>(</a:t>
            </a:r>
            <a:r>
              <a:rPr lang="es-ES" dirty="0" err="1" smtClean="0"/>
              <a:t>ɸS</a:t>
            </a:r>
            <a:r>
              <a:rPr lang="es-ES" dirty="0" smtClean="0"/>
              <a:t> </a:t>
            </a:r>
            <a:r>
              <a:rPr lang="es-ES" dirty="0"/>
              <a:t>= 0,866 *</a:t>
            </a:r>
            <a:r>
              <a:rPr lang="es-ES" dirty="0" err="1" smtClean="0"/>
              <a:t>ɸmax</a:t>
            </a:r>
            <a:r>
              <a:rPr lang="es-ES" dirty="0" smtClean="0"/>
              <a:t>:</a:t>
            </a:r>
            <a:endParaRPr lang="es-ES" dirty="0"/>
          </a:p>
          <a:p>
            <a:pPr algn="just"/>
            <a:r>
              <a:rPr lang="es-ES" dirty="0"/>
              <a:t>En la fase T o 3 se tienen, para el instante t=0, la tensión en </a:t>
            </a:r>
            <a:r>
              <a:rPr lang="es-ES" dirty="0" smtClean="0"/>
              <a:t>la </a:t>
            </a:r>
            <a:r>
              <a:rPr lang="es-ES" dirty="0"/>
              <a:t>fase T o 3 </a:t>
            </a:r>
            <a:r>
              <a:rPr lang="es-ES" dirty="0" smtClean="0"/>
              <a:t>es igual </a:t>
            </a:r>
            <a:r>
              <a:rPr lang="es-ES" dirty="0"/>
              <a:t>a UT= </a:t>
            </a:r>
            <a:r>
              <a:rPr lang="es-ES" dirty="0" smtClean="0"/>
              <a:t>0,866*</a:t>
            </a:r>
            <a:r>
              <a:rPr lang="es-ES" dirty="0" err="1" smtClean="0"/>
              <a:t>UTmax</a:t>
            </a:r>
            <a:r>
              <a:rPr lang="es-ES" dirty="0" smtClean="0"/>
              <a:t>, </a:t>
            </a:r>
            <a:r>
              <a:rPr lang="es-ES" dirty="0"/>
              <a:t>y el campo </a:t>
            </a:r>
            <a:r>
              <a:rPr lang="es-ES" dirty="0" smtClean="0"/>
              <a:t>magnético es </a:t>
            </a:r>
            <a:r>
              <a:rPr lang="es-ES" dirty="0" err="1" smtClean="0"/>
              <a:t>ɸT</a:t>
            </a:r>
            <a:r>
              <a:rPr lang="es-ES" dirty="0" smtClean="0"/>
              <a:t> = 0,866*</a:t>
            </a:r>
            <a:r>
              <a:rPr lang="es-ES" dirty="0" err="1" smtClean="0"/>
              <a:t>ɸTmax</a:t>
            </a:r>
            <a:r>
              <a:rPr lang="es-ES" dirty="0" smtClean="0"/>
              <a:t>, y es entrante</a:t>
            </a:r>
            <a:r>
              <a:rPr lang="es-ES" dirty="0"/>
              <a:t>.</a:t>
            </a:r>
          </a:p>
          <a:p>
            <a:pPr algn="just"/>
            <a:r>
              <a:rPr lang="es-ES" dirty="0"/>
              <a:t>Aplicando la regla del paralelogramo para sumar los </a:t>
            </a:r>
            <a:r>
              <a:rPr lang="es-ES" dirty="0" smtClean="0"/>
              <a:t>vectores </a:t>
            </a:r>
            <a:r>
              <a:rPr lang="es-ES" dirty="0"/>
              <a:t>de los campos magnéticos, el campo magnético resultante </a:t>
            </a:r>
            <a:r>
              <a:rPr lang="es-ES" dirty="0" err="1" smtClean="0"/>
              <a:t>ɸtot</a:t>
            </a:r>
            <a:r>
              <a:rPr lang="es-ES" dirty="0" smtClean="0"/>
              <a:t> vale Es decir</a:t>
            </a:r>
            <a:r>
              <a:rPr lang="es-ES" dirty="0"/>
              <a:t>, </a:t>
            </a:r>
            <a:r>
              <a:rPr lang="es-ES" dirty="0" smtClean="0"/>
              <a:t>vale una </a:t>
            </a:r>
            <a:r>
              <a:rPr lang="es-ES" dirty="0"/>
              <a:t>vez </a:t>
            </a:r>
            <a:r>
              <a:rPr lang="es-ES" dirty="0" smtClean="0"/>
              <a:t>y media </a:t>
            </a:r>
            <a:r>
              <a:rPr lang="es-ES" dirty="0"/>
              <a:t>más </a:t>
            </a:r>
            <a:r>
              <a:rPr lang="es-ES" dirty="0" smtClean="0"/>
              <a:t>que el valor </a:t>
            </a:r>
            <a:r>
              <a:rPr lang="es-ES" dirty="0"/>
              <a:t>máximo </a:t>
            </a:r>
            <a:r>
              <a:rPr lang="es-ES" dirty="0" smtClean="0"/>
              <a:t>producido por cada una de las tres </a:t>
            </a:r>
            <a:r>
              <a:rPr lang="es-ES" dirty="0"/>
              <a:t>fases </a:t>
            </a:r>
            <a:r>
              <a:rPr lang="es-ES" dirty="0" smtClean="0"/>
              <a:t>y tiene una posición de 90° frente a la vertical del esquema</a:t>
            </a:r>
            <a:r>
              <a:rPr lang="es-ES" dirty="0"/>
              <a:t>. (Esquema abajo). </a:t>
            </a:r>
          </a:p>
          <a:p>
            <a:pPr algn="just"/>
            <a:r>
              <a:rPr lang="es-ES" dirty="0"/>
              <a:t>Analizaremos </a:t>
            </a:r>
            <a:r>
              <a:rPr lang="es-ES" dirty="0" smtClean="0"/>
              <a:t>ahora el sistema trifásico cuando está en la posición de 30° eléctricos para el instante t = 1, es decir</a:t>
            </a:r>
            <a:r>
              <a:rPr lang="es-ES" dirty="0"/>
              <a:t>, </a:t>
            </a:r>
            <a:r>
              <a:rPr lang="es-ES" dirty="0" smtClean="0"/>
              <a:t>para una red de 50 Hz, 1,66 </a:t>
            </a:r>
            <a:r>
              <a:rPr lang="es-ES" dirty="0" err="1" smtClean="0"/>
              <a:t>mseg</a:t>
            </a:r>
            <a:r>
              <a:rPr lang="es-ES" dirty="0" smtClean="0"/>
              <a:t> </a:t>
            </a:r>
            <a:r>
              <a:rPr lang="es-ES" dirty="0"/>
              <a:t>más tarde</a:t>
            </a:r>
            <a:r>
              <a:rPr lang="es-ES" dirty="0" smtClean="0"/>
              <a:t>; o para una red de 60 Hz 1,38 </a:t>
            </a:r>
            <a:r>
              <a:rPr lang="es-ES" dirty="0" err="1" smtClean="0"/>
              <a:t>mseg</a:t>
            </a:r>
            <a:r>
              <a:rPr lang="es-ES" dirty="0" smtClean="0"/>
              <a:t> </a:t>
            </a:r>
            <a:r>
              <a:rPr lang="es-ES" dirty="0"/>
              <a:t>más tarde</a:t>
            </a:r>
            <a:r>
              <a:rPr lang="es-ES" dirty="0" smtClean="0"/>
              <a:t>. </a:t>
            </a:r>
            <a:endParaRPr lang="es-ES" dirty="0"/>
          </a:p>
        </p:txBody>
      </p:sp>
      <p:pic>
        <p:nvPicPr>
          <p:cNvPr id="5" name="Imagen 4"/>
          <p:cNvPicPr>
            <a:picLocks noChangeAspect="1"/>
          </p:cNvPicPr>
          <p:nvPr/>
        </p:nvPicPr>
        <p:blipFill>
          <a:blip r:embed="rId2"/>
          <a:stretch>
            <a:fillRect/>
          </a:stretch>
        </p:blipFill>
        <p:spPr>
          <a:xfrm>
            <a:off x="2683576" y="319087"/>
            <a:ext cx="6896100" cy="2562225"/>
          </a:xfrm>
          <a:prstGeom prst="rect">
            <a:avLst/>
          </a:prstGeom>
        </p:spPr>
      </p:pic>
      <p:pic>
        <p:nvPicPr>
          <p:cNvPr id="6" name="Imagen 5"/>
          <p:cNvPicPr>
            <a:picLocks noChangeAspect="1"/>
          </p:cNvPicPr>
          <p:nvPr/>
        </p:nvPicPr>
        <p:blipFill>
          <a:blip r:embed="rId3"/>
          <a:stretch>
            <a:fillRect/>
          </a:stretch>
        </p:blipFill>
        <p:spPr>
          <a:xfrm>
            <a:off x="787111" y="5449845"/>
            <a:ext cx="3001118" cy="333438"/>
          </a:xfrm>
          <a:prstGeom prst="rect">
            <a:avLst/>
          </a:prstGeom>
        </p:spPr>
      </p:pic>
    </p:spTree>
    <p:extLst>
      <p:ext uri="{BB962C8B-B14F-4D97-AF65-F5344CB8AC3E}">
        <p14:creationId xmlns:p14="http://schemas.microsoft.com/office/powerpoint/2010/main" val="960215299"/>
      </p:ext>
    </p:extLst>
  </p:cSld>
  <p:clrMapOvr>
    <a:masterClrMapping/>
  </p:clrMapOvr>
</p:sld>
</file>

<file path=ppt/slides/slide1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221673" y="213916"/>
            <a:ext cx="11819906" cy="6740307"/>
          </a:xfrm>
          <a:prstGeom prst="rect">
            <a:avLst/>
          </a:prstGeom>
        </p:spPr>
        <p:txBody>
          <a:bodyPr wrap="square">
            <a:spAutoFit/>
          </a:bodyPr>
          <a:lstStyle/>
          <a:p>
            <a:pPr algn="just"/>
            <a:r>
              <a:rPr lang="es-ES" dirty="0" smtClean="0"/>
              <a:t>En este preciso </a:t>
            </a:r>
            <a:r>
              <a:rPr lang="es-ES" dirty="0"/>
              <a:t>instante</a:t>
            </a:r>
            <a:r>
              <a:rPr lang="es-ES" dirty="0" smtClean="0"/>
              <a:t>, los valores de la </a:t>
            </a:r>
            <a:r>
              <a:rPr lang="es-ES" dirty="0" err="1" smtClean="0"/>
              <a:t>tension</a:t>
            </a:r>
            <a:r>
              <a:rPr lang="es-ES" dirty="0" smtClean="0"/>
              <a:t> de la fase R o 1 son U1 =</a:t>
            </a:r>
            <a:r>
              <a:rPr lang="es-ES" dirty="0"/>
              <a:t>0,5 </a:t>
            </a:r>
            <a:r>
              <a:rPr lang="es-ES" dirty="0" smtClean="0"/>
              <a:t>° </a:t>
            </a:r>
            <a:r>
              <a:rPr lang="es-ES" dirty="0" err="1" smtClean="0"/>
              <a:t>Urmax</a:t>
            </a:r>
            <a:r>
              <a:rPr lang="es-ES" dirty="0" smtClean="0"/>
              <a:t>, </a:t>
            </a:r>
            <a:r>
              <a:rPr lang="es-ES" dirty="0" err="1" smtClean="0"/>
              <a:t>ɸR</a:t>
            </a:r>
            <a:r>
              <a:rPr lang="es-ES" dirty="0" smtClean="0"/>
              <a:t>= </a:t>
            </a:r>
            <a:r>
              <a:rPr lang="es-ES" dirty="0"/>
              <a:t>0,5 *</a:t>
            </a:r>
            <a:r>
              <a:rPr lang="es-ES" dirty="0" err="1" smtClean="0"/>
              <a:t>ɸRmax</a:t>
            </a:r>
            <a:r>
              <a:rPr lang="es-ES" dirty="0"/>
              <a:t>, y es entrante; la tensión de la fase S o 2 </a:t>
            </a:r>
            <a:r>
              <a:rPr lang="es-ES" dirty="0" smtClean="0"/>
              <a:t>vale U2= </a:t>
            </a:r>
            <a:r>
              <a:rPr lang="es-ES" dirty="0"/>
              <a:t>-U2max, </a:t>
            </a:r>
            <a:r>
              <a:rPr lang="es-ES" dirty="0" err="1" smtClean="0"/>
              <a:t>ɸs</a:t>
            </a:r>
            <a:r>
              <a:rPr lang="es-ES" dirty="0" smtClean="0"/>
              <a:t> = </a:t>
            </a:r>
            <a:r>
              <a:rPr lang="es-ES" dirty="0" err="1" smtClean="0"/>
              <a:t>ɸSmax</a:t>
            </a:r>
            <a:r>
              <a:rPr lang="es-ES" dirty="0" smtClean="0"/>
              <a:t> y es saliente</a:t>
            </a:r>
            <a:r>
              <a:rPr lang="es-ES" dirty="0"/>
              <a:t>; </a:t>
            </a:r>
            <a:r>
              <a:rPr lang="es-ES" dirty="0" smtClean="0"/>
              <a:t>la tensión de la fase </a:t>
            </a:r>
            <a:r>
              <a:rPr lang="es-ES" dirty="0"/>
              <a:t>T </a:t>
            </a:r>
            <a:r>
              <a:rPr lang="es-ES" dirty="0" smtClean="0"/>
              <a:t>o 3 vale U3= 0,5*</a:t>
            </a:r>
            <a:r>
              <a:rPr lang="es-ES" dirty="0" err="1" smtClean="0"/>
              <a:t>°UTmax</a:t>
            </a:r>
            <a:r>
              <a:rPr lang="es-ES" dirty="0"/>
              <a:t>, </a:t>
            </a:r>
            <a:r>
              <a:rPr lang="es-ES" dirty="0" err="1" smtClean="0"/>
              <a:t>ɸT</a:t>
            </a:r>
            <a:r>
              <a:rPr lang="es-ES" dirty="0"/>
              <a:t>= </a:t>
            </a:r>
            <a:r>
              <a:rPr lang="es-ES" dirty="0" smtClean="0"/>
              <a:t>0,5*</a:t>
            </a:r>
            <a:r>
              <a:rPr lang="es-ES" dirty="0" err="1" smtClean="0"/>
              <a:t>ɸTmax</a:t>
            </a:r>
            <a:r>
              <a:rPr lang="es-ES" dirty="0"/>
              <a:t>, </a:t>
            </a:r>
            <a:r>
              <a:rPr lang="es-ES" dirty="0" smtClean="0"/>
              <a:t>y es entrante</a:t>
            </a:r>
            <a:r>
              <a:rPr lang="es-ES" dirty="0"/>
              <a:t>. </a:t>
            </a:r>
          </a:p>
          <a:p>
            <a:pPr algn="just"/>
            <a:r>
              <a:rPr lang="es-ES" dirty="0" smtClean="0"/>
              <a:t>Aplicando nuevamente la regla del paralelogramo para sumar vectores de los campos magnéticos, el campo magnético resultante </a:t>
            </a:r>
            <a:r>
              <a:rPr lang="es-ES" dirty="0"/>
              <a:t>ɸ </a:t>
            </a:r>
            <a:r>
              <a:rPr lang="es-ES" dirty="0" err="1" smtClean="0"/>
              <a:t>Tot</a:t>
            </a:r>
            <a:r>
              <a:rPr lang="es-ES" dirty="0" smtClean="0"/>
              <a:t>, ahora tiene una posición de 120° respecto a la vertical y también vale </a:t>
            </a:r>
            <a:r>
              <a:rPr lang="es-ES" dirty="0" err="1" smtClean="0"/>
              <a:t>ɸTot</a:t>
            </a:r>
            <a:r>
              <a:rPr lang="es-ES" dirty="0"/>
              <a:t>= </a:t>
            </a:r>
            <a:r>
              <a:rPr lang="es-ES" dirty="0" smtClean="0"/>
              <a:t>1.5*</a:t>
            </a:r>
            <a:r>
              <a:rPr lang="es-ES" dirty="0" err="1" smtClean="0"/>
              <a:t>ɸRmax</a:t>
            </a:r>
            <a:r>
              <a:rPr lang="es-ES" dirty="0" smtClean="0"/>
              <a:t> </a:t>
            </a:r>
            <a:r>
              <a:rPr lang="es-ES" dirty="0"/>
              <a:t>=</a:t>
            </a:r>
            <a:r>
              <a:rPr lang="es-ES" dirty="0" smtClean="0"/>
              <a:t>1,5*</a:t>
            </a:r>
            <a:r>
              <a:rPr lang="es-ES" dirty="0" err="1" smtClean="0"/>
              <a:t>ɸSmax</a:t>
            </a:r>
            <a:r>
              <a:rPr lang="es-ES" dirty="0"/>
              <a:t>= </a:t>
            </a:r>
            <a:r>
              <a:rPr lang="es-ES" dirty="0" smtClean="0"/>
              <a:t>1,5*</a:t>
            </a:r>
            <a:r>
              <a:rPr lang="es-ES" dirty="0" err="1" smtClean="0"/>
              <a:t>ɸTmax</a:t>
            </a:r>
            <a:r>
              <a:rPr lang="es-ES" dirty="0"/>
              <a:t>.</a:t>
            </a:r>
          </a:p>
          <a:p>
            <a:pPr algn="just"/>
            <a:r>
              <a:rPr lang="es-ES" dirty="0"/>
              <a:t>Se puede observar en este segundo estado que el valor </a:t>
            </a:r>
            <a:r>
              <a:rPr lang="es-ES" dirty="0" smtClean="0"/>
              <a:t>resultante </a:t>
            </a:r>
            <a:r>
              <a:rPr lang="es-ES" dirty="0"/>
              <a:t>del campo magnético no ha variado, pero sí lo ha hecho </a:t>
            </a:r>
            <a:r>
              <a:rPr lang="es-ES" dirty="0" smtClean="0"/>
              <a:t>su </a:t>
            </a:r>
            <a:r>
              <a:rPr lang="es-ES" dirty="0"/>
              <a:t>posición en sentido horario y en forma angular, con lo que </a:t>
            </a:r>
            <a:r>
              <a:rPr lang="es-ES" dirty="0" smtClean="0"/>
              <a:t>tendremos </a:t>
            </a:r>
            <a:r>
              <a:rPr lang="es-ES" dirty="0"/>
              <a:t>el primer indicio del giro del campo magnético.</a:t>
            </a:r>
          </a:p>
          <a:p>
            <a:pPr algn="just"/>
            <a:r>
              <a:rPr lang="es-ES" dirty="0" smtClean="0"/>
              <a:t>Cuando </a:t>
            </a:r>
            <a:r>
              <a:rPr lang="es-ES" dirty="0"/>
              <a:t>el sistema trifásico está en la posición de </a:t>
            </a:r>
            <a:r>
              <a:rPr lang="es-ES" dirty="0" smtClean="0"/>
              <a:t>60° eléctricos</a:t>
            </a:r>
            <a:r>
              <a:rPr lang="es-ES" dirty="0"/>
              <a:t>, se encuentra en una posición 1,66 </a:t>
            </a:r>
            <a:r>
              <a:rPr lang="es-ES" dirty="0" err="1"/>
              <a:t>mseg</a:t>
            </a:r>
            <a:r>
              <a:rPr lang="es-ES" dirty="0"/>
              <a:t> más tarde </a:t>
            </a:r>
            <a:r>
              <a:rPr lang="es-ES" dirty="0" smtClean="0"/>
              <a:t>para </a:t>
            </a:r>
            <a:r>
              <a:rPr lang="es-ES" dirty="0"/>
              <a:t>una red de 50 Hz del instante t1, o 3,33 </a:t>
            </a:r>
            <a:r>
              <a:rPr lang="es-ES" dirty="0" err="1"/>
              <a:t>mseg</a:t>
            </a:r>
            <a:r>
              <a:rPr lang="es-ES" dirty="0"/>
              <a:t> del </a:t>
            </a:r>
            <a:r>
              <a:rPr lang="es-ES" dirty="0" smtClean="0"/>
              <a:t>instante </a:t>
            </a:r>
            <a:r>
              <a:rPr lang="es-ES" dirty="0"/>
              <a:t>inicial. Para una red de 60 Hz, se encuentra 1,38 </a:t>
            </a:r>
            <a:r>
              <a:rPr lang="es-ES" dirty="0" err="1"/>
              <a:t>mseg</a:t>
            </a:r>
            <a:r>
              <a:rPr lang="es-ES" dirty="0"/>
              <a:t> </a:t>
            </a:r>
            <a:r>
              <a:rPr lang="es-ES" dirty="0" smtClean="0"/>
              <a:t>más </a:t>
            </a:r>
            <a:r>
              <a:rPr lang="es-ES" dirty="0"/>
              <a:t>tarde de la posición t1 y 2,76 </a:t>
            </a:r>
            <a:r>
              <a:rPr lang="es-ES" dirty="0" err="1"/>
              <a:t>mseg</a:t>
            </a:r>
            <a:r>
              <a:rPr lang="es-ES" dirty="0"/>
              <a:t> más tarde de la </a:t>
            </a:r>
            <a:r>
              <a:rPr lang="es-ES" dirty="0" smtClean="0"/>
              <a:t>posición </a:t>
            </a:r>
            <a:r>
              <a:rPr lang="es-ES" dirty="0"/>
              <a:t>inicial.</a:t>
            </a:r>
          </a:p>
          <a:p>
            <a:pPr algn="just"/>
            <a:r>
              <a:rPr lang="es-ES" dirty="0" smtClean="0"/>
              <a:t>En este </a:t>
            </a:r>
            <a:r>
              <a:rPr lang="es-ES" dirty="0"/>
              <a:t>instante mencionado, </a:t>
            </a:r>
            <a:r>
              <a:rPr lang="es-ES" dirty="0" smtClean="0"/>
              <a:t>la tensión de la fase R o 1 vale U1 = </a:t>
            </a:r>
            <a:r>
              <a:rPr lang="es-ES" dirty="0"/>
              <a:t>0,866°Urmax, </a:t>
            </a:r>
            <a:r>
              <a:rPr lang="es-ES" dirty="0" err="1" smtClean="0"/>
              <a:t>ɸR</a:t>
            </a:r>
            <a:r>
              <a:rPr lang="es-ES" dirty="0" smtClean="0"/>
              <a:t>=0,866*</a:t>
            </a:r>
            <a:r>
              <a:rPr lang="es-ES" dirty="0" err="1" smtClean="0"/>
              <a:t>ɸRmax</a:t>
            </a:r>
            <a:r>
              <a:rPr lang="es-ES" dirty="0" smtClean="0"/>
              <a:t> y es entrante</a:t>
            </a:r>
            <a:r>
              <a:rPr lang="es-ES" dirty="0"/>
              <a:t>; </a:t>
            </a:r>
            <a:r>
              <a:rPr lang="es-ES" dirty="0" smtClean="0"/>
              <a:t>la tensión de la fase S o 2 vale U2 = -0,866*</a:t>
            </a:r>
            <a:r>
              <a:rPr lang="es-ES" dirty="0" err="1" smtClean="0"/>
              <a:t>USMax</a:t>
            </a:r>
            <a:r>
              <a:rPr lang="es-ES" dirty="0"/>
              <a:t>, </a:t>
            </a:r>
            <a:r>
              <a:rPr lang="es-ES" dirty="0" err="1" smtClean="0"/>
              <a:t>ɸS</a:t>
            </a:r>
            <a:r>
              <a:rPr lang="es-ES" dirty="0" smtClean="0"/>
              <a:t> = 0,8656*</a:t>
            </a:r>
            <a:r>
              <a:rPr lang="es-ES" dirty="0" err="1" smtClean="0"/>
              <a:t>ɸSmax</a:t>
            </a:r>
            <a:r>
              <a:rPr lang="es-ES" dirty="0" smtClean="0"/>
              <a:t> y es saliente; la tensión de la fase T o 3 vale UT </a:t>
            </a:r>
            <a:r>
              <a:rPr lang="es-ES" dirty="0"/>
              <a:t>=0, </a:t>
            </a:r>
            <a:r>
              <a:rPr lang="es-ES" dirty="0" err="1" smtClean="0"/>
              <a:t>ɸT</a:t>
            </a:r>
            <a:r>
              <a:rPr lang="es-ES" dirty="0" smtClean="0"/>
              <a:t> </a:t>
            </a:r>
            <a:r>
              <a:rPr lang="es-ES" dirty="0"/>
              <a:t>=0. </a:t>
            </a:r>
          </a:p>
          <a:p>
            <a:pPr algn="just"/>
            <a:r>
              <a:rPr lang="es-ES" dirty="0" smtClean="0"/>
              <a:t>Aplicando siempre la regla del paralelogramo, se puede observar que el campo </a:t>
            </a:r>
            <a:r>
              <a:rPr lang="es-ES" dirty="0"/>
              <a:t>magnético resultante q», presenta </a:t>
            </a:r>
            <a:r>
              <a:rPr lang="es-ES" dirty="0" smtClean="0"/>
              <a:t>una posición de 150? respecto a la vertical y que también vale.</a:t>
            </a:r>
            <a:endParaRPr lang="es-ES" dirty="0"/>
          </a:p>
          <a:p>
            <a:pPr algn="just"/>
            <a:r>
              <a:rPr lang="es-ES" dirty="0"/>
              <a:t>Se puede observar, a este tercer estado, que el valor </a:t>
            </a:r>
            <a:r>
              <a:rPr lang="es-ES" dirty="0" smtClean="0"/>
              <a:t>resultante </a:t>
            </a:r>
            <a:r>
              <a:rPr lang="es-ES" dirty="0"/>
              <a:t>del campo magnético sigue sin variar en su módulo, </a:t>
            </a:r>
            <a:r>
              <a:rPr lang="es-ES" dirty="0" smtClean="0"/>
              <a:t>pero </a:t>
            </a:r>
            <a:r>
              <a:rPr lang="es-ES" dirty="0"/>
              <a:t>por otra parte sí varía su posición en sentido horario </a:t>
            </a:r>
            <a:r>
              <a:rPr lang="es-ES" dirty="0" smtClean="0"/>
              <a:t>y </a:t>
            </a:r>
            <a:r>
              <a:rPr lang="es-ES" dirty="0"/>
              <a:t>también angularmente, podemos darnos cuenta que con </a:t>
            </a:r>
            <a:r>
              <a:rPr lang="es-ES" dirty="0" smtClean="0"/>
              <a:t>esto </a:t>
            </a:r>
            <a:r>
              <a:rPr lang="es-ES" dirty="0"/>
              <a:t>se puede demostrar el comportamiento de giro del </a:t>
            </a:r>
            <a:r>
              <a:rPr lang="es-ES" dirty="0" smtClean="0"/>
              <a:t>campo </a:t>
            </a:r>
            <a:r>
              <a:rPr lang="es-ES" dirty="0"/>
              <a:t>magnético.</a:t>
            </a:r>
          </a:p>
          <a:p>
            <a:pPr algn="just"/>
            <a:r>
              <a:rPr lang="es-ES" dirty="0"/>
              <a:t>Cuando el sistema trifásico está en la posición de </a:t>
            </a:r>
            <a:r>
              <a:rPr lang="es-ES" dirty="0" smtClean="0"/>
              <a:t>90° eléctricos</a:t>
            </a:r>
            <a:r>
              <a:rPr lang="es-ES" dirty="0"/>
              <a:t>, este se encuentra en una posición 1,66 </a:t>
            </a:r>
            <a:r>
              <a:rPr lang="es-ES" dirty="0" err="1"/>
              <a:t>mseg</a:t>
            </a:r>
            <a:r>
              <a:rPr lang="es-ES" dirty="0"/>
              <a:t> </a:t>
            </a:r>
            <a:r>
              <a:rPr lang="es-ES" dirty="0" smtClean="0"/>
              <a:t>más </a:t>
            </a:r>
            <a:r>
              <a:rPr lang="es-ES" dirty="0"/>
              <a:t>tarde de la posición anterior de 60% y 5 </a:t>
            </a:r>
            <a:r>
              <a:rPr lang="es-ES" dirty="0" err="1"/>
              <a:t>mseg</a:t>
            </a:r>
            <a:r>
              <a:rPr lang="es-ES" dirty="0"/>
              <a:t> </a:t>
            </a:r>
            <a:r>
              <a:rPr lang="es-ES" dirty="0" smtClean="0"/>
              <a:t>más adelante </a:t>
            </a:r>
            <a:r>
              <a:rPr lang="es-ES" dirty="0"/>
              <a:t>del instante inicial, siempre para un sistema de </a:t>
            </a:r>
            <a:r>
              <a:rPr lang="es-ES" dirty="0" smtClean="0"/>
              <a:t>50Hz</a:t>
            </a:r>
            <a:r>
              <a:rPr lang="es-ES" dirty="0"/>
              <a:t>. Para una red de 60 Hz, se encuentra 1,38 </a:t>
            </a:r>
            <a:r>
              <a:rPr lang="es-ES" dirty="0" err="1"/>
              <a:t>mseg</a:t>
            </a:r>
            <a:r>
              <a:rPr lang="es-ES" dirty="0"/>
              <a:t> más </a:t>
            </a:r>
            <a:r>
              <a:rPr lang="es-ES" dirty="0" smtClean="0"/>
              <a:t>tarde </a:t>
            </a:r>
            <a:r>
              <a:rPr lang="es-ES" dirty="0"/>
              <a:t>de la posición t2 y 4,14 </a:t>
            </a:r>
            <a:r>
              <a:rPr lang="es-ES" dirty="0" err="1"/>
              <a:t>mseg</a:t>
            </a:r>
            <a:r>
              <a:rPr lang="es-ES" dirty="0"/>
              <a:t> más tarde de la </a:t>
            </a:r>
            <a:r>
              <a:rPr lang="es-ES" dirty="0" smtClean="0"/>
              <a:t>posición </a:t>
            </a:r>
            <a:r>
              <a:rPr lang="es-ES" dirty="0"/>
              <a:t>inicial.</a:t>
            </a:r>
          </a:p>
          <a:p>
            <a:pPr algn="just"/>
            <a:r>
              <a:rPr lang="es-ES" dirty="0"/>
              <a:t>En este instante mencionado, la tensión de la fase R o 1 vale </a:t>
            </a:r>
            <a:r>
              <a:rPr lang="es-ES" dirty="0" smtClean="0"/>
              <a:t>UR </a:t>
            </a:r>
            <a:r>
              <a:rPr lang="es-ES" dirty="0"/>
              <a:t>= </a:t>
            </a:r>
            <a:r>
              <a:rPr lang="es-ES" dirty="0" err="1" smtClean="0"/>
              <a:t>Urmax</a:t>
            </a:r>
            <a:r>
              <a:rPr lang="es-ES" dirty="0"/>
              <a:t>, </a:t>
            </a:r>
            <a:r>
              <a:rPr lang="es-ES" dirty="0" err="1" smtClean="0"/>
              <a:t>ɸR</a:t>
            </a:r>
            <a:r>
              <a:rPr lang="es-ES" dirty="0"/>
              <a:t>= </a:t>
            </a:r>
            <a:r>
              <a:rPr lang="es-ES" dirty="0" err="1" smtClean="0"/>
              <a:t>ɸRmax</a:t>
            </a:r>
            <a:r>
              <a:rPr lang="es-ES" dirty="0" smtClean="0"/>
              <a:t> y </a:t>
            </a:r>
            <a:r>
              <a:rPr lang="es-ES" dirty="0"/>
              <a:t>es entrante; la tensión de la </a:t>
            </a:r>
            <a:r>
              <a:rPr lang="es-ES" dirty="0" smtClean="0"/>
              <a:t>fase S </a:t>
            </a:r>
            <a:r>
              <a:rPr lang="es-ES" dirty="0"/>
              <a:t>o 2 vale </a:t>
            </a:r>
            <a:r>
              <a:rPr lang="es-ES" dirty="0" smtClean="0"/>
              <a:t>US </a:t>
            </a:r>
            <a:r>
              <a:rPr lang="es-ES" dirty="0"/>
              <a:t>= -</a:t>
            </a:r>
            <a:r>
              <a:rPr lang="es-ES" dirty="0" smtClean="0"/>
              <a:t>0,5*</a:t>
            </a:r>
            <a:r>
              <a:rPr lang="es-ES" dirty="0" err="1" smtClean="0"/>
              <a:t>USmax</a:t>
            </a:r>
            <a:r>
              <a:rPr lang="es-ES" dirty="0"/>
              <a:t>, </a:t>
            </a:r>
            <a:r>
              <a:rPr lang="es-ES" dirty="0" err="1" smtClean="0"/>
              <a:t>ɸS</a:t>
            </a:r>
            <a:r>
              <a:rPr lang="es-ES" dirty="0"/>
              <a:t>= </a:t>
            </a:r>
            <a:r>
              <a:rPr lang="es-ES" dirty="0" smtClean="0"/>
              <a:t>0,5*</a:t>
            </a:r>
            <a:r>
              <a:rPr lang="es-ES" dirty="0" err="1" smtClean="0"/>
              <a:t>ɸSmax</a:t>
            </a:r>
            <a:r>
              <a:rPr lang="es-ES" dirty="0" smtClean="0"/>
              <a:t> </a:t>
            </a:r>
            <a:r>
              <a:rPr lang="es-ES" dirty="0"/>
              <a:t>y es saliente; la </a:t>
            </a:r>
            <a:r>
              <a:rPr lang="es-ES" dirty="0" smtClean="0"/>
              <a:t>tensión </a:t>
            </a:r>
            <a:r>
              <a:rPr lang="es-ES" dirty="0"/>
              <a:t>de la fase T o 3 vale </a:t>
            </a:r>
            <a:r>
              <a:rPr lang="es-ES" dirty="0" smtClean="0"/>
              <a:t>U3 </a:t>
            </a:r>
            <a:r>
              <a:rPr lang="es-ES" dirty="0"/>
              <a:t>= -</a:t>
            </a:r>
            <a:r>
              <a:rPr lang="es-ES" dirty="0" smtClean="0"/>
              <a:t>0,5*</a:t>
            </a:r>
            <a:r>
              <a:rPr lang="es-ES" dirty="0" err="1" smtClean="0"/>
              <a:t>Utmax</a:t>
            </a:r>
            <a:r>
              <a:rPr lang="es-ES" dirty="0"/>
              <a:t>, </a:t>
            </a:r>
            <a:r>
              <a:rPr lang="es-ES" dirty="0" err="1" smtClean="0"/>
              <a:t>ɸT</a:t>
            </a:r>
            <a:r>
              <a:rPr lang="es-ES" dirty="0" smtClean="0"/>
              <a:t>=0,5*</a:t>
            </a:r>
            <a:r>
              <a:rPr lang="es-ES" dirty="0" err="1" smtClean="0"/>
              <a:t>ɸTmax</a:t>
            </a:r>
            <a:r>
              <a:rPr lang="es-ES" dirty="0" smtClean="0"/>
              <a:t> y </a:t>
            </a:r>
            <a:r>
              <a:rPr lang="es-ES" dirty="0"/>
              <a:t>es saliente</a:t>
            </a:r>
            <a:r>
              <a:rPr lang="es-ES" dirty="0" smtClean="0"/>
              <a:t>.</a:t>
            </a:r>
            <a:endParaRPr lang="es-ES" dirty="0"/>
          </a:p>
        </p:txBody>
      </p:sp>
      <p:pic>
        <p:nvPicPr>
          <p:cNvPr id="4" name="Imagen 3"/>
          <p:cNvPicPr>
            <a:picLocks noChangeAspect="1"/>
          </p:cNvPicPr>
          <p:nvPr/>
        </p:nvPicPr>
        <p:blipFill>
          <a:blip r:embed="rId2"/>
          <a:stretch>
            <a:fillRect/>
          </a:stretch>
        </p:blipFill>
        <p:spPr>
          <a:xfrm>
            <a:off x="5668550" y="4156363"/>
            <a:ext cx="3609975" cy="265833"/>
          </a:xfrm>
          <a:prstGeom prst="rect">
            <a:avLst/>
          </a:prstGeom>
        </p:spPr>
      </p:pic>
    </p:spTree>
    <p:extLst>
      <p:ext uri="{BB962C8B-B14F-4D97-AF65-F5344CB8AC3E}">
        <p14:creationId xmlns:p14="http://schemas.microsoft.com/office/powerpoint/2010/main" val="4197156017"/>
      </p:ext>
    </p:extLst>
  </p:cSld>
  <p:clrMapOvr>
    <a:masterClrMapping/>
  </p:clrMapOvr>
</p:sld>
</file>

<file path=ppt/slides/slide1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221673" y="213916"/>
            <a:ext cx="11819906" cy="3693319"/>
          </a:xfrm>
          <a:prstGeom prst="rect">
            <a:avLst/>
          </a:prstGeom>
        </p:spPr>
        <p:txBody>
          <a:bodyPr wrap="square">
            <a:spAutoFit/>
          </a:bodyPr>
          <a:lstStyle/>
          <a:p>
            <a:pPr algn="just"/>
            <a:r>
              <a:rPr lang="es-ES" dirty="0" smtClean="0"/>
              <a:t>Comprobamos </a:t>
            </a:r>
            <a:r>
              <a:rPr lang="es-ES" dirty="0"/>
              <a:t>que </a:t>
            </a:r>
            <a:r>
              <a:rPr lang="es-ES" dirty="0" smtClean="0"/>
              <a:t>el campo </a:t>
            </a:r>
            <a:r>
              <a:rPr lang="es-ES" dirty="0"/>
              <a:t>magnético resultante </a:t>
            </a:r>
            <a:r>
              <a:rPr lang="es-ES" dirty="0" err="1" smtClean="0"/>
              <a:t>ɸTot</a:t>
            </a:r>
            <a:r>
              <a:rPr lang="es-ES" dirty="0" smtClean="0"/>
              <a:t> ahora presenta una posición de 180° respecto a la vertical y que también </a:t>
            </a:r>
            <a:r>
              <a:rPr lang="es-ES" dirty="0"/>
              <a:t>vale </a:t>
            </a:r>
            <a:r>
              <a:rPr lang="es-ES" dirty="0" smtClean="0"/>
              <a:t>. </a:t>
            </a:r>
            <a:endParaRPr lang="es-ES" dirty="0"/>
          </a:p>
          <a:p>
            <a:pPr algn="just"/>
            <a:r>
              <a:rPr lang="es-ES" dirty="0"/>
              <a:t>Nuevamente, </a:t>
            </a:r>
            <a:r>
              <a:rPr lang="es-ES" dirty="0" smtClean="0"/>
              <a:t>teniendo en cuenta lo comentado</a:t>
            </a:r>
            <a:r>
              <a:rPr lang="es-ES" dirty="0"/>
              <a:t>, </a:t>
            </a:r>
            <a:r>
              <a:rPr lang="es-ES" dirty="0" smtClean="0"/>
              <a:t>se puede observar </a:t>
            </a:r>
            <a:r>
              <a:rPr lang="es-ES" dirty="0"/>
              <a:t>que </a:t>
            </a:r>
            <a:r>
              <a:rPr lang="es-ES" dirty="0" smtClean="0"/>
              <a:t>el valor </a:t>
            </a:r>
            <a:r>
              <a:rPr lang="es-ES" dirty="0"/>
              <a:t>resultante </a:t>
            </a:r>
            <a:r>
              <a:rPr lang="es-ES" dirty="0" smtClean="0"/>
              <a:t>del campo </a:t>
            </a:r>
            <a:r>
              <a:rPr lang="es-ES" dirty="0"/>
              <a:t>magnético sigue </a:t>
            </a:r>
            <a:r>
              <a:rPr lang="es-ES" dirty="0" smtClean="0"/>
              <a:t>sin variar en su módulo, pero sí continúa variando su posición en sentido horario y angularmente</a:t>
            </a:r>
            <a:r>
              <a:rPr lang="es-ES" dirty="0"/>
              <a:t>, </a:t>
            </a:r>
            <a:r>
              <a:rPr lang="es-ES" dirty="0" smtClean="0"/>
              <a:t>de acuerdo a su giro del campo </a:t>
            </a:r>
            <a:r>
              <a:rPr lang="es-ES" dirty="0"/>
              <a:t>magnético.</a:t>
            </a:r>
          </a:p>
          <a:p>
            <a:pPr algn="just"/>
            <a:endParaRPr lang="es-ES" dirty="0" smtClean="0"/>
          </a:p>
          <a:p>
            <a:endParaRPr lang="es-ES" dirty="0"/>
          </a:p>
          <a:p>
            <a:endParaRPr lang="es-ES" dirty="0" smtClean="0"/>
          </a:p>
          <a:p>
            <a:endParaRPr lang="es-ES" dirty="0"/>
          </a:p>
          <a:p>
            <a:endParaRPr lang="es-ES" dirty="0" smtClean="0"/>
          </a:p>
          <a:p>
            <a:endParaRPr lang="es-ES" dirty="0"/>
          </a:p>
          <a:p>
            <a:endParaRPr lang="es-ES" dirty="0" smtClean="0"/>
          </a:p>
          <a:p>
            <a:endParaRPr lang="es-ES" dirty="0"/>
          </a:p>
        </p:txBody>
      </p:sp>
      <p:pic>
        <p:nvPicPr>
          <p:cNvPr id="3" name="Imagen 2"/>
          <p:cNvPicPr>
            <a:picLocks noChangeAspect="1"/>
          </p:cNvPicPr>
          <p:nvPr/>
        </p:nvPicPr>
        <p:blipFill>
          <a:blip r:embed="rId2"/>
          <a:stretch>
            <a:fillRect/>
          </a:stretch>
        </p:blipFill>
        <p:spPr>
          <a:xfrm>
            <a:off x="1550224" y="585602"/>
            <a:ext cx="3581400" cy="257546"/>
          </a:xfrm>
          <a:prstGeom prst="rect">
            <a:avLst/>
          </a:prstGeom>
        </p:spPr>
      </p:pic>
      <p:pic>
        <p:nvPicPr>
          <p:cNvPr id="5" name="Imagen 4"/>
          <p:cNvPicPr>
            <a:picLocks noChangeAspect="1"/>
          </p:cNvPicPr>
          <p:nvPr/>
        </p:nvPicPr>
        <p:blipFill>
          <a:blip r:embed="rId3"/>
          <a:stretch>
            <a:fillRect/>
          </a:stretch>
        </p:blipFill>
        <p:spPr>
          <a:xfrm>
            <a:off x="292924" y="1780513"/>
            <a:ext cx="5473892" cy="2596416"/>
          </a:xfrm>
          <a:prstGeom prst="rect">
            <a:avLst/>
          </a:prstGeom>
        </p:spPr>
      </p:pic>
      <p:sp>
        <p:nvSpPr>
          <p:cNvPr id="6" name="Rectángulo 5"/>
          <p:cNvSpPr/>
          <p:nvPr/>
        </p:nvSpPr>
        <p:spPr>
          <a:xfrm>
            <a:off x="292924" y="4659934"/>
            <a:ext cx="6096000" cy="369332"/>
          </a:xfrm>
          <a:prstGeom prst="rect">
            <a:avLst/>
          </a:prstGeom>
        </p:spPr>
        <p:txBody>
          <a:bodyPr>
            <a:spAutoFit/>
          </a:bodyPr>
          <a:lstStyle/>
          <a:p>
            <a:pPr algn="just"/>
            <a:r>
              <a:rPr lang="es-ES" b="1" dirty="0"/>
              <a:t>Campo </a:t>
            </a:r>
            <a:r>
              <a:rPr lang="es-ES" b="1" dirty="0" smtClean="0"/>
              <a:t>magnético resultante giratorio para el </a:t>
            </a:r>
            <a:r>
              <a:rPr lang="es-ES" b="1" dirty="0"/>
              <a:t>estado t = </a:t>
            </a:r>
            <a:r>
              <a:rPr lang="es-ES" b="1" dirty="0" smtClean="0"/>
              <a:t>t2</a:t>
            </a:r>
            <a:endParaRPr lang="es-ES" b="1" dirty="0"/>
          </a:p>
        </p:txBody>
      </p:sp>
      <p:sp>
        <p:nvSpPr>
          <p:cNvPr id="7" name="Rectángulo 6"/>
          <p:cNvSpPr/>
          <p:nvPr/>
        </p:nvSpPr>
        <p:spPr>
          <a:xfrm>
            <a:off x="6388924" y="6361571"/>
            <a:ext cx="6096000" cy="369332"/>
          </a:xfrm>
          <a:prstGeom prst="rect">
            <a:avLst/>
          </a:prstGeom>
        </p:spPr>
        <p:txBody>
          <a:bodyPr>
            <a:spAutoFit/>
          </a:bodyPr>
          <a:lstStyle/>
          <a:p>
            <a:pPr algn="just"/>
            <a:r>
              <a:rPr lang="es-ES" dirty="0" smtClean="0"/>
              <a:t>Campo magnético giratorio resultante para el </a:t>
            </a:r>
            <a:r>
              <a:rPr lang="es-ES" dirty="0"/>
              <a:t>estado t = 3.</a:t>
            </a:r>
          </a:p>
        </p:txBody>
      </p:sp>
      <p:pic>
        <p:nvPicPr>
          <p:cNvPr id="8" name="Imagen 7"/>
          <p:cNvPicPr>
            <a:picLocks noChangeAspect="1"/>
          </p:cNvPicPr>
          <p:nvPr/>
        </p:nvPicPr>
        <p:blipFill>
          <a:blip r:embed="rId4"/>
          <a:stretch>
            <a:fillRect/>
          </a:stretch>
        </p:blipFill>
        <p:spPr>
          <a:xfrm>
            <a:off x="6175169" y="3135085"/>
            <a:ext cx="5866410" cy="3041057"/>
          </a:xfrm>
          <a:prstGeom prst="rect">
            <a:avLst/>
          </a:prstGeom>
        </p:spPr>
      </p:pic>
      <p:sp>
        <p:nvSpPr>
          <p:cNvPr id="9" name="Rectángulo 8"/>
          <p:cNvSpPr/>
          <p:nvPr/>
        </p:nvSpPr>
        <p:spPr>
          <a:xfrm>
            <a:off x="221673" y="5477543"/>
            <a:ext cx="5545143" cy="923330"/>
          </a:xfrm>
          <a:prstGeom prst="rect">
            <a:avLst/>
          </a:prstGeom>
        </p:spPr>
        <p:txBody>
          <a:bodyPr wrap="square">
            <a:spAutoFit/>
          </a:bodyPr>
          <a:lstStyle/>
          <a:p>
            <a:pPr algn="ctr"/>
            <a:r>
              <a:rPr lang="es-ES" b="1" dirty="0" smtClean="0">
                <a:solidFill>
                  <a:srgbClr val="FF0000"/>
                </a:solidFill>
                <a:latin typeface="Arial Rounded MT Bold" panose="020F0704030504030204" pitchFamily="34" charset="0"/>
              </a:rPr>
              <a:t>El campo giratorio se forma de la composición </a:t>
            </a:r>
            <a:r>
              <a:rPr lang="es-ES" b="1" dirty="0">
                <a:solidFill>
                  <a:srgbClr val="FF0000"/>
                </a:solidFill>
                <a:latin typeface="Arial Rounded MT Bold" panose="020F0704030504030204" pitchFamily="34" charset="0"/>
              </a:rPr>
              <a:t>vectorial de los </a:t>
            </a:r>
            <a:r>
              <a:rPr lang="es-ES" b="1" dirty="0" smtClean="0">
                <a:solidFill>
                  <a:srgbClr val="FF0000"/>
                </a:solidFill>
                <a:latin typeface="Arial Rounded MT Bold" panose="020F0704030504030204" pitchFamily="34" charset="0"/>
              </a:rPr>
              <a:t>campos de cada una de las tres fases.</a:t>
            </a:r>
            <a:endParaRPr lang="es-ES" dirty="0"/>
          </a:p>
        </p:txBody>
      </p:sp>
    </p:spTree>
    <p:extLst>
      <p:ext uri="{BB962C8B-B14F-4D97-AF65-F5344CB8AC3E}">
        <p14:creationId xmlns:p14="http://schemas.microsoft.com/office/powerpoint/2010/main" val="2143431586"/>
      </p:ext>
    </p:extLst>
  </p:cSld>
  <p:clrMapOvr>
    <a:masterClrMapping/>
  </p:clrMapOvr>
</p:sld>
</file>

<file path=ppt/slides/slide1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221673" y="213916"/>
            <a:ext cx="11507189" cy="3416320"/>
          </a:xfrm>
          <a:prstGeom prst="rect">
            <a:avLst/>
          </a:prstGeom>
        </p:spPr>
        <p:txBody>
          <a:bodyPr wrap="square">
            <a:spAutoFit/>
          </a:bodyPr>
          <a:lstStyle/>
          <a:p>
            <a:pPr algn="just"/>
            <a:r>
              <a:rPr lang="es-ES" b="1" dirty="0" smtClean="0">
                <a:solidFill>
                  <a:srgbClr val="0070C0"/>
                </a:solidFill>
                <a:latin typeface="Arial Rounded MT Bold" panose="020F0704030504030204" pitchFamily="34" charset="0"/>
              </a:rPr>
              <a:t>- Galileo </a:t>
            </a:r>
            <a:r>
              <a:rPr lang="es-ES" b="1" dirty="0" err="1">
                <a:solidFill>
                  <a:srgbClr val="0070C0"/>
                </a:solidFill>
                <a:latin typeface="Arial Rounded MT Bold" panose="020F0704030504030204" pitchFamily="34" charset="0"/>
              </a:rPr>
              <a:t>Ferraris</a:t>
            </a:r>
            <a:endParaRPr lang="es-ES" b="1" dirty="0">
              <a:solidFill>
                <a:srgbClr val="0070C0"/>
              </a:solidFill>
              <a:latin typeface="Arial Rounded MT Bold" panose="020F0704030504030204" pitchFamily="34" charset="0"/>
            </a:endParaRPr>
          </a:p>
          <a:p>
            <a:pPr algn="just"/>
            <a:r>
              <a:rPr lang="es-ES" dirty="0" smtClean="0"/>
              <a:t>En 1885</a:t>
            </a:r>
            <a:r>
              <a:rPr lang="es-ES" dirty="0"/>
              <a:t>, </a:t>
            </a:r>
            <a:r>
              <a:rPr lang="es-ES" dirty="0" smtClean="0"/>
              <a:t>en la Universidad </a:t>
            </a:r>
            <a:r>
              <a:rPr lang="es-ES" dirty="0"/>
              <a:t>de </a:t>
            </a:r>
            <a:r>
              <a:rPr lang="es-ES" dirty="0" err="1" smtClean="0"/>
              <a:t>Turin</a:t>
            </a:r>
            <a:r>
              <a:rPr lang="es-ES" dirty="0" smtClean="0"/>
              <a:t> en Italia, Galileo </a:t>
            </a:r>
            <a:r>
              <a:rPr lang="es-ES" dirty="0" err="1" smtClean="0"/>
              <a:t>Ferraris</a:t>
            </a:r>
            <a:r>
              <a:rPr lang="es-ES" dirty="0" smtClean="0"/>
              <a:t> (</a:t>
            </a:r>
            <a:r>
              <a:rPr lang="es-ES" dirty="0"/>
              <a:t>1847-1897) descubrió </a:t>
            </a:r>
            <a:r>
              <a:rPr lang="es-ES" dirty="0" smtClean="0"/>
              <a:t>la generación </a:t>
            </a:r>
            <a:r>
              <a:rPr lang="es-ES" dirty="0"/>
              <a:t>de </a:t>
            </a:r>
            <a:r>
              <a:rPr lang="es-ES" dirty="0" smtClean="0"/>
              <a:t>un campo giratorio a partir de un bobinado fijo en el espacio</a:t>
            </a:r>
            <a:r>
              <a:rPr lang="es-ES" dirty="0"/>
              <a:t>, mediante </a:t>
            </a:r>
            <a:r>
              <a:rPr lang="es-ES" dirty="0" smtClean="0"/>
              <a:t>el que hacía </a:t>
            </a:r>
            <a:r>
              <a:rPr lang="es-ES" dirty="0"/>
              <a:t>girar </a:t>
            </a:r>
            <a:r>
              <a:rPr lang="es-ES" dirty="0" smtClean="0"/>
              <a:t>un disco </a:t>
            </a:r>
            <a:r>
              <a:rPr lang="es-ES" dirty="0"/>
              <a:t>de cobre</a:t>
            </a:r>
            <a:r>
              <a:rPr lang="es-ES" dirty="0" smtClean="0"/>
              <a:t>. La </a:t>
            </a:r>
            <a:r>
              <a:rPr lang="es-ES" dirty="0"/>
              <a:t>Academia de Ciencias de </a:t>
            </a:r>
            <a:r>
              <a:rPr lang="es-ES" dirty="0" smtClean="0"/>
              <a:t>Turín declaró</a:t>
            </a:r>
            <a:r>
              <a:rPr lang="es-ES" dirty="0"/>
              <a:t>: Un dispositivo basado </a:t>
            </a:r>
            <a:r>
              <a:rPr lang="es-ES" dirty="0" smtClean="0"/>
              <a:t>en ese principio no podría </a:t>
            </a:r>
            <a:r>
              <a:rPr lang="es-ES" dirty="0"/>
              <a:t>tener ninguna aplicación industrial como </a:t>
            </a:r>
            <a:r>
              <a:rPr lang="es-ES" dirty="0" smtClean="0"/>
              <a:t>motor.</a:t>
            </a:r>
          </a:p>
          <a:p>
            <a:pPr algn="just"/>
            <a:r>
              <a:rPr lang="es-ES" dirty="0" smtClean="0"/>
              <a:t>El ingeniero </a:t>
            </a:r>
            <a:r>
              <a:rPr lang="es-ES" dirty="0"/>
              <a:t>croata </a:t>
            </a:r>
            <a:r>
              <a:rPr lang="es-ES" dirty="0" err="1"/>
              <a:t>Nikola</a:t>
            </a:r>
            <a:r>
              <a:rPr lang="es-ES" dirty="0"/>
              <a:t> </a:t>
            </a:r>
            <a:r>
              <a:rPr lang="es-ES" dirty="0" smtClean="0"/>
              <a:t>Tesla (</a:t>
            </a:r>
            <a:r>
              <a:rPr lang="es-ES" dirty="0"/>
              <a:t>1856-1943), </a:t>
            </a:r>
            <a:r>
              <a:rPr lang="es-ES" dirty="0" smtClean="0"/>
              <a:t>sin conocer lo hecho </a:t>
            </a:r>
            <a:r>
              <a:rPr lang="es-ES" dirty="0"/>
              <a:t>por </a:t>
            </a:r>
            <a:r>
              <a:rPr lang="es-ES" dirty="0" err="1"/>
              <a:t>Ferraris</a:t>
            </a:r>
            <a:r>
              <a:rPr lang="es-ES" dirty="0"/>
              <a:t>, construyó </a:t>
            </a:r>
            <a:r>
              <a:rPr lang="es-ES" dirty="0" smtClean="0"/>
              <a:t>un motor a inducción</a:t>
            </a:r>
            <a:r>
              <a:rPr lang="es-ES" dirty="0"/>
              <a:t>; </a:t>
            </a:r>
            <a:r>
              <a:rPr lang="es-ES" dirty="0" smtClean="0"/>
              <a:t>George </a:t>
            </a:r>
            <a:r>
              <a:rPr lang="es-ES" dirty="0"/>
              <a:t>Westinghouse contrató </a:t>
            </a:r>
            <a:r>
              <a:rPr lang="es-ES" dirty="0" smtClean="0"/>
              <a:t>a Tesla, le compró </a:t>
            </a:r>
            <a:r>
              <a:rPr lang="es-ES" dirty="0"/>
              <a:t>la </a:t>
            </a:r>
            <a:r>
              <a:rPr lang="es-ES" dirty="0" smtClean="0"/>
              <a:t>patente y construyó</a:t>
            </a:r>
            <a:r>
              <a:rPr lang="es-ES" dirty="0"/>
              <a:t>, </a:t>
            </a:r>
            <a:r>
              <a:rPr lang="es-ES" dirty="0" smtClean="0"/>
              <a:t>en 1893</a:t>
            </a:r>
            <a:r>
              <a:rPr lang="es-ES" dirty="0"/>
              <a:t>, </a:t>
            </a:r>
            <a:r>
              <a:rPr lang="es-ES" dirty="0" smtClean="0"/>
              <a:t>un motor </a:t>
            </a:r>
            <a:r>
              <a:rPr lang="es-ES" dirty="0"/>
              <a:t>de 300 CV</a:t>
            </a:r>
            <a:r>
              <a:rPr lang="es-ES" dirty="0" smtClean="0"/>
              <a:t>.</a:t>
            </a:r>
          </a:p>
          <a:p>
            <a:pPr algn="just"/>
            <a:endParaRPr lang="es-ES" dirty="0"/>
          </a:p>
          <a:p>
            <a:pPr algn="just"/>
            <a:endParaRPr lang="es-ES" dirty="0" smtClean="0"/>
          </a:p>
          <a:p>
            <a:pPr algn="just"/>
            <a:endParaRPr lang="es-ES" dirty="0"/>
          </a:p>
          <a:p>
            <a:pPr lvl="3" algn="just"/>
            <a:r>
              <a:rPr lang="es-ES" b="1" dirty="0"/>
              <a:t>Galileo </a:t>
            </a:r>
            <a:r>
              <a:rPr lang="es-ES" b="1" dirty="0" err="1"/>
              <a:t>Ferraris</a:t>
            </a:r>
            <a:r>
              <a:rPr lang="es-ES" b="1" dirty="0"/>
              <a:t> fue </a:t>
            </a:r>
          </a:p>
          <a:p>
            <a:pPr lvl="3" algn="just"/>
            <a:r>
              <a:rPr lang="es-ES" b="1" dirty="0"/>
              <a:t>un físico </a:t>
            </a:r>
            <a:r>
              <a:rPr lang="es-ES" b="1" dirty="0" smtClean="0"/>
              <a:t>e ingeniero </a:t>
            </a:r>
            <a:endParaRPr lang="es-ES" b="1" dirty="0"/>
          </a:p>
          <a:p>
            <a:pPr lvl="3" algn="just"/>
            <a:r>
              <a:rPr lang="es-ES" b="1" dirty="0"/>
              <a:t>eléctrico italiano</a:t>
            </a:r>
            <a:r>
              <a:rPr lang="es-ES" b="1" dirty="0" smtClean="0"/>
              <a:t>.</a:t>
            </a:r>
            <a:endParaRPr lang="es-ES" dirty="0"/>
          </a:p>
        </p:txBody>
      </p:sp>
      <p:pic>
        <p:nvPicPr>
          <p:cNvPr id="3" name="Imagen 2"/>
          <p:cNvPicPr>
            <a:picLocks noChangeAspect="1"/>
          </p:cNvPicPr>
          <p:nvPr/>
        </p:nvPicPr>
        <p:blipFill>
          <a:blip r:embed="rId2"/>
          <a:stretch>
            <a:fillRect/>
          </a:stretch>
        </p:blipFill>
        <p:spPr>
          <a:xfrm>
            <a:off x="4558454" y="2166195"/>
            <a:ext cx="2505075" cy="3095625"/>
          </a:xfrm>
          <a:prstGeom prst="rect">
            <a:avLst/>
          </a:prstGeom>
        </p:spPr>
      </p:pic>
    </p:spTree>
    <p:extLst>
      <p:ext uri="{BB962C8B-B14F-4D97-AF65-F5344CB8AC3E}">
        <p14:creationId xmlns:p14="http://schemas.microsoft.com/office/powerpoint/2010/main" val="3584904083"/>
      </p:ext>
    </p:extLst>
  </p:cSld>
  <p:clrMapOvr>
    <a:masterClrMapping/>
  </p:clrMapOvr>
</p:sld>
</file>

<file path=ppt/slides/slide1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221673" y="213916"/>
            <a:ext cx="11507189" cy="5632311"/>
          </a:xfrm>
          <a:prstGeom prst="rect">
            <a:avLst/>
          </a:prstGeom>
        </p:spPr>
        <p:txBody>
          <a:bodyPr wrap="square">
            <a:spAutoFit/>
          </a:bodyPr>
          <a:lstStyle/>
          <a:p>
            <a:pPr algn="just"/>
            <a:r>
              <a:rPr lang="es-ES" b="1" dirty="0" smtClean="0">
                <a:solidFill>
                  <a:srgbClr val="0070C0"/>
                </a:solidFill>
                <a:latin typeface="Arial Rounded MT Bold" panose="020F0704030504030204" pitchFamily="34" charset="0"/>
              </a:rPr>
              <a:t>Motores </a:t>
            </a:r>
            <a:r>
              <a:rPr lang="es-ES" b="1" dirty="0">
                <a:solidFill>
                  <a:srgbClr val="0070C0"/>
                </a:solidFill>
                <a:latin typeface="Arial Rounded MT Bold" panose="020F0704030504030204" pitchFamily="34" charset="0"/>
              </a:rPr>
              <a:t>trifásicos</a:t>
            </a:r>
          </a:p>
          <a:p>
            <a:pPr algn="just"/>
            <a:r>
              <a:rPr lang="es-ES" dirty="0"/>
              <a:t>Los motores trifásicos, como su nombre bien lo indican, </a:t>
            </a:r>
            <a:r>
              <a:rPr lang="es-ES" dirty="0" smtClean="0"/>
              <a:t>están </a:t>
            </a:r>
            <a:r>
              <a:rPr lang="es-ES" dirty="0"/>
              <a:t>formados por un </a:t>
            </a:r>
            <a:r>
              <a:rPr lang="es-ES" dirty="0" smtClean="0"/>
              <a:t>estator </a:t>
            </a:r>
            <a:r>
              <a:rPr lang="es-ES" dirty="0"/>
              <a:t>de tres bobinados para las </a:t>
            </a:r>
            <a:r>
              <a:rPr lang="es-ES" dirty="0" smtClean="0"/>
              <a:t>fases </a:t>
            </a:r>
            <a:r>
              <a:rPr lang="es-ES" dirty="0"/>
              <a:t>R, S y T. Estos se encuentran dispuestos a </a:t>
            </a:r>
            <a:r>
              <a:rPr lang="es-ES" dirty="0" smtClean="0"/>
              <a:t>120° geométricos </a:t>
            </a:r>
            <a:r>
              <a:rPr lang="es-ES" dirty="0"/>
              <a:t>entre sí, en el caso de un par de polos. Ahora bien, </a:t>
            </a:r>
            <a:r>
              <a:rPr lang="es-ES" dirty="0" smtClean="0"/>
              <a:t>la </a:t>
            </a:r>
            <a:r>
              <a:rPr lang="es-ES" dirty="0"/>
              <a:t>velocidad del motor dependerá fuertemente del </a:t>
            </a:r>
            <a:r>
              <a:rPr lang="es-ES" dirty="0" smtClean="0"/>
              <a:t>número de </a:t>
            </a:r>
            <a:r>
              <a:rPr lang="es-ES" dirty="0"/>
              <a:t>pares de polos del motor. Sabemos que una bobina en </a:t>
            </a:r>
            <a:r>
              <a:rPr lang="es-ES" dirty="0" smtClean="0"/>
              <a:t>las </a:t>
            </a:r>
            <a:r>
              <a:rPr lang="es-ES" dirty="0"/>
              <a:t>máquinas eléctricas está construida a partir de un </a:t>
            </a:r>
            <a:r>
              <a:rPr lang="es-ES" dirty="0" smtClean="0"/>
              <a:t>alambre </a:t>
            </a:r>
            <a:r>
              <a:rPr lang="es-ES" dirty="0"/>
              <a:t>enrollado sobre un núcleo ferromagnético, de manera de </a:t>
            </a:r>
            <a:r>
              <a:rPr lang="es-ES" dirty="0" smtClean="0"/>
              <a:t>formar </a:t>
            </a:r>
            <a:r>
              <a:rPr lang="es-ES" dirty="0"/>
              <a:t>un arrollamiento. Si por ella circula una corriente, </a:t>
            </a:r>
            <a:r>
              <a:rPr lang="es-ES" dirty="0" smtClean="0"/>
              <a:t>de acuerdo </a:t>
            </a:r>
            <a:r>
              <a:rPr lang="es-ES" dirty="0"/>
              <a:t>con lo ya expuesto en la clase referida al </a:t>
            </a:r>
            <a:r>
              <a:rPr lang="es-ES" dirty="0" smtClean="0"/>
              <a:t>electromagnetismo</a:t>
            </a:r>
            <a:r>
              <a:rPr lang="es-ES" dirty="0"/>
              <a:t>, se producirá un campo magnético que circulará </a:t>
            </a:r>
            <a:r>
              <a:rPr lang="es-ES" dirty="0" smtClean="0"/>
              <a:t>por el </a:t>
            </a:r>
            <a:r>
              <a:rPr lang="es-ES" dirty="0"/>
              <a:t>eje geométrico del arrollamiento y, saliendo por un extremo, </a:t>
            </a:r>
            <a:r>
              <a:rPr lang="es-ES" dirty="0" smtClean="0"/>
              <a:t>circulará </a:t>
            </a:r>
            <a:r>
              <a:rPr lang="es-ES" dirty="0"/>
              <a:t>por el aire para retornar por el otro extremo y volver </a:t>
            </a:r>
            <a:r>
              <a:rPr lang="es-ES" dirty="0" smtClean="0"/>
              <a:t>a </a:t>
            </a:r>
            <a:r>
              <a:rPr lang="es-ES" dirty="0"/>
              <a:t>introducirse en el arrollamiento. De esta manera, la bobina </a:t>
            </a:r>
            <a:r>
              <a:rPr lang="es-ES" dirty="0" smtClean="0"/>
              <a:t>por </a:t>
            </a:r>
            <a:r>
              <a:rPr lang="es-ES" dirty="0"/>
              <a:t>la que circula una corriente se comporta de una manera </a:t>
            </a:r>
            <a:r>
              <a:rPr lang="es-ES" dirty="0" smtClean="0"/>
              <a:t>similar </a:t>
            </a:r>
            <a:r>
              <a:rPr lang="es-ES" dirty="0"/>
              <a:t>a un imán. El extremo por el que sale el campo </a:t>
            </a:r>
            <a:r>
              <a:rPr lang="es-ES" dirty="0" smtClean="0"/>
              <a:t>magnético </a:t>
            </a:r>
            <a:r>
              <a:rPr lang="es-ES" dirty="0"/>
              <a:t>se denomina polo norte, y el extremo por el que entra </a:t>
            </a:r>
            <a:r>
              <a:rPr lang="es-ES" dirty="0" smtClean="0"/>
              <a:t>recibe </a:t>
            </a:r>
            <a:r>
              <a:rPr lang="es-ES" dirty="0"/>
              <a:t>el nombre de polo sur.</a:t>
            </a:r>
          </a:p>
          <a:p>
            <a:pPr algn="just"/>
            <a:endParaRPr lang="es-ES" dirty="0" smtClean="0"/>
          </a:p>
          <a:p>
            <a:pPr algn="just"/>
            <a:endParaRPr lang="es-ES" dirty="0"/>
          </a:p>
          <a:p>
            <a:pPr lvl="7" algn="just"/>
            <a:r>
              <a:rPr lang="es-ES" b="1" dirty="0" smtClean="0"/>
              <a:t>Bobinado</a:t>
            </a:r>
            <a:endParaRPr lang="es-ES" b="1" dirty="0"/>
          </a:p>
          <a:p>
            <a:pPr lvl="7" algn="just"/>
            <a:r>
              <a:rPr lang="es-ES" b="1" dirty="0"/>
              <a:t>trifásico,</a:t>
            </a:r>
          </a:p>
          <a:p>
            <a:pPr lvl="7" algn="just"/>
            <a:r>
              <a:rPr lang="es-ES" b="1" dirty="0"/>
              <a:t>separado</a:t>
            </a:r>
          </a:p>
          <a:p>
            <a:pPr lvl="7" algn="just"/>
            <a:r>
              <a:rPr lang="es-ES" b="1" dirty="0"/>
              <a:t>en dos </a:t>
            </a:r>
          </a:p>
          <a:p>
            <a:pPr lvl="7" algn="just"/>
            <a:r>
              <a:rPr lang="es-ES" b="1" dirty="0"/>
              <a:t>partes</a:t>
            </a:r>
          </a:p>
          <a:p>
            <a:pPr lvl="7" algn="just"/>
            <a:r>
              <a:rPr lang="es-ES" b="1" dirty="0"/>
              <a:t>conectadas</a:t>
            </a:r>
          </a:p>
          <a:p>
            <a:pPr lvl="7" algn="just"/>
            <a:r>
              <a:rPr lang="es-ES" b="1" dirty="0"/>
              <a:t>en serie</a:t>
            </a:r>
            <a:r>
              <a:rPr lang="es-ES" b="1" dirty="0" smtClean="0"/>
              <a:t>.</a:t>
            </a:r>
          </a:p>
          <a:p>
            <a:endParaRPr lang="es-ES" dirty="0"/>
          </a:p>
        </p:txBody>
      </p:sp>
      <p:pic>
        <p:nvPicPr>
          <p:cNvPr id="4" name="Imagen 3"/>
          <p:cNvPicPr>
            <a:picLocks noChangeAspect="1"/>
          </p:cNvPicPr>
          <p:nvPr/>
        </p:nvPicPr>
        <p:blipFill>
          <a:blip r:embed="rId2"/>
          <a:stretch>
            <a:fillRect/>
          </a:stretch>
        </p:blipFill>
        <p:spPr>
          <a:xfrm>
            <a:off x="4762005" y="2980706"/>
            <a:ext cx="2873829" cy="3726316"/>
          </a:xfrm>
          <a:prstGeom prst="rect">
            <a:avLst/>
          </a:prstGeom>
        </p:spPr>
      </p:pic>
    </p:spTree>
    <p:extLst>
      <p:ext uri="{BB962C8B-B14F-4D97-AF65-F5344CB8AC3E}">
        <p14:creationId xmlns:p14="http://schemas.microsoft.com/office/powerpoint/2010/main" val="400928781"/>
      </p:ext>
    </p:extLst>
  </p:cSld>
  <p:clrMapOvr>
    <a:masterClrMapping/>
  </p:clrMapOvr>
</p:sld>
</file>

<file path=ppt/slides/slide1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221673" y="213916"/>
            <a:ext cx="11507189" cy="6463308"/>
          </a:xfrm>
          <a:prstGeom prst="rect">
            <a:avLst/>
          </a:prstGeom>
        </p:spPr>
        <p:txBody>
          <a:bodyPr wrap="square">
            <a:spAutoFit/>
          </a:bodyPr>
          <a:lstStyle/>
          <a:p>
            <a:pPr algn="just"/>
            <a:r>
              <a:rPr lang="es-ES" dirty="0" smtClean="0"/>
              <a:t>Retomando </a:t>
            </a:r>
            <a:r>
              <a:rPr lang="es-ES" dirty="0"/>
              <a:t>el análisis del motor trifásico, se comentó que </a:t>
            </a:r>
            <a:r>
              <a:rPr lang="es-ES" dirty="0" smtClean="0"/>
              <a:t>está </a:t>
            </a:r>
            <a:r>
              <a:rPr lang="es-ES" dirty="0"/>
              <a:t>construido por tres bobinas cuyos ejes se </a:t>
            </a:r>
            <a:r>
              <a:rPr lang="es-ES" dirty="0" smtClean="0"/>
              <a:t>encuentran desplazados </a:t>
            </a:r>
            <a:r>
              <a:rPr lang="es-ES" dirty="0"/>
              <a:t>a </a:t>
            </a:r>
            <a:r>
              <a:rPr lang="es-ES" dirty="0" smtClean="0"/>
              <a:t>120° </a:t>
            </a:r>
            <a:r>
              <a:rPr lang="es-ES" dirty="0"/>
              <a:t>geométricos uno del otro. Con el fin de </a:t>
            </a:r>
            <a:r>
              <a:rPr lang="es-ES" dirty="0" smtClean="0"/>
              <a:t>poder </a:t>
            </a:r>
            <a:r>
              <a:rPr lang="es-ES" dirty="0"/>
              <a:t>aumentar el campo magnético de cada bobina, se </a:t>
            </a:r>
            <a:r>
              <a:rPr lang="es-ES" dirty="0" smtClean="0"/>
              <a:t>colocan </a:t>
            </a:r>
            <a:r>
              <a:rPr lang="es-ES" dirty="0"/>
              <a:t>dos partes de esta bobina en serie montadas sobre el </a:t>
            </a:r>
            <a:r>
              <a:rPr lang="es-ES" dirty="0" smtClean="0"/>
              <a:t>mismo </a:t>
            </a:r>
            <a:r>
              <a:rPr lang="es-ES" dirty="0"/>
              <a:t>eje geométrico. Para aprovechar más aún el hierro</a:t>
            </a:r>
          </a:p>
          <a:p>
            <a:pPr algn="just"/>
            <a:r>
              <a:rPr lang="es-ES" dirty="0" smtClean="0"/>
              <a:t>del estator, </a:t>
            </a:r>
            <a:r>
              <a:rPr lang="es-ES" dirty="0"/>
              <a:t>cada devanado </a:t>
            </a:r>
            <a:r>
              <a:rPr lang="es-ES" dirty="0" smtClean="0"/>
              <a:t>está compuesto a su vez </a:t>
            </a:r>
            <a:r>
              <a:rPr lang="es-ES" dirty="0"/>
              <a:t>por </a:t>
            </a:r>
            <a:r>
              <a:rPr lang="es-ES" dirty="0" smtClean="0"/>
              <a:t>varios arrollamientos</a:t>
            </a:r>
            <a:r>
              <a:rPr lang="es-ES" dirty="0"/>
              <a:t>.</a:t>
            </a:r>
          </a:p>
          <a:p>
            <a:pPr algn="ctr"/>
            <a:r>
              <a:rPr lang="es-ES" b="1" dirty="0" smtClean="0">
                <a:solidFill>
                  <a:srgbClr val="FF0000"/>
                </a:solidFill>
                <a:latin typeface="Arial Rounded MT Bold" panose="020F0704030504030204" pitchFamily="34" charset="0"/>
              </a:rPr>
              <a:t>Los bobinados se separan en varias partes o arrollamientos para aumentar el campo </a:t>
            </a:r>
            <a:r>
              <a:rPr lang="es-ES" b="1" dirty="0">
                <a:solidFill>
                  <a:srgbClr val="FF0000"/>
                </a:solidFill>
                <a:latin typeface="Arial Rounded MT Bold" panose="020F0704030504030204" pitchFamily="34" charset="0"/>
              </a:rPr>
              <a:t>magnético.</a:t>
            </a:r>
          </a:p>
          <a:p>
            <a:pPr algn="just"/>
            <a:r>
              <a:rPr lang="es-ES" dirty="0"/>
              <a:t>En este caso, los devanados están conectados de tal </a:t>
            </a:r>
            <a:r>
              <a:rPr lang="es-ES" dirty="0" smtClean="0"/>
              <a:t>manera </a:t>
            </a:r>
            <a:r>
              <a:rPr lang="es-ES" dirty="0"/>
              <a:t>que los campos magnéticos se suman. El alambre </a:t>
            </a:r>
            <a:r>
              <a:rPr lang="es-ES" dirty="0" smtClean="0"/>
              <a:t>del </a:t>
            </a:r>
            <a:r>
              <a:rPr lang="es-ES" dirty="0"/>
              <a:t>arrollamiento parte del borne de alimentación hacia el </a:t>
            </a:r>
            <a:r>
              <a:rPr lang="es-ES" dirty="0" smtClean="0"/>
              <a:t>devanado </a:t>
            </a:r>
            <a:r>
              <a:rPr lang="es-ES" dirty="0"/>
              <a:t>y entra en la ranura del </a:t>
            </a:r>
            <a:r>
              <a:rPr lang="es-ES" dirty="0" smtClean="0"/>
              <a:t>estator </a:t>
            </a:r>
            <a:r>
              <a:rPr lang="es-ES" dirty="0"/>
              <a:t>(+U) formando el </a:t>
            </a:r>
            <a:r>
              <a:rPr lang="es-ES" dirty="0" smtClean="0"/>
              <a:t>principio </a:t>
            </a:r>
            <a:r>
              <a:rPr lang="es-ES" dirty="0"/>
              <a:t>del arrollamiento P1. Sale por la cara opuesta, </a:t>
            </a:r>
            <a:r>
              <a:rPr lang="es-ES" dirty="0" smtClean="0"/>
              <a:t>entra </a:t>
            </a:r>
            <a:r>
              <a:rPr lang="es-ES" dirty="0"/>
              <a:t>en otra ranura del </a:t>
            </a:r>
            <a:r>
              <a:rPr lang="es-ES" dirty="0" smtClean="0"/>
              <a:t>estator </a:t>
            </a:r>
            <a:r>
              <a:rPr lang="es-ES" dirty="0"/>
              <a:t>(-U) para salir hacia la </a:t>
            </a:r>
            <a:r>
              <a:rPr lang="es-ES" dirty="0" smtClean="0"/>
              <a:t>primera </a:t>
            </a:r>
            <a:r>
              <a:rPr lang="es-ES" dirty="0"/>
              <a:t>ranura (+U), y así continuará hasta completar las </a:t>
            </a:r>
            <a:r>
              <a:rPr lang="es-ES" dirty="0" smtClean="0"/>
              <a:t>vueltas </a:t>
            </a:r>
            <a:r>
              <a:rPr lang="es-ES" dirty="0"/>
              <a:t>del arrollamiento, entonces sale por la segunda ranura </a:t>
            </a:r>
            <a:r>
              <a:rPr lang="es-ES" dirty="0" smtClean="0"/>
              <a:t>(-</a:t>
            </a:r>
            <a:r>
              <a:rPr lang="es-ES" dirty="0"/>
              <a:t>U) formando el fin del arrollamiento F1. Sobre el mismo </a:t>
            </a:r>
            <a:r>
              <a:rPr lang="es-ES" dirty="0" smtClean="0"/>
              <a:t>eje geométrico, en la cara opuesta del estator, hay otro devanado igual cuyos </a:t>
            </a:r>
            <a:r>
              <a:rPr lang="es-ES" dirty="0"/>
              <a:t>extremos son P2 </a:t>
            </a:r>
            <a:r>
              <a:rPr lang="es-ES" dirty="0" smtClean="0"/>
              <a:t>y F2, respectivamente</a:t>
            </a:r>
            <a:r>
              <a:rPr lang="es-ES" dirty="0"/>
              <a:t>.</a:t>
            </a:r>
          </a:p>
          <a:p>
            <a:pPr algn="just"/>
            <a:r>
              <a:rPr lang="es-ES" dirty="0"/>
              <a:t>Si conectamos al final del arrollamiento uno (F1) con el final </a:t>
            </a:r>
            <a:r>
              <a:rPr lang="es-ES" dirty="0" smtClean="0"/>
              <a:t>del </a:t>
            </a:r>
            <a:r>
              <a:rPr lang="es-ES" dirty="0"/>
              <a:t>arrollamiento dos (F2), tenemos que, si una corriente </a:t>
            </a:r>
            <a:r>
              <a:rPr lang="es-ES" dirty="0" smtClean="0"/>
              <a:t>entra </a:t>
            </a:r>
            <a:r>
              <a:rPr lang="es-ES" dirty="0"/>
              <a:t>por el borne U1 y sale por el borne U2, tendrá el siguiente </a:t>
            </a:r>
            <a:r>
              <a:rPr lang="es-ES" dirty="0" smtClean="0"/>
              <a:t>recorrido</a:t>
            </a:r>
            <a:r>
              <a:rPr lang="es-ES" dirty="0"/>
              <a:t>: del borne U1 entra en el principio de </a:t>
            </a:r>
            <a:r>
              <a:rPr lang="es-ES" dirty="0" smtClean="0"/>
              <a:t>arrollamiento </a:t>
            </a:r>
            <a:r>
              <a:rPr lang="es-ES" dirty="0"/>
              <a:t>P1 y saldrá por el fin de arrollamiento F1, produciendo </a:t>
            </a:r>
            <a:r>
              <a:rPr lang="es-ES" dirty="0" smtClean="0"/>
              <a:t>un campo </a:t>
            </a:r>
            <a:r>
              <a:rPr lang="es-ES" dirty="0"/>
              <a:t>magnético en sentido opuesto, pero cuyo efecto se </a:t>
            </a:r>
            <a:r>
              <a:rPr lang="es-ES" dirty="0" smtClean="0"/>
              <a:t>suma </a:t>
            </a:r>
            <a:r>
              <a:rPr lang="es-ES" dirty="0"/>
              <a:t>al anterior. Tras salir por F1, la corriente entra en F2 y </a:t>
            </a:r>
            <a:r>
              <a:rPr lang="es-ES" dirty="0" smtClean="0"/>
              <a:t>sale </a:t>
            </a:r>
            <a:r>
              <a:rPr lang="es-ES" dirty="0"/>
              <a:t>por P2, produciendo dos campos magnéticos como </a:t>
            </a:r>
            <a:r>
              <a:rPr lang="es-ES" dirty="0" smtClean="0"/>
              <a:t>los mostrados </a:t>
            </a:r>
            <a:r>
              <a:rPr lang="es-ES" dirty="0"/>
              <a:t>en la figura de la derecha; los efectos se </a:t>
            </a:r>
            <a:r>
              <a:rPr lang="es-ES" dirty="0" smtClean="0"/>
              <a:t>suman a los causados </a:t>
            </a:r>
            <a:r>
              <a:rPr lang="es-ES" dirty="0"/>
              <a:t>por </a:t>
            </a:r>
            <a:r>
              <a:rPr lang="es-ES" dirty="0" smtClean="0"/>
              <a:t>el devanado </a:t>
            </a:r>
            <a:r>
              <a:rPr lang="es-ES" dirty="0"/>
              <a:t>uno.</a:t>
            </a:r>
          </a:p>
          <a:p>
            <a:pPr algn="just"/>
            <a:r>
              <a:rPr lang="es-ES" dirty="0"/>
              <a:t>En este caso, se obtiene un solo campo magnético que sale </a:t>
            </a:r>
            <a:r>
              <a:rPr lang="es-ES" dirty="0" smtClean="0"/>
              <a:t>del estator </a:t>
            </a:r>
            <a:r>
              <a:rPr lang="es-ES" dirty="0"/>
              <a:t>por el extremo -U del devanado uno (polo norte) </a:t>
            </a:r>
            <a:r>
              <a:rPr lang="es-ES" dirty="0" smtClean="0"/>
              <a:t>y </a:t>
            </a:r>
            <a:r>
              <a:rPr lang="es-ES" dirty="0"/>
              <a:t>entra en el centro del devanado dos (polo sur).</a:t>
            </a:r>
          </a:p>
          <a:p>
            <a:pPr algn="just"/>
            <a:r>
              <a:rPr lang="es-ES" dirty="0"/>
              <a:t>Este tipo </a:t>
            </a:r>
            <a:r>
              <a:rPr lang="es-ES" dirty="0" smtClean="0"/>
              <a:t>de conexión </a:t>
            </a:r>
            <a:r>
              <a:rPr lang="es-ES" dirty="0"/>
              <a:t>produce que </a:t>
            </a:r>
            <a:r>
              <a:rPr lang="es-ES" dirty="0" smtClean="0"/>
              <a:t>el </a:t>
            </a:r>
            <a:r>
              <a:rPr lang="es-ES" dirty="0" err="1" smtClean="0"/>
              <a:t>motortenga</a:t>
            </a:r>
            <a:r>
              <a:rPr lang="es-ES" dirty="0" smtClean="0"/>
              <a:t> </a:t>
            </a:r>
            <a:r>
              <a:rPr lang="es-ES" dirty="0"/>
              <a:t>dos polos, </a:t>
            </a:r>
            <a:r>
              <a:rPr lang="es-ES" dirty="0" smtClean="0"/>
              <a:t>o lo que es igual, un par de polos</a:t>
            </a:r>
            <a:r>
              <a:rPr lang="es-ES" dirty="0"/>
              <a:t>.</a:t>
            </a:r>
          </a:p>
          <a:p>
            <a:pPr algn="just"/>
            <a:r>
              <a:rPr lang="es-ES" dirty="0"/>
              <a:t>Pero, si al final del arrollamiento uno (F1) se lo </a:t>
            </a:r>
            <a:r>
              <a:rPr lang="es-ES" dirty="0" smtClean="0"/>
              <a:t>conecta </a:t>
            </a:r>
            <a:r>
              <a:rPr lang="es-ES" dirty="0"/>
              <a:t>con el inicio del arrollamiento dos (P2) y circula una </a:t>
            </a:r>
            <a:r>
              <a:rPr lang="es-ES" dirty="0" smtClean="0"/>
              <a:t>corriente </a:t>
            </a:r>
            <a:r>
              <a:rPr lang="es-ES" dirty="0"/>
              <a:t>que ingresa al arrollamiento por el borne U1 y </a:t>
            </a:r>
            <a:r>
              <a:rPr lang="es-ES" dirty="0" smtClean="0"/>
              <a:t>sale </a:t>
            </a:r>
            <a:r>
              <a:rPr lang="es-ES" dirty="0"/>
              <a:t>de él por el borne U2, tendrá el siguiente recorrido </a:t>
            </a:r>
            <a:r>
              <a:rPr lang="es-ES" dirty="0" smtClean="0"/>
              <a:t>que </a:t>
            </a:r>
            <a:r>
              <a:rPr lang="es-ES" dirty="0"/>
              <a:t>se detalla a continuación: del borne U1 entra en el </a:t>
            </a:r>
            <a:r>
              <a:rPr lang="es-ES" dirty="0" smtClean="0"/>
              <a:t>principio </a:t>
            </a:r>
            <a:r>
              <a:rPr lang="es-ES" dirty="0"/>
              <a:t>de arrollamiento P1 y saldrá por el fin de </a:t>
            </a:r>
            <a:r>
              <a:rPr lang="es-ES" dirty="0" err="1" smtClean="0"/>
              <a:t>arrolamiento</a:t>
            </a:r>
            <a:r>
              <a:rPr lang="es-ES" dirty="0" smtClean="0"/>
              <a:t> </a:t>
            </a:r>
            <a:r>
              <a:rPr lang="es-ES" dirty="0"/>
              <a:t>F1, produciendo un campo magnético igual </a:t>
            </a:r>
            <a:r>
              <a:rPr lang="es-ES" dirty="0" smtClean="0"/>
              <a:t>al que se detalló en el caso anterior.</a:t>
            </a:r>
            <a:endParaRPr lang="es-ES" dirty="0"/>
          </a:p>
        </p:txBody>
      </p:sp>
    </p:spTree>
    <p:extLst>
      <p:ext uri="{BB962C8B-B14F-4D97-AF65-F5344CB8AC3E}">
        <p14:creationId xmlns:p14="http://schemas.microsoft.com/office/powerpoint/2010/main" val="1759696254"/>
      </p:ext>
    </p:extLst>
  </p:cSld>
  <p:clrMapOvr>
    <a:masterClrMapping/>
  </p:clrMapOvr>
</p:sld>
</file>

<file path=ppt/slides/slide1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221673" y="213916"/>
            <a:ext cx="11507189" cy="6186309"/>
          </a:xfrm>
          <a:prstGeom prst="rect">
            <a:avLst/>
          </a:prstGeom>
        </p:spPr>
        <p:txBody>
          <a:bodyPr wrap="square">
            <a:spAutoFit/>
          </a:bodyPr>
          <a:lstStyle/>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b="1" dirty="0"/>
          </a:p>
          <a:p>
            <a:pPr algn="just"/>
            <a:r>
              <a:rPr lang="es-ES" b="1" dirty="0" smtClean="0"/>
              <a:t>Conexión </a:t>
            </a:r>
            <a:r>
              <a:rPr lang="es-ES" b="1" dirty="0"/>
              <a:t>entre finales de las dos partes de un arrollamiento.</a:t>
            </a:r>
          </a:p>
          <a:p>
            <a:pPr algn="just"/>
            <a:endParaRPr lang="es-ES" dirty="0" smtClean="0"/>
          </a:p>
          <a:p>
            <a:pPr algn="just"/>
            <a:r>
              <a:rPr lang="es-ES" dirty="0" smtClean="0"/>
              <a:t>Tras salir por </a:t>
            </a:r>
            <a:r>
              <a:rPr lang="es-ES" dirty="0"/>
              <a:t>F1</a:t>
            </a:r>
            <a:r>
              <a:rPr lang="es-ES" dirty="0" smtClean="0"/>
              <a:t>, la corriente entra en P2 y sale por </a:t>
            </a:r>
            <a:r>
              <a:rPr lang="es-ES" dirty="0"/>
              <a:t>F2</a:t>
            </a:r>
            <a:r>
              <a:rPr lang="es-ES" dirty="0" smtClean="0"/>
              <a:t>, </a:t>
            </a:r>
            <a:r>
              <a:rPr lang="es-ES" dirty="0" err="1" smtClean="0"/>
              <a:t>prouciendo</a:t>
            </a:r>
            <a:r>
              <a:rPr lang="es-ES" dirty="0" smtClean="0"/>
              <a:t> </a:t>
            </a:r>
            <a:r>
              <a:rPr lang="es-ES" dirty="0"/>
              <a:t>dos campos magnéticos como los mostrados </a:t>
            </a:r>
            <a:r>
              <a:rPr lang="es-ES" dirty="0" smtClean="0"/>
              <a:t>en la </a:t>
            </a:r>
            <a:r>
              <a:rPr lang="es-ES" dirty="0"/>
              <a:t>figura anterior; los efectos se oponen a los causados por </a:t>
            </a:r>
            <a:r>
              <a:rPr lang="es-ES" dirty="0" smtClean="0"/>
              <a:t>el </a:t>
            </a:r>
            <a:r>
              <a:rPr lang="es-ES" dirty="0"/>
              <a:t>devanado uno.</a:t>
            </a:r>
          </a:p>
          <a:p>
            <a:pPr algn="just"/>
            <a:r>
              <a:rPr lang="es-ES" dirty="0"/>
              <a:t>En resumen, tenemos dos campos magnéticos que salen </a:t>
            </a:r>
            <a:r>
              <a:rPr lang="es-ES" dirty="0" smtClean="0"/>
              <a:t>del </a:t>
            </a:r>
            <a:r>
              <a:rPr lang="es-ES" dirty="0"/>
              <a:t>núcleo del </a:t>
            </a:r>
            <a:r>
              <a:rPr lang="es-ES" dirty="0" smtClean="0"/>
              <a:t>estator; </a:t>
            </a:r>
            <a:r>
              <a:rPr lang="es-ES" dirty="0"/>
              <a:t>por el centro de los devanados uno </a:t>
            </a:r>
            <a:r>
              <a:rPr lang="es-ES" dirty="0" smtClean="0"/>
              <a:t>(</a:t>
            </a:r>
            <a:r>
              <a:rPr lang="es-ES" dirty="0"/>
              <a:t>polo norte) y dos (polo norte).</a:t>
            </a:r>
          </a:p>
          <a:p>
            <a:pPr algn="just"/>
            <a:r>
              <a:rPr lang="es-ES" dirty="0"/>
              <a:t>Entre ambos polos norte se producirán sus </a:t>
            </a:r>
            <a:r>
              <a:rPr lang="es-ES" dirty="0" smtClean="0"/>
              <a:t>correspondientes </a:t>
            </a:r>
            <a:r>
              <a:rPr lang="es-ES" dirty="0"/>
              <a:t>polos sur para cerrar el camino del flujo magnético; </a:t>
            </a:r>
            <a:r>
              <a:rPr lang="es-ES" dirty="0" smtClean="0"/>
              <a:t>entonces</a:t>
            </a:r>
            <a:r>
              <a:rPr lang="es-ES" dirty="0"/>
              <a:t>, estamos en presencia de un motor de cuatro polos, </a:t>
            </a:r>
            <a:r>
              <a:rPr lang="es-ES" dirty="0" smtClean="0"/>
              <a:t>o </a:t>
            </a:r>
            <a:r>
              <a:rPr lang="es-ES" dirty="0"/>
              <a:t>lo que es lo mismo, dos pares de polos</a:t>
            </a:r>
            <a:r>
              <a:rPr lang="es-ES" dirty="0" smtClean="0"/>
              <a:t>.</a:t>
            </a:r>
            <a:endParaRPr lang="es-ES" dirty="0"/>
          </a:p>
        </p:txBody>
      </p:sp>
      <p:pic>
        <p:nvPicPr>
          <p:cNvPr id="3" name="Imagen 2"/>
          <p:cNvPicPr>
            <a:picLocks noChangeAspect="1"/>
          </p:cNvPicPr>
          <p:nvPr/>
        </p:nvPicPr>
        <p:blipFill>
          <a:blip r:embed="rId2"/>
          <a:stretch>
            <a:fillRect/>
          </a:stretch>
        </p:blipFill>
        <p:spPr>
          <a:xfrm>
            <a:off x="946067" y="213916"/>
            <a:ext cx="4038600" cy="3857625"/>
          </a:xfrm>
          <a:prstGeom prst="rect">
            <a:avLst/>
          </a:prstGeom>
        </p:spPr>
      </p:pic>
      <p:pic>
        <p:nvPicPr>
          <p:cNvPr id="4" name="Imagen 3"/>
          <p:cNvPicPr>
            <a:picLocks noChangeAspect="1"/>
          </p:cNvPicPr>
          <p:nvPr/>
        </p:nvPicPr>
        <p:blipFill>
          <a:blip r:embed="rId3"/>
          <a:stretch>
            <a:fillRect/>
          </a:stretch>
        </p:blipFill>
        <p:spPr>
          <a:xfrm>
            <a:off x="7045036" y="290115"/>
            <a:ext cx="4419600" cy="3705225"/>
          </a:xfrm>
          <a:prstGeom prst="rect">
            <a:avLst/>
          </a:prstGeom>
        </p:spPr>
      </p:pic>
      <p:sp>
        <p:nvSpPr>
          <p:cNvPr id="5" name="Rectángulo 4"/>
          <p:cNvSpPr/>
          <p:nvPr/>
        </p:nvSpPr>
        <p:spPr>
          <a:xfrm>
            <a:off x="6555828" y="4071541"/>
            <a:ext cx="5481822" cy="369332"/>
          </a:xfrm>
          <a:prstGeom prst="rect">
            <a:avLst/>
          </a:prstGeom>
        </p:spPr>
        <p:txBody>
          <a:bodyPr wrap="none">
            <a:spAutoFit/>
          </a:bodyPr>
          <a:lstStyle/>
          <a:p>
            <a:r>
              <a:rPr lang="es-ES" b="1" dirty="0"/>
              <a:t>Conexión en serie de las dos partes de un arrollamiento</a:t>
            </a:r>
          </a:p>
        </p:txBody>
      </p:sp>
    </p:spTree>
    <p:extLst>
      <p:ext uri="{BB962C8B-B14F-4D97-AF65-F5344CB8AC3E}">
        <p14:creationId xmlns:p14="http://schemas.microsoft.com/office/powerpoint/2010/main" val="3935800169"/>
      </p:ext>
    </p:extLst>
  </p:cSld>
  <p:clrMapOvr>
    <a:masterClrMapping/>
  </p:clrMapOvr>
</p:sld>
</file>

<file path=ppt/slides/slide1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ángulo 3"/>
          <p:cNvSpPr/>
          <p:nvPr/>
        </p:nvSpPr>
        <p:spPr>
          <a:xfrm>
            <a:off x="174171" y="157164"/>
            <a:ext cx="11843658" cy="5078313"/>
          </a:xfrm>
          <a:prstGeom prst="rect">
            <a:avLst/>
          </a:prstGeom>
        </p:spPr>
        <p:txBody>
          <a:bodyPr wrap="square">
            <a:spAutoFit/>
          </a:bodyPr>
          <a:lstStyle/>
          <a:p>
            <a:pPr algn="just"/>
            <a:r>
              <a:rPr lang="es-ES" b="1" dirty="0">
                <a:solidFill>
                  <a:srgbClr val="0070C0"/>
                </a:solidFill>
                <a:latin typeface="Arial Rounded MT Bold" panose="020F0704030504030204" pitchFamily="34" charset="0"/>
              </a:rPr>
              <a:t>Medición de aislación</a:t>
            </a:r>
          </a:p>
          <a:p>
            <a:pPr algn="just"/>
            <a:r>
              <a:rPr lang="es-ES" dirty="0"/>
              <a:t>Otro </a:t>
            </a:r>
            <a:r>
              <a:rPr lang="es-ES" dirty="0" smtClean="0"/>
              <a:t>tipo de mantenimiento es la medición de aislación, por </a:t>
            </a:r>
            <a:r>
              <a:rPr lang="es-ES" dirty="0"/>
              <a:t>medio </a:t>
            </a:r>
            <a:r>
              <a:rPr lang="es-ES" dirty="0" smtClean="0"/>
              <a:t>de un </a:t>
            </a:r>
            <a:r>
              <a:rPr lang="es-ES" dirty="0" err="1" smtClean="0"/>
              <a:t>megóhmetro</a:t>
            </a:r>
            <a:r>
              <a:rPr lang="es-ES" dirty="0"/>
              <a:t>. </a:t>
            </a:r>
            <a:r>
              <a:rPr lang="es-ES" dirty="0" smtClean="0"/>
              <a:t>Este realiza mediciones con la ayuda </a:t>
            </a:r>
            <a:r>
              <a:rPr lang="es-ES" dirty="0"/>
              <a:t>de </a:t>
            </a:r>
            <a:r>
              <a:rPr lang="es-ES" dirty="0" smtClean="0"/>
              <a:t>un generador</a:t>
            </a:r>
            <a:r>
              <a:rPr lang="es-ES" dirty="0"/>
              <a:t>, que proporciona tensiones </a:t>
            </a:r>
            <a:r>
              <a:rPr lang="es-ES" dirty="0" smtClean="0"/>
              <a:t>más </a:t>
            </a:r>
            <a:r>
              <a:rPr lang="es-ES" dirty="0"/>
              <a:t>elevadas que </a:t>
            </a:r>
            <a:r>
              <a:rPr lang="es-ES" dirty="0" smtClean="0"/>
              <a:t>las tensiones </a:t>
            </a:r>
            <a:r>
              <a:rPr lang="es-ES" dirty="0"/>
              <a:t>de alimentación. Este </a:t>
            </a:r>
            <a:r>
              <a:rPr lang="es-ES" dirty="0" smtClean="0"/>
              <a:t>equipo se utiliza cuando el motor está </a:t>
            </a:r>
            <a:r>
              <a:rPr lang="es-ES" dirty="0" err="1" smtClean="0"/>
              <a:t>desenergizado</a:t>
            </a:r>
            <a:r>
              <a:rPr lang="es-ES" dirty="0"/>
              <a:t>. </a:t>
            </a:r>
          </a:p>
          <a:p>
            <a:pPr algn="just"/>
            <a:r>
              <a:rPr lang="es-ES" dirty="0" smtClean="0"/>
              <a:t>Las mediciones </a:t>
            </a:r>
            <a:r>
              <a:rPr lang="es-ES" dirty="0"/>
              <a:t>que </a:t>
            </a:r>
            <a:r>
              <a:rPr lang="es-ES" dirty="0" smtClean="0"/>
              <a:t>se obtienen</a:t>
            </a:r>
            <a:r>
              <a:rPr lang="es-ES" dirty="0"/>
              <a:t>, más que </a:t>
            </a:r>
            <a:r>
              <a:rPr lang="es-ES" dirty="0" smtClean="0"/>
              <a:t>una lectura constituyen una interpretación del estado del motor.</a:t>
            </a:r>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marL="177800" algn="just"/>
            <a:r>
              <a:rPr lang="es-ES" b="1" dirty="0" smtClean="0"/>
              <a:t>Equipo </a:t>
            </a:r>
            <a:r>
              <a:rPr lang="es-ES" b="1" dirty="0"/>
              <a:t>para medición de resistencia de </a:t>
            </a:r>
            <a:endParaRPr lang="es-ES" b="1" dirty="0" smtClean="0"/>
          </a:p>
          <a:p>
            <a:pPr marL="177800" algn="just"/>
            <a:r>
              <a:rPr lang="es-ES" b="1" dirty="0" smtClean="0"/>
              <a:t>aislación entre </a:t>
            </a:r>
            <a:r>
              <a:rPr lang="es-ES" b="1" dirty="0"/>
              <a:t>cada </a:t>
            </a:r>
            <a:r>
              <a:rPr lang="es-ES" b="1" dirty="0" smtClean="0"/>
              <a:t>bobinado y </a:t>
            </a:r>
            <a:r>
              <a:rPr lang="es-ES" b="1" dirty="0"/>
              <a:t>tierra.</a:t>
            </a:r>
          </a:p>
        </p:txBody>
      </p:sp>
      <p:pic>
        <p:nvPicPr>
          <p:cNvPr id="5" name="Imagen 4"/>
          <p:cNvPicPr>
            <a:picLocks noChangeAspect="1"/>
          </p:cNvPicPr>
          <p:nvPr/>
        </p:nvPicPr>
        <p:blipFill>
          <a:blip r:embed="rId2"/>
          <a:stretch>
            <a:fillRect/>
          </a:stretch>
        </p:blipFill>
        <p:spPr>
          <a:xfrm>
            <a:off x="447303" y="1705778"/>
            <a:ext cx="3743325" cy="2828925"/>
          </a:xfrm>
          <a:prstGeom prst="rect">
            <a:avLst/>
          </a:prstGeom>
        </p:spPr>
      </p:pic>
      <p:sp>
        <p:nvSpPr>
          <p:cNvPr id="6" name="Rectángulo 5"/>
          <p:cNvSpPr/>
          <p:nvPr/>
        </p:nvSpPr>
        <p:spPr>
          <a:xfrm>
            <a:off x="174171" y="5526650"/>
            <a:ext cx="4611585" cy="923330"/>
          </a:xfrm>
          <a:prstGeom prst="rect">
            <a:avLst/>
          </a:prstGeom>
        </p:spPr>
        <p:txBody>
          <a:bodyPr wrap="square">
            <a:spAutoFit/>
          </a:bodyPr>
          <a:lstStyle/>
          <a:p>
            <a:pPr algn="ctr"/>
            <a:r>
              <a:rPr lang="es-ES" b="1" dirty="0">
                <a:solidFill>
                  <a:srgbClr val="FF0000"/>
                </a:solidFill>
                <a:latin typeface="Arial Rounded MT Bold" panose="020F0704030504030204" pitchFamily="34" charset="0"/>
              </a:rPr>
              <a:t>Dependiendo </a:t>
            </a:r>
            <a:r>
              <a:rPr lang="es-ES" b="1" dirty="0" smtClean="0">
                <a:solidFill>
                  <a:srgbClr val="FF0000"/>
                </a:solidFill>
                <a:latin typeface="Arial Rounded MT Bold" panose="020F0704030504030204" pitchFamily="34" charset="0"/>
              </a:rPr>
              <a:t>de la forma de conexión de los dos arrollamientos</a:t>
            </a:r>
            <a:r>
              <a:rPr lang="es-ES" b="1" dirty="0">
                <a:solidFill>
                  <a:srgbClr val="FF0000"/>
                </a:solidFill>
                <a:latin typeface="Arial Rounded MT Bold" panose="020F0704030504030204" pitchFamily="34" charset="0"/>
              </a:rPr>
              <a:t>, </a:t>
            </a:r>
            <a:r>
              <a:rPr lang="es-ES" b="1" dirty="0" smtClean="0">
                <a:solidFill>
                  <a:srgbClr val="FF0000"/>
                </a:solidFill>
                <a:latin typeface="Arial Rounded MT Bold" panose="020F0704030504030204" pitchFamily="34" charset="0"/>
              </a:rPr>
              <a:t>se puede variar la cantidad de polos</a:t>
            </a:r>
            <a:r>
              <a:rPr lang="es-ES" b="1" dirty="0">
                <a:solidFill>
                  <a:srgbClr val="FF0000"/>
                </a:solidFill>
                <a:latin typeface="Arial Rounded MT Bold" panose="020F0704030504030204" pitchFamily="34" charset="0"/>
              </a:rPr>
              <a:t>.</a:t>
            </a:r>
          </a:p>
        </p:txBody>
      </p:sp>
      <p:sp>
        <p:nvSpPr>
          <p:cNvPr id="7" name="Rectángulo 6"/>
          <p:cNvSpPr/>
          <p:nvPr/>
        </p:nvSpPr>
        <p:spPr>
          <a:xfrm>
            <a:off x="4793673" y="1819157"/>
            <a:ext cx="7098167" cy="3416320"/>
          </a:xfrm>
          <a:prstGeom prst="rect">
            <a:avLst/>
          </a:prstGeom>
        </p:spPr>
        <p:txBody>
          <a:bodyPr wrap="square">
            <a:spAutoFit/>
          </a:bodyPr>
          <a:lstStyle/>
          <a:p>
            <a:pPr algn="just"/>
            <a:r>
              <a:rPr lang="es-ES" dirty="0"/>
              <a:t>Dependiendo de la disposición constructiva, de la </a:t>
            </a:r>
            <a:r>
              <a:rPr lang="es-ES" dirty="0" smtClean="0"/>
              <a:t>cantidad de </a:t>
            </a:r>
            <a:r>
              <a:rPr lang="es-ES" dirty="0"/>
              <a:t>ranuras y tamaños de estas en el </a:t>
            </a:r>
            <a:r>
              <a:rPr lang="es-ES" dirty="0" smtClean="0"/>
              <a:t>estator, </a:t>
            </a:r>
            <a:r>
              <a:rPr lang="es-ES" dirty="0"/>
              <a:t>y de la forma </a:t>
            </a:r>
            <a:r>
              <a:rPr lang="es-ES" dirty="0" smtClean="0"/>
              <a:t>de conectar </a:t>
            </a:r>
            <a:r>
              <a:rPr lang="es-ES" dirty="0"/>
              <a:t>las partes que se generen para dividir el bobinado, </a:t>
            </a:r>
            <a:r>
              <a:rPr lang="es-ES" dirty="0" smtClean="0"/>
              <a:t>se </a:t>
            </a:r>
            <a:r>
              <a:rPr lang="es-ES" dirty="0"/>
              <a:t>pueden originar distintos números de polos dentro del </a:t>
            </a:r>
            <a:r>
              <a:rPr lang="es-ES" dirty="0" smtClean="0"/>
              <a:t>motor</a:t>
            </a:r>
            <a:r>
              <a:rPr lang="es-ES" dirty="0"/>
              <a:t>. En los próximos apartados, se analizará cómo </a:t>
            </a:r>
            <a:r>
              <a:rPr lang="es-ES" dirty="0" smtClean="0"/>
              <a:t>afecta el número de polos a la velocidad del motor</a:t>
            </a:r>
            <a:r>
              <a:rPr lang="es-ES" dirty="0"/>
              <a:t>.</a:t>
            </a:r>
          </a:p>
          <a:p>
            <a:pPr algn="just"/>
            <a:r>
              <a:rPr lang="es-ES" dirty="0"/>
              <a:t>Como se explicó antes en esta clase, el campo </a:t>
            </a:r>
            <a:r>
              <a:rPr lang="es-ES" dirty="0" smtClean="0"/>
              <a:t>magnético es </a:t>
            </a:r>
            <a:r>
              <a:rPr lang="es-ES" dirty="0"/>
              <a:t>giratorio, y su velocidad se denomina velocidad de </a:t>
            </a:r>
            <a:r>
              <a:rPr lang="es-ES" dirty="0" smtClean="0"/>
              <a:t>sincronismo</a:t>
            </a:r>
            <a:r>
              <a:rPr lang="es-ES" dirty="0"/>
              <a:t>. En cuanto al mantenimiento de un motor </a:t>
            </a:r>
            <a:r>
              <a:rPr lang="es-ES" dirty="0" smtClean="0"/>
              <a:t>trifásico</a:t>
            </a:r>
            <a:r>
              <a:rPr lang="es-ES" dirty="0"/>
              <a:t>, se debe tener especial cuidado en mantener libre de </a:t>
            </a:r>
            <a:r>
              <a:rPr lang="es-ES" dirty="0" smtClean="0"/>
              <a:t>suciedad </a:t>
            </a:r>
            <a:r>
              <a:rPr lang="es-ES" dirty="0"/>
              <a:t>la rejilla de cada tapa; esto permitirá que ingrese </a:t>
            </a:r>
            <a:r>
              <a:rPr lang="es-ES" dirty="0" smtClean="0"/>
              <a:t>el </a:t>
            </a:r>
            <a:r>
              <a:rPr lang="es-ES" dirty="0"/>
              <a:t>aire para refrigerar el motor. Además, para evitar </a:t>
            </a:r>
            <a:r>
              <a:rPr lang="es-ES" dirty="0" smtClean="0"/>
              <a:t>sobrecalentamientos </a:t>
            </a:r>
            <a:r>
              <a:rPr lang="es-ES" dirty="0"/>
              <a:t>debidos a una gran circulación de </a:t>
            </a:r>
            <a:r>
              <a:rPr lang="es-ES" dirty="0" smtClean="0"/>
              <a:t>corriente</a:t>
            </a:r>
            <a:r>
              <a:rPr lang="es-ES" dirty="0"/>
              <a:t>, se debe verificar que los cojinetes tengan lubricación.</a:t>
            </a:r>
          </a:p>
        </p:txBody>
      </p:sp>
    </p:spTree>
    <p:extLst>
      <p:ext uri="{BB962C8B-B14F-4D97-AF65-F5344CB8AC3E}">
        <p14:creationId xmlns:p14="http://schemas.microsoft.com/office/powerpoint/2010/main" val="3986497078"/>
      </p:ext>
    </p:extLst>
  </p:cSld>
  <p:clrMapOvr>
    <a:masterClrMapping/>
  </p:clrMapOvr>
</p:sld>
</file>

<file path=ppt/slides/slide1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221673" y="213916"/>
            <a:ext cx="11507189" cy="6463308"/>
          </a:xfrm>
          <a:prstGeom prst="rect">
            <a:avLst/>
          </a:prstGeom>
        </p:spPr>
        <p:txBody>
          <a:bodyPr wrap="square">
            <a:spAutoFit/>
          </a:bodyPr>
          <a:lstStyle/>
          <a:p>
            <a:pPr algn="just"/>
            <a:r>
              <a:rPr lang="es-ES" sz="2400" b="1" dirty="0" smtClean="0"/>
              <a:t>PARAMETROS DE FUNCIONAMIENTO</a:t>
            </a:r>
            <a:endParaRPr lang="es-ES" sz="2400" b="1" dirty="0"/>
          </a:p>
          <a:p>
            <a:pPr algn="just"/>
            <a:r>
              <a:rPr lang="es-ES" sz="2400" b="1" dirty="0"/>
              <a:t>Parámetros propios </a:t>
            </a:r>
            <a:r>
              <a:rPr lang="es-ES" sz="2400" b="1" dirty="0" smtClean="0"/>
              <a:t>del funcionamiento de un motor </a:t>
            </a:r>
            <a:r>
              <a:rPr lang="es-ES" sz="2400" b="1" dirty="0"/>
              <a:t>asincrónico, </a:t>
            </a:r>
            <a:r>
              <a:rPr lang="es-ES" sz="2400" b="1" dirty="0" smtClean="0"/>
              <a:t>los que </a:t>
            </a:r>
            <a:r>
              <a:rPr lang="es-ES" sz="2400" b="1" dirty="0"/>
              <a:t>permiten </a:t>
            </a:r>
            <a:r>
              <a:rPr lang="es-ES" sz="2400" b="1" dirty="0" smtClean="0"/>
              <a:t>entender su comportamiento y mejoras.</a:t>
            </a:r>
          </a:p>
          <a:p>
            <a:pPr algn="just"/>
            <a:endParaRPr lang="es-ES" dirty="0"/>
          </a:p>
          <a:p>
            <a:pPr algn="just"/>
            <a:r>
              <a:rPr lang="es-ES" dirty="0" smtClean="0"/>
              <a:t>Los motores </a:t>
            </a:r>
            <a:r>
              <a:rPr lang="es-ES" dirty="0"/>
              <a:t>eléctricos tienen</a:t>
            </a:r>
            <a:r>
              <a:rPr lang="es-ES" dirty="0" smtClean="0"/>
              <a:t>, en su campo </a:t>
            </a:r>
            <a:r>
              <a:rPr lang="es-ES" dirty="0"/>
              <a:t>magnético </a:t>
            </a:r>
            <a:r>
              <a:rPr lang="es-ES" dirty="0" smtClean="0"/>
              <a:t>giratorio, la velocidad de sincronismo, o sea, la velocidad </a:t>
            </a:r>
            <a:r>
              <a:rPr lang="es-ES" dirty="0"/>
              <a:t>que depende de los parámetros que lo generan. </a:t>
            </a:r>
            <a:r>
              <a:rPr lang="es-ES" dirty="0" smtClean="0"/>
              <a:t>La expresión de la velocidad </a:t>
            </a:r>
            <a:r>
              <a:rPr lang="es-ES" dirty="0"/>
              <a:t>sincrónica </a:t>
            </a:r>
            <a:r>
              <a:rPr lang="es-ES" dirty="0" smtClean="0"/>
              <a:t>es la siguiente:</a:t>
            </a:r>
          </a:p>
          <a:p>
            <a:pPr algn="just"/>
            <a:endParaRPr lang="es-ES" dirty="0"/>
          </a:p>
          <a:p>
            <a:pPr algn="just"/>
            <a:endParaRPr lang="es-ES" dirty="0" smtClean="0"/>
          </a:p>
          <a:p>
            <a:pPr algn="just"/>
            <a:r>
              <a:rPr lang="es-ES" dirty="0" smtClean="0"/>
              <a:t>Donde</a:t>
            </a:r>
            <a:r>
              <a:rPr lang="es-ES" dirty="0"/>
              <a:t>:</a:t>
            </a:r>
          </a:p>
          <a:p>
            <a:pPr lvl="1" algn="just"/>
            <a:r>
              <a:rPr lang="es-ES" b="1" dirty="0"/>
              <a:t>n</a:t>
            </a:r>
            <a:r>
              <a:rPr lang="es-ES" b="1" dirty="0" smtClean="0"/>
              <a:t>: velocidad </a:t>
            </a:r>
            <a:r>
              <a:rPr lang="es-ES" b="1" dirty="0"/>
              <a:t>sincrónica </a:t>
            </a:r>
            <a:r>
              <a:rPr lang="es-ES" b="1" dirty="0" smtClean="0"/>
              <a:t>en rpm</a:t>
            </a:r>
            <a:r>
              <a:rPr lang="es-ES" b="1" dirty="0"/>
              <a:t>.</a:t>
            </a:r>
          </a:p>
          <a:p>
            <a:pPr lvl="1" algn="just"/>
            <a:r>
              <a:rPr lang="es-ES" b="1" dirty="0" smtClean="0"/>
              <a:t>f frecuencia en Hertz</a:t>
            </a:r>
            <a:r>
              <a:rPr lang="es-ES" b="1" dirty="0"/>
              <a:t>. </a:t>
            </a:r>
          </a:p>
          <a:p>
            <a:pPr lvl="1" algn="just"/>
            <a:r>
              <a:rPr lang="es-ES" b="1" dirty="0"/>
              <a:t>p</a:t>
            </a:r>
            <a:r>
              <a:rPr lang="es-ES" b="1" dirty="0" smtClean="0"/>
              <a:t>: pares de polos</a:t>
            </a:r>
            <a:r>
              <a:rPr lang="es-ES" b="1" dirty="0"/>
              <a:t>.</a:t>
            </a:r>
          </a:p>
          <a:p>
            <a:pPr algn="just"/>
            <a:r>
              <a:rPr lang="es-ES" dirty="0"/>
              <a:t>Como se puede ver, la velocidad de sincronismo </a:t>
            </a:r>
            <a:r>
              <a:rPr lang="es-ES" dirty="0" smtClean="0"/>
              <a:t>depende de </a:t>
            </a:r>
            <a:r>
              <a:rPr lang="es-ES" dirty="0"/>
              <a:t>la frecuencia de alimentación del motor con la red (de </a:t>
            </a:r>
            <a:r>
              <a:rPr lang="es-ES" dirty="0" smtClean="0"/>
              <a:t>50 </a:t>
            </a:r>
            <a:r>
              <a:rPr lang="es-ES" dirty="0"/>
              <a:t>o 60 Hz) y de la cantidad de pares de polos con la </a:t>
            </a:r>
            <a:r>
              <a:rPr lang="es-ES" dirty="0" smtClean="0"/>
              <a:t>que se </a:t>
            </a:r>
            <a:r>
              <a:rPr lang="es-ES" dirty="0"/>
              <a:t>ha construido el bobinado del </a:t>
            </a:r>
            <a:r>
              <a:rPr lang="es-ES" dirty="0" smtClean="0"/>
              <a:t>estator. </a:t>
            </a:r>
            <a:r>
              <a:rPr lang="es-ES" dirty="0"/>
              <a:t>En los </a:t>
            </a:r>
            <a:r>
              <a:rPr lang="es-ES" dirty="0" smtClean="0"/>
              <a:t>motores eléctricos </a:t>
            </a:r>
            <a:r>
              <a:rPr lang="es-ES" dirty="0"/>
              <a:t>asincrónicos, la velocidad de giro del rotor </a:t>
            </a:r>
            <a:r>
              <a:rPr lang="es-ES" dirty="0" smtClean="0"/>
              <a:t>es </a:t>
            </a:r>
            <a:r>
              <a:rPr lang="es-ES" dirty="0"/>
              <a:t>ligeramente inferior a la velocidad de giro del campo </a:t>
            </a:r>
            <a:r>
              <a:rPr lang="es-ES" dirty="0" smtClean="0"/>
              <a:t>magnético </a:t>
            </a:r>
            <a:r>
              <a:rPr lang="es-ES" dirty="0"/>
              <a:t>del </a:t>
            </a:r>
            <a:r>
              <a:rPr lang="es-ES" dirty="0" smtClean="0"/>
              <a:t>estator </a:t>
            </a:r>
            <a:r>
              <a:rPr lang="es-ES" dirty="0"/>
              <a:t>debido a la fricción del rotor en </a:t>
            </a:r>
            <a:r>
              <a:rPr lang="es-ES" dirty="0" smtClean="0"/>
              <a:t>los cojinetes</a:t>
            </a:r>
            <a:r>
              <a:rPr lang="es-ES" dirty="0"/>
              <a:t>, el rozamiento con el aire y la carga acoplada </a:t>
            </a:r>
            <a:r>
              <a:rPr lang="es-ES" dirty="0" smtClean="0"/>
              <a:t>al eje del rotor</a:t>
            </a:r>
            <a:r>
              <a:rPr lang="es-ES" dirty="0"/>
              <a:t>.</a:t>
            </a:r>
          </a:p>
          <a:p>
            <a:pPr algn="just"/>
            <a:r>
              <a:rPr lang="es-ES" dirty="0" smtClean="0"/>
              <a:t>Esta diferencia de velocidad recibe el nombre de </a:t>
            </a:r>
            <a:r>
              <a:rPr lang="es-ES" b="1" dirty="0" smtClean="0"/>
              <a:t>deslizamiento</a:t>
            </a:r>
            <a:r>
              <a:rPr lang="es-ES" dirty="0" smtClean="0"/>
              <a:t>.</a:t>
            </a:r>
          </a:p>
          <a:p>
            <a:pPr algn="just"/>
            <a:endParaRPr lang="es-ES" dirty="0"/>
          </a:p>
          <a:p>
            <a:pPr algn="just"/>
            <a:endParaRPr lang="es-ES" dirty="0" smtClean="0"/>
          </a:p>
          <a:p>
            <a:pPr lvl="1" algn="just"/>
            <a:r>
              <a:rPr lang="es-ES" b="1" dirty="0" smtClean="0"/>
              <a:t>s: es el deslizamiento.</a:t>
            </a:r>
            <a:endParaRPr lang="es-ES" b="1" dirty="0"/>
          </a:p>
          <a:p>
            <a:pPr lvl="1" algn="just"/>
            <a:r>
              <a:rPr lang="es-ES" b="1" dirty="0" smtClean="0"/>
              <a:t>n1: </a:t>
            </a:r>
            <a:r>
              <a:rPr lang="es-ES" b="1" dirty="0"/>
              <a:t>velocidad de sincronismo.</a:t>
            </a:r>
          </a:p>
          <a:p>
            <a:pPr lvl="1" algn="just"/>
            <a:r>
              <a:rPr lang="es-ES" b="1" dirty="0" smtClean="0"/>
              <a:t>n2: velocidad del rotor.</a:t>
            </a:r>
            <a:endParaRPr lang="es-ES" dirty="0"/>
          </a:p>
        </p:txBody>
      </p:sp>
      <p:pic>
        <p:nvPicPr>
          <p:cNvPr id="6" name="Imagen 5"/>
          <p:cNvPicPr>
            <a:picLocks noChangeAspect="1"/>
          </p:cNvPicPr>
          <p:nvPr/>
        </p:nvPicPr>
        <p:blipFill>
          <a:blip r:embed="rId2"/>
          <a:stretch>
            <a:fillRect/>
          </a:stretch>
        </p:blipFill>
        <p:spPr>
          <a:xfrm>
            <a:off x="5355771" y="2167245"/>
            <a:ext cx="1104406" cy="635331"/>
          </a:xfrm>
          <a:prstGeom prst="rect">
            <a:avLst/>
          </a:prstGeom>
        </p:spPr>
      </p:pic>
      <p:pic>
        <p:nvPicPr>
          <p:cNvPr id="7" name="Imagen 6"/>
          <p:cNvPicPr>
            <a:picLocks noChangeAspect="1"/>
          </p:cNvPicPr>
          <p:nvPr/>
        </p:nvPicPr>
        <p:blipFill>
          <a:blip r:embed="rId3"/>
          <a:stretch>
            <a:fillRect/>
          </a:stretch>
        </p:blipFill>
        <p:spPr>
          <a:xfrm>
            <a:off x="5023262" y="5159890"/>
            <a:ext cx="1840676" cy="516515"/>
          </a:xfrm>
          <a:prstGeom prst="rect">
            <a:avLst/>
          </a:prstGeom>
        </p:spPr>
      </p:pic>
    </p:spTree>
    <p:extLst>
      <p:ext uri="{BB962C8B-B14F-4D97-AF65-F5344CB8AC3E}">
        <p14:creationId xmlns:p14="http://schemas.microsoft.com/office/powerpoint/2010/main" val="763376566"/>
      </p:ext>
    </p:extLst>
  </p:cSld>
  <p:clrMapOvr>
    <a:masterClrMapping/>
  </p:clrMapOvr>
</p:sld>
</file>

<file path=ppt/slides/slide1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221673" y="213916"/>
            <a:ext cx="11507189" cy="6463308"/>
          </a:xfrm>
          <a:prstGeom prst="rect">
            <a:avLst/>
          </a:prstGeom>
        </p:spPr>
        <p:txBody>
          <a:bodyPr wrap="square">
            <a:spAutoFit/>
          </a:bodyPr>
          <a:lstStyle/>
          <a:p>
            <a:pPr algn="ctr"/>
            <a:r>
              <a:rPr lang="es-ES" b="1" dirty="0" smtClean="0">
                <a:solidFill>
                  <a:srgbClr val="FF0000"/>
                </a:solidFill>
                <a:latin typeface="Arial Rounded MT Bold" panose="020F0704030504030204" pitchFamily="34" charset="0"/>
              </a:rPr>
              <a:t>La velocidad en el eje del motor </a:t>
            </a:r>
            <a:r>
              <a:rPr lang="es-ES" b="1" dirty="0">
                <a:solidFill>
                  <a:srgbClr val="FF0000"/>
                </a:solidFill>
                <a:latin typeface="Arial Rounded MT Bold" panose="020F0704030504030204" pitchFamily="34" charset="0"/>
              </a:rPr>
              <a:t>es ligeramente menor </a:t>
            </a:r>
            <a:r>
              <a:rPr lang="es-ES" b="1" dirty="0" smtClean="0">
                <a:solidFill>
                  <a:srgbClr val="FF0000"/>
                </a:solidFill>
                <a:latin typeface="Arial Rounded MT Bold" panose="020F0704030504030204" pitchFamily="34" charset="0"/>
              </a:rPr>
              <a:t>con </a:t>
            </a:r>
            <a:r>
              <a:rPr lang="es-ES" b="1" dirty="0">
                <a:solidFill>
                  <a:srgbClr val="FF0000"/>
                </a:solidFill>
                <a:latin typeface="Arial Rounded MT Bold" panose="020F0704030504030204" pitchFamily="34" charset="0"/>
              </a:rPr>
              <a:t>respecto a la velocidad </a:t>
            </a:r>
            <a:r>
              <a:rPr lang="es-ES" b="1" dirty="0" smtClean="0">
                <a:solidFill>
                  <a:srgbClr val="FF0000"/>
                </a:solidFill>
                <a:latin typeface="Arial Rounded MT Bold" panose="020F0704030504030204" pitchFamily="34" charset="0"/>
              </a:rPr>
              <a:t>del </a:t>
            </a:r>
            <a:r>
              <a:rPr lang="es-ES" b="1" dirty="0">
                <a:solidFill>
                  <a:srgbClr val="FF0000"/>
                </a:solidFill>
                <a:latin typeface="Arial Rounded MT Bold" panose="020F0704030504030204" pitchFamily="34" charset="0"/>
              </a:rPr>
              <a:t>campo magnético.</a:t>
            </a:r>
          </a:p>
          <a:p>
            <a:pPr algn="just"/>
            <a:r>
              <a:rPr lang="es-ES" dirty="0"/>
              <a:t>Al girar, el eje del motor generará un torque o par motor, que </a:t>
            </a:r>
            <a:r>
              <a:rPr lang="es-ES" dirty="0" smtClean="0"/>
              <a:t>será </a:t>
            </a:r>
            <a:r>
              <a:rPr lang="es-ES" dirty="0"/>
              <a:t>elevado en el momento del arranque (debido a que debe </a:t>
            </a:r>
            <a:r>
              <a:rPr lang="es-ES" dirty="0" smtClean="0"/>
              <a:t>vencer </a:t>
            </a:r>
            <a:r>
              <a:rPr lang="es-ES" dirty="0"/>
              <a:t>a la inercia) y disminuirá a medida que el motor </a:t>
            </a:r>
            <a:r>
              <a:rPr lang="es-ES" dirty="0" smtClean="0"/>
              <a:t>comience </a:t>
            </a:r>
            <a:r>
              <a:rPr lang="es-ES" dirty="0"/>
              <a:t>a aumentar sus revoluciones, hasta llegar a su nivel </a:t>
            </a:r>
            <a:r>
              <a:rPr lang="es-ES" dirty="0" smtClean="0"/>
              <a:t>de </a:t>
            </a:r>
            <a:r>
              <a:rPr lang="es-ES" dirty="0"/>
              <a:t>trabajo nominal. La expresión del par motor es la siguiente</a:t>
            </a:r>
            <a:r>
              <a:rPr lang="es-ES" dirty="0" smtClean="0"/>
              <a:t>:</a:t>
            </a:r>
          </a:p>
          <a:p>
            <a:pPr algn="just"/>
            <a:endParaRPr lang="es-ES" dirty="0"/>
          </a:p>
          <a:p>
            <a:pPr algn="just"/>
            <a:endParaRPr lang="es-ES" dirty="0" smtClean="0"/>
          </a:p>
          <a:p>
            <a:pPr algn="just"/>
            <a:r>
              <a:rPr lang="es-ES" dirty="0" smtClean="0"/>
              <a:t>Donde</a:t>
            </a:r>
            <a:r>
              <a:rPr lang="es-ES" dirty="0"/>
              <a:t>:</a:t>
            </a:r>
          </a:p>
          <a:p>
            <a:pPr lvl="1" algn="just"/>
            <a:r>
              <a:rPr lang="es-ES" b="1" dirty="0" smtClean="0"/>
              <a:t>MN = par </a:t>
            </a:r>
            <a:r>
              <a:rPr lang="es-ES" b="1" dirty="0"/>
              <a:t>motor nominal (</a:t>
            </a:r>
            <a:r>
              <a:rPr lang="es-ES" b="1" dirty="0" err="1"/>
              <a:t>Nm</a:t>
            </a:r>
            <a:r>
              <a:rPr lang="es-ES" b="1" dirty="0"/>
              <a:t>). </a:t>
            </a:r>
          </a:p>
          <a:p>
            <a:pPr lvl="1" algn="just"/>
            <a:r>
              <a:rPr lang="es-ES" b="1" dirty="0" err="1" smtClean="0"/>
              <a:t>ns</a:t>
            </a:r>
            <a:r>
              <a:rPr lang="es-ES" b="1" dirty="0" smtClean="0"/>
              <a:t> = velocidad </a:t>
            </a:r>
            <a:r>
              <a:rPr lang="es-ES" b="1" dirty="0"/>
              <a:t>sincrónica (rpm). </a:t>
            </a:r>
          </a:p>
          <a:p>
            <a:pPr lvl="1" algn="just"/>
            <a:r>
              <a:rPr lang="es-ES" b="1" dirty="0" smtClean="0"/>
              <a:t>PN = potencia </a:t>
            </a:r>
            <a:r>
              <a:rPr lang="es-ES" b="1" dirty="0"/>
              <a:t>nominal (kW).</a:t>
            </a:r>
          </a:p>
          <a:p>
            <a:pPr algn="just"/>
            <a:r>
              <a:rPr lang="es-ES" dirty="0"/>
              <a:t>El campo magnético giratorio generado en el </a:t>
            </a:r>
            <a:r>
              <a:rPr lang="es-ES" dirty="0" smtClean="0"/>
              <a:t>estator corta las </a:t>
            </a:r>
            <a:r>
              <a:rPr lang="es-ES" dirty="0"/>
              <a:t>barras conductoras de corriente del rotor, produciendo </a:t>
            </a:r>
            <a:r>
              <a:rPr lang="es-ES" dirty="0" smtClean="0"/>
              <a:t>en </a:t>
            </a:r>
            <a:r>
              <a:rPr lang="es-ES" dirty="0"/>
              <a:t>ellas un momento de giro (par motor) que origina el </a:t>
            </a:r>
            <a:r>
              <a:rPr lang="es-ES" dirty="0" smtClean="0"/>
              <a:t>movimiento </a:t>
            </a:r>
            <a:r>
              <a:rPr lang="es-ES" dirty="0"/>
              <a:t>rotativo. La potencia y el par nominal de un motor </a:t>
            </a:r>
            <a:r>
              <a:rPr lang="es-ES" dirty="0" smtClean="0"/>
              <a:t>caracterizan </a:t>
            </a:r>
            <a:r>
              <a:rPr lang="es-ES" dirty="0"/>
              <a:t>su capacidad de carga, a la velocidad nominal, </a:t>
            </a:r>
            <a:r>
              <a:rPr lang="es-ES" dirty="0" smtClean="0"/>
              <a:t>en </a:t>
            </a:r>
            <a:r>
              <a:rPr lang="es-ES" dirty="0"/>
              <a:t>condiciones de servicio normales.</a:t>
            </a:r>
          </a:p>
          <a:p>
            <a:pPr algn="just"/>
            <a:r>
              <a:rPr lang="es-ES" dirty="0" smtClean="0"/>
              <a:t>Puntos característicos de la curva son el par de arranque </a:t>
            </a:r>
            <a:r>
              <a:rPr lang="es-ES" dirty="0" err="1" smtClean="0"/>
              <a:t>Ma</a:t>
            </a:r>
            <a:r>
              <a:rPr lang="es-ES" dirty="0" smtClean="0"/>
              <a:t>, el par </a:t>
            </a:r>
            <a:r>
              <a:rPr lang="es-ES" dirty="0"/>
              <a:t>mínimo </a:t>
            </a:r>
            <a:r>
              <a:rPr lang="es-ES" dirty="0" smtClean="0"/>
              <a:t>Ms y el par </a:t>
            </a:r>
            <a:r>
              <a:rPr lang="es-ES" dirty="0"/>
              <a:t>máximo </a:t>
            </a:r>
            <a:r>
              <a:rPr lang="es-ES" dirty="0" err="1" smtClean="0"/>
              <a:t>Mk</a:t>
            </a:r>
            <a:r>
              <a:rPr lang="es-ES" dirty="0" smtClean="0"/>
              <a:t>.</a:t>
            </a:r>
            <a:endParaRPr lang="es-ES" dirty="0"/>
          </a:p>
          <a:p>
            <a:pPr algn="just"/>
            <a:r>
              <a:rPr lang="es-ES" dirty="0"/>
              <a:t>Según </a:t>
            </a:r>
            <a:r>
              <a:rPr lang="es-ES" dirty="0" smtClean="0"/>
              <a:t>las definiciones </a:t>
            </a:r>
            <a:r>
              <a:rPr lang="es-ES" dirty="0"/>
              <a:t>recogidas en VDE 0530:</a:t>
            </a:r>
          </a:p>
          <a:p>
            <a:pPr marL="742950" lvl="1" indent="-285750" algn="just">
              <a:buFont typeface="Arial" panose="020B0604020202020204" pitchFamily="34" charset="0"/>
              <a:buChar char="•"/>
            </a:pPr>
            <a:r>
              <a:rPr lang="es-ES" b="1" dirty="0" smtClean="0"/>
              <a:t>Par </a:t>
            </a:r>
            <a:r>
              <a:rPr lang="es-ES" b="1" dirty="0"/>
              <a:t>de arranque es el par mínimo que desarrolla el motor </a:t>
            </a:r>
            <a:r>
              <a:rPr lang="es-ES" b="1" dirty="0" smtClean="0"/>
              <a:t>partiendo </a:t>
            </a:r>
            <a:r>
              <a:rPr lang="es-ES" b="1" dirty="0"/>
              <a:t>del estado de reposo, con el rotor en la </a:t>
            </a:r>
            <a:r>
              <a:rPr lang="es-ES" b="1" dirty="0" smtClean="0"/>
              <a:t>posición </a:t>
            </a:r>
            <a:r>
              <a:rPr lang="es-ES" b="1" dirty="0"/>
              <a:t>más desfavorable, a la tensión y frecuencia </a:t>
            </a:r>
            <a:r>
              <a:rPr lang="es-ES" b="1" dirty="0" smtClean="0"/>
              <a:t>nominales</a:t>
            </a:r>
            <a:r>
              <a:rPr lang="es-ES" b="1" dirty="0"/>
              <a:t>, una vez terminados los procesos de compensación.</a:t>
            </a:r>
          </a:p>
          <a:p>
            <a:pPr marL="742950" lvl="1" indent="-285750" algn="just">
              <a:buFont typeface="Arial" panose="020B0604020202020204" pitchFamily="34" charset="0"/>
              <a:buChar char="•"/>
            </a:pPr>
            <a:r>
              <a:rPr lang="es-ES" b="1" dirty="0" smtClean="0"/>
              <a:t>Par </a:t>
            </a:r>
            <a:r>
              <a:rPr lang="es-ES" b="1" dirty="0"/>
              <a:t>mínimo es el par más pequeño en la gama de </a:t>
            </a:r>
            <a:r>
              <a:rPr lang="es-ES" b="1" dirty="0" smtClean="0"/>
              <a:t>velocidades </a:t>
            </a:r>
            <a:r>
              <a:rPr lang="es-ES" b="1" dirty="0"/>
              <a:t>comprendida entre el estado de reposo y el par </a:t>
            </a:r>
            <a:r>
              <a:rPr lang="es-ES" b="1" dirty="0" smtClean="0"/>
              <a:t>máximo</a:t>
            </a:r>
            <a:r>
              <a:rPr lang="es-ES" b="1" dirty="0"/>
              <a:t>, a la tensión y frecuencia nominales.</a:t>
            </a:r>
          </a:p>
          <a:p>
            <a:pPr marL="742950" lvl="1" indent="-285750" algn="just">
              <a:buFont typeface="Arial" panose="020B0604020202020204" pitchFamily="34" charset="0"/>
              <a:buChar char="•"/>
            </a:pPr>
            <a:r>
              <a:rPr lang="es-ES" b="1" dirty="0" smtClean="0"/>
              <a:t>Par </a:t>
            </a:r>
            <a:r>
              <a:rPr lang="es-ES" b="1" dirty="0"/>
              <a:t>máximo es el mayor par que desarrolla un motor </a:t>
            </a:r>
            <a:r>
              <a:rPr lang="es-ES" b="1" dirty="0" smtClean="0"/>
              <a:t>durante </a:t>
            </a:r>
            <a:r>
              <a:rPr lang="es-ES" b="1" dirty="0"/>
              <a:t>el proceso de arranque a la tensión y frecuencia </a:t>
            </a:r>
            <a:r>
              <a:rPr lang="es-ES" b="1" dirty="0" smtClean="0"/>
              <a:t>nominales.</a:t>
            </a:r>
            <a:endParaRPr lang="es-ES" dirty="0"/>
          </a:p>
        </p:txBody>
      </p:sp>
      <p:pic>
        <p:nvPicPr>
          <p:cNvPr id="3" name="Imagen 2"/>
          <p:cNvPicPr>
            <a:picLocks noChangeAspect="1"/>
          </p:cNvPicPr>
          <p:nvPr/>
        </p:nvPicPr>
        <p:blipFill>
          <a:blip r:embed="rId2"/>
          <a:stretch>
            <a:fillRect/>
          </a:stretch>
        </p:blipFill>
        <p:spPr>
          <a:xfrm>
            <a:off x="5106390" y="1692234"/>
            <a:ext cx="1710046" cy="635330"/>
          </a:xfrm>
          <a:prstGeom prst="rect">
            <a:avLst/>
          </a:prstGeom>
        </p:spPr>
      </p:pic>
    </p:spTree>
    <p:extLst>
      <p:ext uri="{BB962C8B-B14F-4D97-AF65-F5344CB8AC3E}">
        <p14:creationId xmlns:p14="http://schemas.microsoft.com/office/powerpoint/2010/main" val="1437531622"/>
      </p:ext>
    </p:extLst>
  </p:cSld>
  <p:clrMapOvr>
    <a:masterClrMapping/>
  </p:clrMapOvr>
</p:sld>
</file>

<file path=ppt/slides/slide1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221673" y="213916"/>
            <a:ext cx="11507189" cy="6740307"/>
          </a:xfrm>
          <a:prstGeom prst="rect">
            <a:avLst/>
          </a:prstGeom>
        </p:spPr>
        <p:txBody>
          <a:bodyPr wrap="square">
            <a:spAutoFit/>
          </a:bodyPr>
          <a:lstStyle/>
          <a:p>
            <a:pPr algn="just"/>
            <a:r>
              <a:rPr lang="es-ES" dirty="0" smtClean="0"/>
              <a:t>El </a:t>
            </a:r>
            <a:r>
              <a:rPr lang="es-ES" dirty="0"/>
              <a:t>motor, al estar conectado a una carga mecánica en su </a:t>
            </a:r>
            <a:r>
              <a:rPr lang="es-ES" dirty="0" smtClean="0"/>
              <a:t>eje</a:t>
            </a:r>
            <a:r>
              <a:rPr lang="es-ES" dirty="0"/>
              <a:t>, tendrá un par resistente que también variará con </a:t>
            </a:r>
            <a:r>
              <a:rPr lang="es-ES" dirty="0" smtClean="0"/>
              <a:t>la velocidad </a:t>
            </a:r>
            <a:r>
              <a:rPr lang="es-ES" dirty="0"/>
              <a:t>sincrónica del motor y se igualará con el par </a:t>
            </a:r>
            <a:r>
              <a:rPr lang="es-ES" dirty="0" smtClean="0"/>
              <a:t>o momento </a:t>
            </a:r>
            <a:r>
              <a:rPr lang="es-ES" dirty="0"/>
              <a:t>del motor a la velocidad nominal en el eje del rotor.</a:t>
            </a:r>
          </a:p>
          <a:p>
            <a:pPr algn="just"/>
            <a:r>
              <a:rPr lang="es-ES" dirty="0"/>
              <a:t>En el momento de arranque, podemos considerar que </a:t>
            </a:r>
            <a:r>
              <a:rPr lang="es-ES" dirty="0" smtClean="0"/>
              <a:t>el resbalamiento </a:t>
            </a:r>
            <a:r>
              <a:rPr lang="es-ES" dirty="0"/>
              <a:t>es máximo (s = 1), y la corriente toma un </a:t>
            </a:r>
            <a:r>
              <a:rPr lang="es-ES" dirty="0" smtClean="0"/>
              <a:t>valor </a:t>
            </a:r>
            <a:r>
              <a:rPr lang="es-ES" dirty="0"/>
              <a:t>elevado con respecto a su corriente nominal. A medida </a:t>
            </a:r>
            <a:r>
              <a:rPr lang="es-ES" dirty="0" smtClean="0"/>
              <a:t>que </a:t>
            </a:r>
            <a:r>
              <a:rPr lang="es-ES" dirty="0"/>
              <a:t>aumenta el resbalamiento, va descendiendo en su valor </a:t>
            </a:r>
            <a:r>
              <a:rPr lang="es-ES" dirty="0" smtClean="0"/>
              <a:t>hasta </a:t>
            </a:r>
            <a:r>
              <a:rPr lang="es-ES" dirty="0"/>
              <a:t>que, en el caso de llegar a velocidad sincrónica, su valor </a:t>
            </a:r>
            <a:r>
              <a:rPr lang="es-ES" dirty="0" smtClean="0"/>
              <a:t>sería nulo (s = 0) y, en dicho caso, no habría diferencias </a:t>
            </a:r>
            <a:r>
              <a:rPr lang="es-ES" dirty="0"/>
              <a:t>entre los campos del </a:t>
            </a:r>
            <a:r>
              <a:rPr lang="es-ES" dirty="0" smtClean="0"/>
              <a:t>estator </a:t>
            </a:r>
            <a:r>
              <a:rPr lang="es-ES" dirty="0"/>
              <a:t>y del rotor, por lo que la </a:t>
            </a:r>
            <a:r>
              <a:rPr lang="es-ES" dirty="0" smtClean="0"/>
              <a:t>corriente </a:t>
            </a:r>
            <a:r>
              <a:rPr lang="es-ES" dirty="0"/>
              <a:t>no se induciría en el rotor. De aquí que la corriente </a:t>
            </a:r>
            <a:r>
              <a:rPr lang="es-ES" dirty="0" smtClean="0"/>
              <a:t>varía </a:t>
            </a:r>
            <a:r>
              <a:rPr lang="es-ES" dirty="0"/>
              <a:t>entre el momento de arranque y la velocidad nominal </a:t>
            </a:r>
            <a:r>
              <a:rPr lang="es-ES" dirty="0" smtClean="0"/>
              <a:t>o </a:t>
            </a:r>
            <a:r>
              <a:rPr lang="es-ES" dirty="0"/>
              <a:t>de plena carga.</a:t>
            </a:r>
          </a:p>
          <a:p>
            <a:pPr algn="just"/>
            <a:r>
              <a:rPr lang="es-ES" dirty="0"/>
              <a:t>La corriente que toman estos motores en el momento de </a:t>
            </a:r>
            <a:r>
              <a:rPr lang="es-ES" dirty="0" smtClean="0"/>
              <a:t>arranque </a:t>
            </a:r>
            <a:r>
              <a:rPr lang="es-ES" dirty="0"/>
              <a:t>es elevada y del orden de 6 a 8 veces la corriente </a:t>
            </a:r>
            <a:r>
              <a:rPr lang="es-ES" dirty="0" smtClean="0"/>
              <a:t>nominal</a:t>
            </a:r>
            <a:r>
              <a:rPr lang="es-ES" dirty="0"/>
              <a:t>. Podemos observar su variación en la curva de la </a:t>
            </a:r>
            <a:r>
              <a:rPr lang="es-ES" dirty="0" smtClean="0"/>
              <a:t>figura </a:t>
            </a:r>
            <a:r>
              <a:rPr lang="es-ES" dirty="0"/>
              <a:t>siguiente, en la que se han superpuesto las curvas de </a:t>
            </a:r>
            <a:r>
              <a:rPr lang="es-ES" dirty="0" smtClean="0"/>
              <a:t>potencia </a:t>
            </a:r>
            <a:r>
              <a:rPr lang="es-ES" dirty="0"/>
              <a:t>y par o </a:t>
            </a:r>
            <a:r>
              <a:rPr lang="es-ES" dirty="0" err="1"/>
              <a:t>cupla</a:t>
            </a:r>
            <a:r>
              <a:rPr lang="es-ES" dirty="0"/>
              <a:t>.</a:t>
            </a:r>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endParaRPr lang="es-ES" dirty="0"/>
          </a:p>
        </p:txBody>
      </p:sp>
      <p:pic>
        <p:nvPicPr>
          <p:cNvPr id="4" name="Imagen 3"/>
          <p:cNvPicPr>
            <a:picLocks noChangeAspect="1"/>
          </p:cNvPicPr>
          <p:nvPr/>
        </p:nvPicPr>
        <p:blipFill>
          <a:blip r:embed="rId2"/>
          <a:stretch>
            <a:fillRect/>
          </a:stretch>
        </p:blipFill>
        <p:spPr>
          <a:xfrm>
            <a:off x="221673" y="3038165"/>
            <a:ext cx="4848225" cy="2847975"/>
          </a:xfrm>
          <a:prstGeom prst="rect">
            <a:avLst/>
          </a:prstGeom>
        </p:spPr>
      </p:pic>
      <p:sp>
        <p:nvSpPr>
          <p:cNvPr id="5" name="Rectángulo 4"/>
          <p:cNvSpPr/>
          <p:nvPr/>
        </p:nvSpPr>
        <p:spPr>
          <a:xfrm>
            <a:off x="221672" y="6011285"/>
            <a:ext cx="4848225" cy="646331"/>
          </a:xfrm>
          <a:prstGeom prst="rect">
            <a:avLst/>
          </a:prstGeom>
        </p:spPr>
        <p:txBody>
          <a:bodyPr wrap="square">
            <a:spAutoFit/>
          </a:bodyPr>
          <a:lstStyle/>
          <a:p>
            <a:pPr algn="ctr"/>
            <a:r>
              <a:rPr lang="es-ES" b="1" dirty="0"/>
              <a:t>Curva de par motor y par </a:t>
            </a:r>
            <a:r>
              <a:rPr lang="es-ES" b="1" dirty="0" err="1"/>
              <a:t>frenante</a:t>
            </a:r>
            <a:r>
              <a:rPr lang="es-ES" b="1" dirty="0"/>
              <a:t>, en función de la velocidad. </a:t>
            </a:r>
          </a:p>
        </p:txBody>
      </p:sp>
      <p:pic>
        <p:nvPicPr>
          <p:cNvPr id="6" name="Imagen 5"/>
          <p:cNvPicPr>
            <a:picLocks noChangeAspect="1"/>
          </p:cNvPicPr>
          <p:nvPr/>
        </p:nvPicPr>
        <p:blipFill>
          <a:blip r:embed="rId3"/>
          <a:stretch>
            <a:fillRect/>
          </a:stretch>
        </p:blipFill>
        <p:spPr>
          <a:xfrm>
            <a:off x="6558086" y="2744210"/>
            <a:ext cx="4467225" cy="3267075"/>
          </a:xfrm>
          <a:prstGeom prst="rect">
            <a:avLst/>
          </a:prstGeom>
        </p:spPr>
      </p:pic>
      <p:sp>
        <p:nvSpPr>
          <p:cNvPr id="7" name="Rectángulo 6"/>
          <p:cNvSpPr/>
          <p:nvPr/>
        </p:nvSpPr>
        <p:spPr>
          <a:xfrm>
            <a:off x="6658625" y="6011285"/>
            <a:ext cx="4718462" cy="646331"/>
          </a:xfrm>
          <a:prstGeom prst="rect">
            <a:avLst/>
          </a:prstGeom>
        </p:spPr>
        <p:txBody>
          <a:bodyPr wrap="square">
            <a:spAutoFit/>
          </a:bodyPr>
          <a:lstStyle/>
          <a:p>
            <a:pPr algn="ctr"/>
            <a:r>
              <a:rPr lang="es-ES" b="1" dirty="0"/>
              <a:t>Curva con variación de </a:t>
            </a:r>
            <a:r>
              <a:rPr lang="es-ES" b="1" dirty="0" smtClean="0"/>
              <a:t>la corriente </a:t>
            </a:r>
            <a:r>
              <a:rPr lang="es-ES" b="1" dirty="0"/>
              <a:t>que toma </a:t>
            </a:r>
            <a:r>
              <a:rPr lang="es-ES" b="1" dirty="0" smtClean="0"/>
              <a:t>el motor </a:t>
            </a:r>
            <a:r>
              <a:rPr lang="es-ES" b="1" dirty="0"/>
              <a:t>de </a:t>
            </a:r>
            <a:r>
              <a:rPr lang="es-ES" b="1" dirty="0" smtClean="0"/>
              <a:t>la red</a:t>
            </a:r>
            <a:r>
              <a:rPr lang="es-ES" b="1" dirty="0"/>
              <a:t>, </a:t>
            </a:r>
            <a:r>
              <a:rPr lang="es-ES" b="1" dirty="0" smtClean="0"/>
              <a:t>en </a:t>
            </a:r>
            <a:r>
              <a:rPr lang="es-ES" b="1" dirty="0"/>
              <a:t>función de su velocidad.</a:t>
            </a:r>
          </a:p>
        </p:txBody>
      </p:sp>
    </p:spTree>
    <p:extLst>
      <p:ext uri="{BB962C8B-B14F-4D97-AF65-F5344CB8AC3E}">
        <p14:creationId xmlns:p14="http://schemas.microsoft.com/office/powerpoint/2010/main" val="554695982"/>
      </p:ext>
    </p:extLst>
  </p:cSld>
  <p:clrMapOvr>
    <a:masterClrMapping/>
  </p:clrMapOvr>
</p:sld>
</file>

<file path=ppt/slides/slide1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221673" y="213916"/>
            <a:ext cx="11507189" cy="5909310"/>
          </a:xfrm>
          <a:prstGeom prst="rect">
            <a:avLst/>
          </a:prstGeom>
        </p:spPr>
        <p:txBody>
          <a:bodyPr wrap="square">
            <a:spAutoFit/>
          </a:bodyPr>
          <a:lstStyle/>
          <a:p>
            <a:pPr algn="just"/>
            <a:r>
              <a:rPr lang="es-ES" dirty="0" smtClean="0"/>
              <a:t>El motor presenta calentamiento por distintas pérdidas que se producen en su interior, por pérdidas mecánicas, en el caso </a:t>
            </a:r>
            <a:r>
              <a:rPr lang="es-ES" dirty="0"/>
              <a:t>de rozamiento en los cojinetes o los rodamientos, y otras </a:t>
            </a:r>
            <a:r>
              <a:rPr lang="es-ES" dirty="0" smtClean="0"/>
              <a:t>producidas </a:t>
            </a:r>
            <a:r>
              <a:rPr lang="es-ES" dirty="0"/>
              <a:t>en el circuito magnético del </a:t>
            </a:r>
            <a:r>
              <a:rPr lang="es-ES" dirty="0" smtClean="0"/>
              <a:t>estator, </a:t>
            </a:r>
            <a:r>
              <a:rPr lang="es-ES" dirty="0"/>
              <a:t>pérdidas por </a:t>
            </a:r>
            <a:r>
              <a:rPr lang="es-ES" dirty="0" smtClean="0"/>
              <a:t>efecto </a:t>
            </a:r>
            <a:r>
              <a:rPr lang="es-ES" dirty="0"/>
              <a:t>Joule </a:t>
            </a:r>
            <a:r>
              <a:rPr lang="es-ES" dirty="0" err="1"/>
              <a:t>enJoule</a:t>
            </a:r>
            <a:r>
              <a:rPr lang="es-ES" dirty="0"/>
              <a:t> en los conductores del rotor. Las potencias de </a:t>
            </a:r>
            <a:r>
              <a:rPr lang="es-ES" dirty="0" smtClean="0"/>
              <a:t>pérdidas se determinan de la siguiente </a:t>
            </a:r>
            <a:r>
              <a:rPr lang="es-ES" dirty="0"/>
              <a:t>manera</a:t>
            </a:r>
            <a:r>
              <a:rPr lang="es-ES" dirty="0" smtClean="0"/>
              <a:t>:</a:t>
            </a:r>
          </a:p>
          <a:p>
            <a:pPr algn="just"/>
            <a:endParaRPr lang="es-ES" dirty="0" smtClean="0"/>
          </a:p>
          <a:p>
            <a:pPr algn="just"/>
            <a:r>
              <a:rPr lang="es-ES" dirty="0" smtClean="0"/>
              <a:t>Donde</a:t>
            </a:r>
            <a:r>
              <a:rPr lang="es-ES" dirty="0"/>
              <a:t>:</a:t>
            </a:r>
          </a:p>
          <a:p>
            <a:pPr lvl="2" algn="just"/>
            <a:r>
              <a:rPr lang="es-ES" b="1" dirty="0" err="1" smtClean="0"/>
              <a:t>Pperd</a:t>
            </a:r>
            <a:r>
              <a:rPr lang="es-ES" b="1" dirty="0" smtClean="0"/>
              <a:t>: es la potencia de pérdidas en kW</a:t>
            </a:r>
            <a:r>
              <a:rPr lang="es-ES" b="1" dirty="0"/>
              <a:t>.</a:t>
            </a:r>
          </a:p>
          <a:p>
            <a:pPr lvl="2" algn="just"/>
            <a:r>
              <a:rPr lang="es-ES" b="1" dirty="0" err="1" smtClean="0"/>
              <a:t>Pabs</a:t>
            </a:r>
            <a:r>
              <a:rPr lang="es-ES" b="1" dirty="0" smtClean="0"/>
              <a:t>: es la potencia </a:t>
            </a:r>
            <a:r>
              <a:rPr lang="es-ES" b="1" dirty="0"/>
              <a:t>absorbida </a:t>
            </a:r>
            <a:r>
              <a:rPr lang="es-ES" b="1" dirty="0" smtClean="0"/>
              <a:t>de la red en kW</a:t>
            </a:r>
            <a:r>
              <a:rPr lang="es-ES" b="1" dirty="0"/>
              <a:t>, </a:t>
            </a:r>
          </a:p>
          <a:p>
            <a:pPr lvl="2" algn="just"/>
            <a:r>
              <a:rPr lang="es-ES" b="1" dirty="0" smtClean="0"/>
              <a:t>Peje: es la potencia </a:t>
            </a:r>
            <a:r>
              <a:rPr lang="es-ES" b="1" dirty="0"/>
              <a:t>mecánica entregada </a:t>
            </a:r>
            <a:r>
              <a:rPr lang="es-ES" b="1" dirty="0" smtClean="0"/>
              <a:t>en el eje</a:t>
            </a:r>
            <a:r>
              <a:rPr lang="es-ES" b="1" dirty="0"/>
              <a:t>.</a:t>
            </a:r>
          </a:p>
          <a:p>
            <a:pPr algn="just"/>
            <a:r>
              <a:rPr lang="es-ES" dirty="0"/>
              <a:t>En la práctica, en ninguna parte del motor se indican las </a:t>
            </a:r>
            <a:r>
              <a:rPr lang="es-ES" dirty="0" smtClean="0"/>
              <a:t>pérdidas</a:t>
            </a:r>
            <a:r>
              <a:rPr lang="es-ES" dirty="0"/>
              <a:t>, sino su rendimiento en %, que se calcula de la </a:t>
            </a:r>
            <a:r>
              <a:rPr lang="es-ES" dirty="0" smtClean="0"/>
              <a:t>siguiente </a:t>
            </a:r>
            <a:r>
              <a:rPr lang="es-ES" dirty="0"/>
              <a:t>forma:</a:t>
            </a:r>
          </a:p>
          <a:p>
            <a:pPr algn="just"/>
            <a:endParaRPr lang="es-ES" dirty="0" smtClean="0"/>
          </a:p>
          <a:p>
            <a:pPr algn="just"/>
            <a:endParaRPr lang="es-ES" dirty="0"/>
          </a:p>
          <a:p>
            <a:pPr algn="just"/>
            <a:endParaRPr lang="es-ES" dirty="0" smtClean="0"/>
          </a:p>
          <a:p>
            <a:pPr algn="just"/>
            <a:endParaRPr lang="es-ES" dirty="0" smtClean="0"/>
          </a:p>
          <a:p>
            <a:pPr algn="just"/>
            <a:endParaRPr lang="es-ES" dirty="0"/>
          </a:p>
          <a:p>
            <a:pPr algn="just"/>
            <a:endParaRPr lang="es-ES" dirty="0" smtClean="0"/>
          </a:p>
          <a:p>
            <a:pPr algn="just"/>
            <a:endParaRPr lang="es-ES" b="1" dirty="0"/>
          </a:p>
          <a:p>
            <a:pPr algn="just"/>
            <a:r>
              <a:rPr lang="es-ES" b="1" dirty="0" smtClean="0"/>
              <a:t>Chapa </a:t>
            </a:r>
            <a:r>
              <a:rPr lang="es-ES" b="1" dirty="0"/>
              <a:t>de características de un motor trifásico, donde se </a:t>
            </a:r>
          </a:p>
          <a:p>
            <a:pPr algn="just"/>
            <a:r>
              <a:rPr lang="es-ES" b="1" dirty="0"/>
              <a:t>observan los valores de corrientes </a:t>
            </a:r>
            <a:r>
              <a:rPr lang="es-ES" b="1" dirty="0" smtClean="0"/>
              <a:t>y tensiones </a:t>
            </a:r>
            <a:r>
              <a:rPr lang="es-ES" b="1" dirty="0"/>
              <a:t>nominales, </a:t>
            </a:r>
          </a:p>
          <a:p>
            <a:pPr algn="just"/>
            <a:r>
              <a:rPr lang="es-ES" b="1" dirty="0"/>
              <a:t>velocidad nominal </a:t>
            </a:r>
            <a:r>
              <a:rPr lang="es-ES" b="1" dirty="0" smtClean="0"/>
              <a:t>y rendimiento.</a:t>
            </a:r>
          </a:p>
          <a:p>
            <a:endParaRPr lang="es-ES" dirty="0"/>
          </a:p>
        </p:txBody>
      </p:sp>
      <p:pic>
        <p:nvPicPr>
          <p:cNvPr id="3" name="Imagen 2"/>
          <p:cNvPicPr>
            <a:picLocks noChangeAspect="1"/>
          </p:cNvPicPr>
          <p:nvPr/>
        </p:nvPicPr>
        <p:blipFill>
          <a:blip r:embed="rId2"/>
          <a:stretch>
            <a:fillRect/>
          </a:stretch>
        </p:blipFill>
        <p:spPr>
          <a:xfrm>
            <a:off x="5189517" y="1139042"/>
            <a:ext cx="1555667" cy="381000"/>
          </a:xfrm>
          <a:prstGeom prst="rect">
            <a:avLst/>
          </a:prstGeom>
        </p:spPr>
      </p:pic>
      <p:pic>
        <p:nvPicPr>
          <p:cNvPr id="8" name="Imagen 7"/>
          <p:cNvPicPr>
            <a:picLocks noChangeAspect="1"/>
          </p:cNvPicPr>
          <p:nvPr/>
        </p:nvPicPr>
        <p:blipFill>
          <a:blip r:embed="rId3"/>
          <a:stretch>
            <a:fillRect/>
          </a:stretch>
        </p:blipFill>
        <p:spPr>
          <a:xfrm>
            <a:off x="5082639" y="2815069"/>
            <a:ext cx="1662545" cy="1032535"/>
          </a:xfrm>
          <a:prstGeom prst="rect">
            <a:avLst/>
          </a:prstGeom>
        </p:spPr>
      </p:pic>
      <p:pic>
        <p:nvPicPr>
          <p:cNvPr id="9" name="Imagen 8"/>
          <p:cNvPicPr>
            <a:picLocks noChangeAspect="1"/>
          </p:cNvPicPr>
          <p:nvPr/>
        </p:nvPicPr>
        <p:blipFill>
          <a:blip r:embed="rId4"/>
          <a:stretch>
            <a:fillRect/>
          </a:stretch>
        </p:blipFill>
        <p:spPr>
          <a:xfrm>
            <a:off x="5811177" y="3954483"/>
            <a:ext cx="5917685" cy="2607215"/>
          </a:xfrm>
          <a:prstGeom prst="rect">
            <a:avLst/>
          </a:prstGeom>
        </p:spPr>
      </p:pic>
    </p:spTree>
    <p:extLst>
      <p:ext uri="{BB962C8B-B14F-4D97-AF65-F5344CB8AC3E}">
        <p14:creationId xmlns:p14="http://schemas.microsoft.com/office/powerpoint/2010/main" val="435289311"/>
      </p:ext>
    </p:extLst>
  </p:cSld>
  <p:clrMapOvr>
    <a:masterClrMapping/>
  </p:clrMapOvr>
</p:sld>
</file>

<file path=ppt/slides/slide1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221673" y="213916"/>
            <a:ext cx="11507189" cy="6186309"/>
          </a:xfrm>
          <a:prstGeom prst="rect">
            <a:avLst/>
          </a:prstGeom>
        </p:spPr>
        <p:txBody>
          <a:bodyPr wrap="square">
            <a:spAutoFit/>
          </a:bodyPr>
          <a:lstStyle/>
          <a:p>
            <a:pPr algn="just"/>
            <a:r>
              <a:rPr lang="es-ES" b="1" dirty="0" smtClean="0">
                <a:solidFill>
                  <a:srgbClr val="0070C0"/>
                </a:solidFill>
                <a:latin typeface="Arial Rounded MT Bold" panose="020F0704030504030204" pitchFamily="34" charset="0"/>
              </a:rPr>
              <a:t>Variación de velocidad</a:t>
            </a:r>
          </a:p>
          <a:p>
            <a:pPr algn="just"/>
            <a:r>
              <a:rPr lang="es-ES" b="1" dirty="0" smtClean="0">
                <a:solidFill>
                  <a:srgbClr val="0070C0"/>
                </a:solidFill>
              </a:rPr>
              <a:t>De acuerdo a lo expresado en esta clase, la velocidad del campo depende del número de pares de polos (esto no se puede variar, dado que es constructivo). El otro factor que varía la velocidad del campo es la frecuencia. </a:t>
            </a:r>
          </a:p>
          <a:p>
            <a:pPr algn="just"/>
            <a:r>
              <a:rPr lang="es-ES" b="1" dirty="0" smtClean="0">
                <a:solidFill>
                  <a:srgbClr val="0070C0"/>
                </a:solidFill>
              </a:rPr>
              <a:t>De acuerdo a lo ya mencionado, este es el principio de funcionamiento de los variadores de velocidad, que presentan una conexión de salida trifásica con frecuencia variable.</a:t>
            </a:r>
          </a:p>
          <a:p>
            <a:pPr algn="just"/>
            <a:endParaRPr lang="es-ES" b="1" dirty="0" smtClean="0">
              <a:solidFill>
                <a:srgbClr val="0070C0"/>
              </a:solidFill>
            </a:endParaRPr>
          </a:p>
          <a:p>
            <a:pPr algn="ctr"/>
            <a:r>
              <a:rPr lang="es-ES" b="1" dirty="0" smtClean="0">
                <a:solidFill>
                  <a:srgbClr val="FF0000"/>
                </a:solidFill>
                <a:latin typeface="Arial Rounded MT Bold" panose="020F0704030504030204" pitchFamily="34" charset="0"/>
              </a:rPr>
              <a:t>El rendimiento da una idea de cuán eficiente es eléctricamente el motor. En la actualidad, diferentes países tienen normas que clasifican al motor de acuerdo con su eficiencia energética.</a:t>
            </a:r>
          </a:p>
          <a:p>
            <a:pPr algn="ctr"/>
            <a:endParaRPr lang="es-ES" b="1" dirty="0" smtClean="0">
              <a:solidFill>
                <a:srgbClr val="FF0000"/>
              </a:solidFill>
              <a:latin typeface="Arial Rounded MT Bold" panose="020F0704030504030204" pitchFamily="34" charset="0"/>
            </a:endParaRPr>
          </a:p>
          <a:p>
            <a:pPr algn="just"/>
            <a:r>
              <a:rPr lang="es-ES" b="1" dirty="0" smtClean="0">
                <a:solidFill>
                  <a:srgbClr val="0070C0"/>
                </a:solidFill>
                <a:latin typeface="Arial Rounded MT Bold" panose="020F0704030504030204" pitchFamily="34" charset="0"/>
              </a:rPr>
              <a:t>Métodos de arranque trifásico</a:t>
            </a:r>
          </a:p>
          <a:p>
            <a:pPr algn="just"/>
            <a:r>
              <a:rPr lang="es-ES" dirty="0" smtClean="0"/>
              <a:t>Como sabemos, los motores eléctricos tanto en el momento del arranque como estando en completo reposo presentan su resbalamiento máximo y se comportan como si tuvieran su rotor bloqueado.</a:t>
            </a:r>
          </a:p>
          <a:p>
            <a:pPr algn="just"/>
            <a:r>
              <a:rPr lang="es-ES" dirty="0" smtClean="0"/>
              <a:t>En estas condiciones, el motor se comporta como si su impedancia interna se encontrara en cortocircuito, por ello, la corriente de arranque alcanza valores de entre 5 y 8 veces la corriente nominal y en funcionamiento normal.</a:t>
            </a:r>
          </a:p>
          <a:p>
            <a:pPr algn="just"/>
            <a:r>
              <a:rPr lang="es-ES" dirty="0" smtClean="0"/>
              <a:t>Ahora bien, esto tiene implicancias más allá de lo que circule por el propio motor. Como se ha explicado al inicio de esta colección, la corriente, al circular por un conductor, que posee su resistencia propia, provoca una caída de potencial. </a:t>
            </a:r>
          </a:p>
          <a:p>
            <a:pPr algn="just"/>
            <a:r>
              <a:rPr lang="es-ES" dirty="0" smtClean="0"/>
              <a:t>En las instalaciones, sobre todo industriales, hay muchos elementos que, con una caída de potencial mínima del 15 %, dejan de funcionar, por ejemplo los </a:t>
            </a:r>
            <a:r>
              <a:rPr lang="es-ES" dirty="0" err="1" smtClean="0"/>
              <a:t>contactores</a:t>
            </a:r>
            <a:r>
              <a:rPr lang="es-ES" dirty="0" smtClean="0"/>
              <a:t>; esto puede resultar peligroso en muchos casos y más si dichos </a:t>
            </a:r>
            <a:r>
              <a:rPr lang="es-ES" dirty="0" err="1" smtClean="0"/>
              <a:t>contactores</a:t>
            </a:r>
            <a:r>
              <a:rPr lang="es-ES" dirty="0" smtClean="0"/>
              <a:t> se utilizan con fines de enclavamientos de seguridad. </a:t>
            </a:r>
          </a:p>
          <a:p>
            <a:pPr algn="just"/>
            <a:r>
              <a:rPr lang="es-ES" dirty="0" smtClean="0"/>
              <a:t>También hay efectos visibles en la iluminación, sobre todo en lámparas fluorescentes, que funcionan con sistemas de control electromagnético y que pueden presentar problemas de rendimiento ante una baja en los niveles de tensión de alimentación.</a:t>
            </a:r>
            <a:endParaRPr lang="es-ES" dirty="0"/>
          </a:p>
        </p:txBody>
      </p:sp>
    </p:spTree>
    <p:extLst>
      <p:ext uri="{BB962C8B-B14F-4D97-AF65-F5344CB8AC3E}">
        <p14:creationId xmlns:p14="http://schemas.microsoft.com/office/powerpoint/2010/main" val="2150366152"/>
      </p:ext>
    </p:extLst>
  </p:cSld>
  <p:clrMapOvr>
    <a:masterClrMapping/>
  </p:clrMapOvr>
</p:sld>
</file>

<file path=ppt/slides/slide1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221673" y="213916"/>
            <a:ext cx="11507189" cy="5632311"/>
          </a:xfrm>
          <a:prstGeom prst="rect">
            <a:avLst/>
          </a:prstGeom>
        </p:spPr>
        <p:txBody>
          <a:bodyPr wrap="square">
            <a:spAutoFit/>
          </a:bodyPr>
          <a:lstStyle/>
          <a:p>
            <a:pPr algn="just"/>
            <a:r>
              <a:rPr lang="es-ES" dirty="0" smtClean="0"/>
              <a:t>De </a:t>
            </a:r>
            <a:r>
              <a:rPr lang="es-ES" dirty="0"/>
              <a:t>acuerdo a lo que se ha explicado, y dependiendo del </a:t>
            </a:r>
            <a:r>
              <a:rPr lang="es-ES" dirty="0" smtClean="0"/>
              <a:t>diseño </a:t>
            </a:r>
            <a:r>
              <a:rPr lang="es-ES" dirty="0"/>
              <a:t>de la instalación y la sección elegida de los cables que </a:t>
            </a:r>
            <a:r>
              <a:rPr lang="es-ES" dirty="0" smtClean="0"/>
              <a:t>alimentan </a:t>
            </a:r>
            <a:r>
              <a:rPr lang="es-ES" dirty="0"/>
              <a:t>a los motores, en el momento del arranque de uno </a:t>
            </a:r>
            <a:r>
              <a:rPr lang="es-ES" dirty="0" smtClean="0"/>
              <a:t>o </a:t>
            </a:r>
            <a:r>
              <a:rPr lang="es-ES" dirty="0"/>
              <a:t>más motores, la corriente de arranque (que dura </a:t>
            </a:r>
            <a:r>
              <a:rPr lang="es-ES" dirty="0" smtClean="0"/>
              <a:t>alrededor </a:t>
            </a:r>
            <a:r>
              <a:rPr lang="es-ES" dirty="0"/>
              <a:t>de 7 segundos) puede provocar una caída de potencial </a:t>
            </a:r>
            <a:r>
              <a:rPr lang="es-ES" dirty="0" smtClean="0"/>
              <a:t>superior </a:t>
            </a:r>
            <a:r>
              <a:rPr lang="es-ES" dirty="0"/>
              <a:t>al 15 % de la tensión nominal.</a:t>
            </a:r>
          </a:p>
          <a:p>
            <a:pPr algn="just"/>
            <a:r>
              <a:rPr lang="es-ES" dirty="0"/>
              <a:t>Para resolver esta situación, se puede aumentar la sección </a:t>
            </a:r>
            <a:r>
              <a:rPr lang="es-ES" dirty="0" smtClean="0"/>
              <a:t>de </a:t>
            </a:r>
            <a:r>
              <a:rPr lang="es-ES" dirty="0"/>
              <a:t>los cables de alimentación ya sea reemplazando los </a:t>
            </a:r>
            <a:r>
              <a:rPr lang="es-ES" dirty="0" smtClean="0"/>
              <a:t>existentes </a:t>
            </a:r>
            <a:r>
              <a:rPr lang="es-ES" dirty="0"/>
              <a:t>o agregando ternas de cables en paralelo, pero </a:t>
            </a:r>
            <a:r>
              <a:rPr lang="es-ES" dirty="0" smtClean="0"/>
              <a:t>esto no </a:t>
            </a:r>
            <a:r>
              <a:rPr lang="es-ES" dirty="0"/>
              <a:t>suele ser </a:t>
            </a:r>
            <a:r>
              <a:rPr lang="es-ES" dirty="0" smtClean="0"/>
              <a:t>lo mejor ni en lo económico ni en la disminución de la impedancia del circuito </a:t>
            </a:r>
            <a:r>
              <a:rPr lang="es-ES" dirty="0"/>
              <a:t>ante </a:t>
            </a:r>
            <a:r>
              <a:rPr lang="es-ES" dirty="0" smtClean="0"/>
              <a:t>un cortocircuito</a:t>
            </a:r>
            <a:r>
              <a:rPr lang="es-ES" dirty="0"/>
              <a:t>.</a:t>
            </a:r>
          </a:p>
          <a:p>
            <a:pPr algn="just"/>
            <a:r>
              <a:rPr lang="es-ES" dirty="0"/>
              <a:t>Una alternativa a esta solución es implementar sistemas de </a:t>
            </a:r>
            <a:r>
              <a:rPr lang="es-ES" dirty="0" smtClean="0"/>
              <a:t>arranque</a:t>
            </a:r>
            <a:r>
              <a:rPr lang="es-ES" dirty="0"/>
              <a:t>, en los que se limite la corriente de arranque lo </a:t>
            </a:r>
            <a:r>
              <a:rPr lang="es-ES" dirty="0" smtClean="0"/>
              <a:t>más </a:t>
            </a:r>
            <a:r>
              <a:rPr lang="es-ES" dirty="0"/>
              <a:t>que se pueda y, de esa manera, no provocar una caída </a:t>
            </a:r>
            <a:r>
              <a:rPr lang="es-ES" dirty="0" smtClean="0"/>
              <a:t>de </a:t>
            </a:r>
            <a:r>
              <a:rPr lang="es-ES" dirty="0"/>
              <a:t>potencial que afecte el funcionamiento y la seguridad de </a:t>
            </a:r>
            <a:r>
              <a:rPr lang="es-ES" dirty="0" smtClean="0"/>
              <a:t>la </a:t>
            </a:r>
            <a:r>
              <a:rPr lang="es-ES" dirty="0"/>
              <a:t>instalación.</a:t>
            </a:r>
          </a:p>
          <a:p>
            <a:pPr algn="just"/>
            <a:r>
              <a:rPr lang="es-ES" dirty="0"/>
              <a:t>El arranque estrella-triángulo consiste en arrancar el </a:t>
            </a:r>
            <a:r>
              <a:rPr lang="es-ES" dirty="0" smtClean="0"/>
              <a:t>motor </a:t>
            </a:r>
            <a:r>
              <a:rPr lang="es-ES" dirty="0"/>
              <a:t>con sus bobinados conectados en estrella y, luego </a:t>
            </a:r>
            <a:r>
              <a:rPr lang="es-ES" dirty="0" smtClean="0"/>
              <a:t>que </a:t>
            </a:r>
            <a:r>
              <a:rPr lang="es-ES" dirty="0"/>
              <a:t>alcanza una cierta velocidad, cambiar la conexión </a:t>
            </a:r>
            <a:r>
              <a:rPr lang="es-ES" dirty="0" smtClean="0"/>
              <a:t>a triángulo</a:t>
            </a:r>
            <a:r>
              <a:rPr lang="es-ES" dirty="0"/>
              <a:t>, </a:t>
            </a:r>
            <a:r>
              <a:rPr lang="es-ES" dirty="0" smtClean="0"/>
              <a:t>y que </a:t>
            </a:r>
            <a:r>
              <a:rPr lang="es-ES" dirty="0"/>
              <a:t>reciba plena tensión. Con esto </a:t>
            </a:r>
            <a:r>
              <a:rPr lang="es-ES" dirty="0" smtClean="0"/>
              <a:t>se logra reducir la corriente de la línea a la tercera parte, pero </a:t>
            </a:r>
            <a:r>
              <a:rPr lang="es-ES" dirty="0" err="1" smtClean="0"/>
              <a:t>tamién</a:t>
            </a:r>
            <a:r>
              <a:rPr lang="es-ES" dirty="0" smtClean="0"/>
              <a:t> la </a:t>
            </a:r>
            <a:r>
              <a:rPr lang="es-ES" dirty="0" err="1" smtClean="0"/>
              <a:t>cupla</a:t>
            </a:r>
            <a:r>
              <a:rPr lang="es-ES" dirty="0" smtClean="0"/>
              <a:t> se reduce </a:t>
            </a:r>
            <a:r>
              <a:rPr lang="es-ES" dirty="0"/>
              <a:t>a la tercera parte</a:t>
            </a:r>
            <a:r>
              <a:rPr lang="es-ES" dirty="0" smtClean="0"/>
              <a:t>. Este </a:t>
            </a:r>
            <a:r>
              <a:rPr lang="es-ES" dirty="0"/>
              <a:t>sistema se </a:t>
            </a:r>
            <a:r>
              <a:rPr lang="es-ES" dirty="0" smtClean="0"/>
              <a:t>utiliza para arrancar en vacío o con par resistente débil</a:t>
            </a:r>
            <a:r>
              <a:rPr lang="es-ES" dirty="0"/>
              <a:t>. </a:t>
            </a:r>
          </a:p>
          <a:p>
            <a:pPr algn="just"/>
            <a:r>
              <a:rPr lang="es-ES" dirty="0"/>
              <a:t>Como </a:t>
            </a:r>
            <a:r>
              <a:rPr lang="es-ES" dirty="0" smtClean="0"/>
              <a:t>se ha indicado </a:t>
            </a:r>
            <a:r>
              <a:rPr lang="es-ES" dirty="0"/>
              <a:t>anteriormente, </a:t>
            </a:r>
            <a:r>
              <a:rPr lang="es-ES" dirty="0" smtClean="0"/>
              <a:t>el bobinado </a:t>
            </a:r>
            <a:r>
              <a:rPr lang="es-ES" dirty="0"/>
              <a:t>recibe, </a:t>
            </a:r>
            <a:r>
              <a:rPr lang="es-ES" dirty="0" smtClean="0"/>
              <a:t>conectado en estrella una </a:t>
            </a:r>
            <a:r>
              <a:rPr lang="es-ES" dirty="0"/>
              <a:t>tensión </a:t>
            </a:r>
            <a:r>
              <a:rPr lang="es-ES" dirty="0" smtClean="0"/>
              <a:t>√3 veces </a:t>
            </a:r>
            <a:r>
              <a:rPr lang="es-ES" dirty="0"/>
              <a:t>menor </a:t>
            </a:r>
            <a:r>
              <a:rPr lang="es-ES" dirty="0" smtClean="0"/>
              <a:t>que la nominal en conexión </a:t>
            </a:r>
            <a:r>
              <a:rPr lang="es-ES" dirty="0"/>
              <a:t>triángulo, por </a:t>
            </a:r>
            <a:r>
              <a:rPr lang="es-ES" dirty="0" smtClean="0"/>
              <a:t>lo que el par y la intensidad absorbida se hace √3 </a:t>
            </a:r>
            <a:r>
              <a:rPr lang="es-ES" dirty="0"/>
              <a:t>veces menor.</a:t>
            </a:r>
          </a:p>
          <a:p>
            <a:pPr algn="just"/>
            <a:r>
              <a:rPr lang="es-ES" dirty="0"/>
              <a:t>Si tenemos en cuenta que, en un sistema trifásico </a:t>
            </a:r>
            <a:r>
              <a:rPr lang="es-ES" dirty="0" smtClean="0"/>
              <a:t>conectado </a:t>
            </a:r>
            <a:r>
              <a:rPr lang="es-ES" dirty="0"/>
              <a:t>en triángulo, la corriente de línea es </a:t>
            </a:r>
            <a:r>
              <a:rPr lang="es-ES" dirty="0" smtClean="0"/>
              <a:t>√3 </a:t>
            </a:r>
            <a:r>
              <a:rPr lang="es-ES" dirty="0"/>
              <a:t>veces mayor que </a:t>
            </a:r>
            <a:r>
              <a:rPr lang="es-ES" dirty="0" smtClean="0"/>
              <a:t>la </a:t>
            </a:r>
            <a:r>
              <a:rPr lang="es-ES" dirty="0"/>
              <a:t>de fase y, en el sistema estrella, la intensidad de línea es </a:t>
            </a:r>
            <a:r>
              <a:rPr lang="es-ES" dirty="0" smtClean="0"/>
              <a:t>igual </a:t>
            </a:r>
            <a:r>
              <a:rPr lang="es-ES" dirty="0"/>
              <a:t>que la de fase, se llega a la conclusión que la corriente </a:t>
            </a:r>
            <a:r>
              <a:rPr lang="es-ES" dirty="0" smtClean="0"/>
              <a:t>absorbida </a:t>
            </a:r>
            <a:r>
              <a:rPr lang="es-ES" dirty="0"/>
              <a:t>es también </a:t>
            </a:r>
            <a:r>
              <a:rPr lang="es-ES" dirty="0" smtClean="0"/>
              <a:t>√3 </a:t>
            </a:r>
            <a:r>
              <a:rPr lang="es-ES" dirty="0"/>
              <a:t>menor en el arranque en estrella.</a:t>
            </a:r>
          </a:p>
          <a:p>
            <a:pPr algn="just"/>
            <a:r>
              <a:rPr lang="es-ES" dirty="0"/>
              <a:t>La reducción de </a:t>
            </a:r>
            <a:r>
              <a:rPr lang="es-ES" dirty="0" smtClean="0"/>
              <a:t>√3 </a:t>
            </a:r>
            <a:r>
              <a:rPr lang="es-ES" dirty="0"/>
              <a:t>veces por la tensión y </a:t>
            </a:r>
            <a:r>
              <a:rPr lang="es-ES" dirty="0" smtClean="0"/>
              <a:t>√3 </a:t>
            </a:r>
            <a:r>
              <a:rPr lang="es-ES" dirty="0"/>
              <a:t>por la </a:t>
            </a:r>
            <a:r>
              <a:rPr lang="es-ES" dirty="0" smtClean="0"/>
              <a:t>intensidad </a:t>
            </a:r>
            <a:r>
              <a:rPr lang="es-ES" dirty="0"/>
              <a:t>da como resultado una reducción de </a:t>
            </a:r>
            <a:r>
              <a:rPr lang="es-ES" dirty="0" smtClean="0"/>
              <a:t>√</a:t>
            </a:r>
            <a:r>
              <a:rPr lang="es-ES" dirty="0"/>
              <a:t>3 * </a:t>
            </a:r>
            <a:r>
              <a:rPr lang="es-ES" dirty="0" smtClean="0"/>
              <a:t>√3 = 3 </a:t>
            </a:r>
            <a:r>
              <a:rPr lang="es-ES" dirty="0"/>
              <a:t>veces la corriente absorbida en comparación con </a:t>
            </a:r>
            <a:r>
              <a:rPr lang="es-ES" dirty="0" smtClean="0"/>
              <a:t>el arranque directo.</a:t>
            </a:r>
            <a:endParaRPr lang="es-ES" dirty="0"/>
          </a:p>
        </p:txBody>
      </p:sp>
    </p:spTree>
    <p:extLst>
      <p:ext uri="{BB962C8B-B14F-4D97-AF65-F5344CB8AC3E}">
        <p14:creationId xmlns:p14="http://schemas.microsoft.com/office/powerpoint/2010/main" val="4180488701"/>
      </p:ext>
    </p:extLst>
  </p:cSld>
  <p:clrMapOvr>
    <a:masterClrMapping/>
  </p:clrMapOvr>
</p:sld>
</file>

<file path=ppt/slides/slide1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221673" y="213916"/>
            <a:ext cx="11507189" cy="6740307"/>
          </a:xfrm>
          <a:prstGeom prst="rect">
            <a:avLst/>
          </a:prstGeom>
        </p:spPr>
        <p:txBody>
          <a:bodyPr wrap="square">
            <a:spAutoFit/>
          </a:bodyPr>
          <a:lstStyle/>
          <a:p>
            <a:pPr algn="just"/>
            <a:r>
              <a:rPr lang="es-ES" b="1" dirty="0" smtClean="0"/>
              <a:t>Circuito </a:t>
            </a:r>
            <a:r>
              <a:rPr lang="es-ES" b="1" dirty="0"/>
              <a:t>de </a:t>
            </a:r>
            <a:r>
              <a:rPr lang="es-ES" b="1" dirty="0" smtClean="0"/>
              <a:t>comando</a:t>
            </a:r>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b="1" dirty="0" smtClean="0"/>
          </a:p>
          <a:p>
            <a:pPr algn="just"/>
            <a:r>
              <a:rPr lang="es-ES" b="1" dirty="0" smtClean="0"/>
              <a:t>Circuito </a:t>
            </a:r>
            <a:r>
              <a:rPr lang="es-ES" b="1" dirty="0"/>
              <a:t>de sistema de arranque </a:t>
            </a:r>
            <a:endParaRPr lang="es-ES" b="1" dirty="0" smtClean="0"/>
          </a:p>
          <a:p>
            <a:pPr algn="just"/>
            <a:r>
              <a:rPr lang="es-ES" b="1" dirty="0" smtClean="0"/>
              <a:t>estrella-triángulo</a:t>
            </a:r>
            <a:r>
              <a:rPr lang="es-ES" b="1" dirty="0"/>
              <a:t>, circuito de </a:t>
            </a:r>
            <a:r>
              <a:rPr lang="es-ES" b="1" dirty="0" smtClean="0"/>
              <a:t>control</a:t>
            </a:r>
            <a:r>
              <a:rPr lang="es-ES" dirty="0" smtClean="0"/>
              <a:t>.</a:t>
            </a:r>
          </a:p>
          <a:p>
            <a:pPr algn="just"/>
            <a:endParaRPr lang="es-ES" dirty="0"/>
          </a:p>
        </p:txBody>
      </p:sp>
      <p:pic>
        <p:nvPicPr>
          <p:cNvPr id="3" name="Imagen 2"/>
          <p:cNvPicPr>
            <a:picLocks noChangeAspect="1"/>
          </p:cNvPicPr>
          <p:nvPr/>
        </p:nvPicPr>
        <p:blipFill>
          <a:blip r:embed="rId2"/>
          <a:stretch>
            <a:fillRect/>
          </a:stretch>
        </p:blipFill>
        <p:spPr>
          <a:xfrm>
            <a:off x="333376" y="540575"/>
            <a:ext cx="2381250" cy="5551467"/>
          </a:xfrm>
          <a:prstGeom prst="rect">
            <a:avLst/>
          </a:prstGeom>
        </p:spPr>
      </p:pic>
      <p:pic>
        <p:nvPicPr>
          <p:cNvPr id="4" name="Imagen 3"/>
          <p:cNvPicPr>
            <a:picLocks noChangeAspect="1"/>
          </p:cNvPicPr>
          <p:nvPr/>
        </p:nvPicPr>
        <p:blipFill>
          <a:blip r:embed="rId3"/>
          <a:stretch>
            <a:fillRect/>
          </a:stretch>
        </p:blipFill>
        <p:spPr>
          <a:xfrm>
            <a:off x="7959443" y="258783"/>
            <a:ext cx="4019550" cy="3057525"/>
          </a:xfrm>
          <a:prstGeom prst="rect">
            <a:avLst/>
          </a:prstGeom>
        </p:spPr>
      </p:pic>
      <p:sp>
        <p:nvSpPr>
          <p:cNvPr id="5" name="Rectángulo 4"/>
          <p:cNvSpPr/>
          <p:nvPr/>
        </p:nvSpPr>
        <p:spPr>
          <a:xfrm>
            <a:off x="7419551" y="3316308"/>
            <a:ext cx="4522318" cy="646331"/>
          </a:xfrm>
          <a:prstGeom prst="rect">
            <a:avLst/>
          </a:prstGeom>
        </p:spPr>
        <p:txBody>
          <a:bodyPr wrap="square">
            <a:spAutoFit/>
          </a:bodyPr>
          <a:lstStyle/>
          <a:p>
            <a:pPr algn="ctr"/>
            <a:r>
              <a:rPr lang="es-ES" b="1" dirty="0"/>
              <a:t>Variación de la </a:t>
            </a:r>
            <a:r>
              <a:rPr lang="es-ES" b="1" dirty="0" err="1"/>
              <a:t>cupla</a:t>
            </a:r>
            <a:r>
              <a:rPr lang="es-ES" b="1" dirty="0"/>
              <a:t> para un arranque estrella triángulo</a:t>
            </a:r>
          </a:p>
        </p:txBody>
      </p:sp>
      <p:pic>
        <p:nvPicPr>
          <p:cNvPr id="6" name="Imagen 5"/>
          <p:cNvPicPr>
            <a:picLocks noChangeAspect="1"/>
          </p:cNvPicPr>
          <p:nvPr/>
        </p:nvPicPr>
        <p:blipFill>
          <a:blip r:embed="rId4"/>
          <a:stretch>
            <a:fillRect/>
          </a:stretch>
        </p:blipFill>
        <p:spPr>
          <a:xfrm>
            <a:off x="7285875" y="3923767"/>
            <a:ext cx="4655994" cy="2781833"/>
          </a:xfrm>
          <a:prstGeom prst="rect">
            <a:avLst/>
          </a:prstGeom>
        </p:spPr>
      </p:pic>
      <p:sp>
        <p:nvSpPr>
          <p:cNvPr id="7" name="Rectángulo 6"/>
          <p:cNvSpPr/>
          <p:nvPr/>
        </p:nvSpPr>
        <p:spPr>
          <a:xfrm>
            <a:off x="4308501" y="5592413"/>
            <a:ext cx="3111050" cy="646331"/>
          </a:xfrm>
          <a:prstGeom prst="rect">
            <a:avLst/>
          </a:prstGeom>
        </p:spPr>
        <p:txBody>
          <a:bodyPr wrap="square">
            <a:spAutoFit/>
          </a:bodyPr>
          <a:lstStyle/>
          <a:p>
            <a:pPr algn="ctr"/>
            <a:r>
              <a:rPr lang="es-ES" b="1" dirty="0"/>
              <a:t>Variación de la corriente en un arranque estrella-triángulo.</a:t>
            </a:r>
          </a:p>
        </p:txBody>
      </p:sp>
      <p:pic>
        <p:nvPicPr>
          <p:cNvPr id="8" name="Imagen 7"/>
          <p:cNvPicPr>
            <a:picLocks noChangeAspect="1"/>
          </p:cNvPicPr>
          <p:nvPr/>
        </p:nvPicPr>
        <p:blipFill>
          <a:blip r:embed="rId5"/>
          <a:stretch>
            <a:fillRect/>
          </a:stretch>
        </p:blipFill>
        <p:spPr>
          <a:xfrm>
            <a:off x="2714626" y="213916"/>
            <a:ext cx="4704925" cy="3894788"/>
          </a:xfrm>
          <a:prstGeom prst="rect">
            <a:avLst/>
          </a:prstGeom>
        </p:spPr>
      </p:pic>
      <p:sp>
        <p:nvSpPr>
          <p:cNvPr id="9" name="Rectángulo 8"/>
          <p:cNvSpPr/>
          <p:nvPr/>
        </p:nvSpPr>
        <p:spPr>
          <a:xfrm>
            <a:off x="2709928" y="4069832"/>
            <a:ext cx="4575947" cy="646331"/>
          </a:xfrm>
          <a:prstGeom prst="rect">
            <a:avLst/>
          </a:prstGeom>
        </p:spPr>
        <p:txBody>
          <a:bodyPr wrap="square">
            <a:spAutoFit/>
          </a:bodyPr>
          <a:lstStyle/>
          <a:p>
            <a:pPr algn="ctr"/>
            <a:r>
              <a:rPr lang="es-ES" b="1" dirty="0"/>
              <a:t>Circuito de sistema de arranque estrella-triángulo, circuito de potencia.</a:t>
            </a:r>
          </a:p>
        </p:txBody>
      </p:sp>
    </p:spTree>
    <p:extLst>
      <p:ext uri="{BB962C8B-B14F-4D97-AF65-F5344CB8AC3E}">
        <p14:creationId xmlns:p14="http://schemas.microsoft.com/office/powerpoint/2010/main" val="765428587"/>
      </p:ext>
    </p:extLst>
  </p:cSld>
  <p:clrMapOvr>
    <a:masterClrMapping/>
  </p:clrMapOvr>
</p:sld>
</file>

<file path=ppt/slides/slide1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221673" y="213916"/>
            <a:ext cx="11507189" cy="6463308"/>
          </a:xfrm>
          <a:prstGeom prst="rect">
            <a:avLst/>
          </a:prstGeom>
        </p:spPr>
        <p:txBody>
          <a:bodyPr wrap="square">
            <a:spAutoFit/>
          </a:bodyPr>
          <a:lstStyle/>
          <a:p>
            <a:pPr algn="just"/>
            <a:r>
              <a:rPr lang="es-ES" dirty="0" smtClean="0"/>
              <a:t>El </a:t>
            </a:r>
            <a:r>
              <a:rPr lang="es-ES" dirty="0"/>
              <a:t>arranque estrella-triángulo se puede hacer en forma </a:t>
            </a:r>
            <a:r>
              <a:rPr lang="es-ES" dirty="0" smtClean="0"/>
              <a:t>manual </a:t>
            </a:r>
            <a:r>
              <a:rPr lang="es-ES" dirty="0"/>
              <a:t>o con un arrancador automático. Lo primero que </a:t>
            </a:r>
            <a:r>
              <a:rPr lang="es-ES" dirty="0" smtClean="0"/>
              <a:t>hay que </a:t>
            </a:r>
            <a:r>
              <a:rPr lang="es-ES" dirty="0"/>
              <a:t>verificar es que el motor pueda funcionar en </a:t>
            </a:r>
            <a:r>
              <a:rPr lang="es-ES" dirty="0" smtClean="0"/>
              <a:t>conexión triángulo </a:t>
            </a:r>
            <a:r>
              <a:rPr lang="es-ES" dirty="0"/>
              <a:t>a la tensión de la red. El proceso es el </a:t>
            </a:r>
            <a:r>
              <a:rPr lang="es-ES" dirty="0" smtClean="0"/>
              <a:t>siguiente para el caso de un arrancador </a:t>
            </a:r>
            <a:r>
              <a:rPr lang="es-ES" dirty="0"/>
              <a:t>manual:</a:t>
            </a:r>
          </a:p>
          <a:p>
            <a:pPr marL="800100" lvl="1" indent="-342900" algn="just">
              <a:buFont typeface="+mj-lt"/>
              <a:buAutoNum type="arabicParenR"/>
            </a:pPr>
            <a:r>
              <a:rPr lang="es-ES" b="1" dirty="0" smtClean="0"/>
              <a:t>El </a:t>
            </a:r>
            <a:r>
              <a:rPr lang="es-ES" b="1" dirty="0"/>
              <a:t>motor se encuentra en reposo y se presiona el </a:t>
            </a:r>
            <a:r>
              <a:rPr lang="es-ES" b="1" dirty="0" smtClean="0"/>
              <a:t>pulsador </a:t>
            </a:r>
            <a:r>
              <a:rPr lang="es-ES" b="1" dirty="0"/>
              <a:t>de marcha del motor (S2) en la figura del circuito de </a:t>
            </a:r>
            <a:r>
              <a:rPr lang="es-ES" b="1" dirty="0" smtClean="0"/>
              <a:t>control</a:t>
            </a:r>
            <a:r>
              <a:rPr lang="es-ES" b="1" dirty="0"/>
              <a:t>. En ese estado tanto 01 como 02, que son </a:t>
            </a:r>
            <a:r>
              <a:rPr lang="es-ES" b="1" dirty="0" smtClean="0"/>
              <a:t>protecciones </a:t>
            </a:r>
            <a:r>
              <a:rPr lang="es-ES" b="1" dirty="0"/>
              <a:t>propias del motor, se encuentran cerrados.</a:t>
            </a:r>
          </a:p>
          <a:p>
            <a:pPr marL="800100" lvl="1" indent="-342900" algn="just">
              <a:buFont typeface="+mj-lt"/>
              <a:buAutoNum type="arabicParenR"/>
            </a:pPr>
            <a:r>
              <a:rPr lang="es-ES" b="1" dirty="0" smtClean="0"/>
              <a:t>Al </a:t>
            </a:r>
            <a:r>
              <a:rPr lang="es-ES" b="1" dirty="0"/>
              <a:t>cerrar S2, se energiza el </a:t>
            </a:r>
            <a:r>
              <a:rPr lang="es-ES" b="1" dirty="0" err="1"/>
              <a:t>contactor</a:t>
            </a:r>
            <a:r>
              <a:rPr lang="es-ES" b="1" dirty="0"/>
              <a:t> KM1. Con la </a:t>
            </a:r>
            <a:r>
              <a:rPr lang="es-ES" b="1" dirty="0" smtClean="0"/>
              <a:t>energización </a:t>
            </a:r>
            <a:r>
              <a:rPr lang="es-ES" b="1" dirty="0"/>
              <a:t>de KM1, se cierra el </a:t>
            </a:r>
            <a:r>
              <a:rPr lang="es-ES" b="1" dirty="0" err="1"/>
              <a:t>contactor</a:t>
            </a:r>
            <a:r>
              <a:rPr lang="es-ES" b="1" dirty="0"/>
              <a:t> y, por lo tanto, se </a:t>
            </a:r>
            <a:r>
              <a:rPr lang="es-ES" b="1" dirty="0" smtClean="0"/>
              <a:t>cierra </a:t>
            </a:r>
            <a:r>
              <a:rPr lang="es-ES" b="1" dirty="0"/>
              <a:t>el contacto auxiliar de KM1 (entre los puntos 53 y </a:t>
            </a:r>
            <a:r>
              <a:rPr lang="es-ES" b="1" dirty="0" smtClean="0"/>
              <a:t>54</a:t>
            </a:r>
            <a:r>
              <a:rPr lang="es-ES" b="1" dirty="0"/>
              <a:t>). Se puede observar que, en el circuito de potencia o </a:t>
            </a:r>
            <a:r>
              <a:rPr lang="es-ES" b="1" dirty="0" smtClean="0"/>
              <a:t>control</a:t>
            </a:r>
            <a:r>
              <a:rPr lang="es-ES" b="1" dirty="0"/>
              <a:t>, el </a:t>
            </a:r>
            <a:r>
              <a:rPr lang="es-ES" b="1" dirty="0" err="1"/>
              <a:t>contactor</a:t>
            </a:r>
            <a:r>
              <a:rPr lang="es-ES" b="1" dirty="0"/>
              <a:t> KM1 genera la conexión estrella.</a:t>
            </a:r>
          </a:p>
          <a:p>
            <a:pPr marL="800100" lvl="1" indent="-342900" algn="just">
              <a:buFont typeface="+mj-lt"/>
              <a:buAutoNum type="arabicParenR"/>
            </a:pPr>
            <a:r>
              <a:rPr lang="es-ES" b="1" dirty="0" smtClean="0"/>
              <a:t>El </a:t>
            </a:r>
            <a:r>
              <a:rPr lang="es-ES" b="1" dirty="0"/>
              <a:t>cierre del contacto auxiliar del </a:t>
            </a:r>
            <a:r>
              <a:rPr lang="es-ES" b="1" dirty="0" err="1"/>
              <a:t>contactor</a:t>
            </a:r>
            <a:r>
              <a:rPr lang="es-ES" b="1" dirty="0"/>
              <a:t> KM1 (entre </a:t>
            </a:r>
            <a:r>
              <a:rPr lang="es-ES" b="1" dirty="0" smtClean="0"/>
              <a:t>los </a:t>
            </a:r>
            <a:r>
              <a:rPr lang="es-ES" b="1" dirty="0"/>
              <a:t>puntos 53 y 54) hará que se alimente el </a:t>
            </a:r>
            <a:r>
              <a:rPr lang="es-ES" b="1" dirty="0" err="1"/>
              <a:t>contactor</a:t>
            </a:r>
            <a:r>
              <a:rPr lang="es-ES" b="1" dirty="0"/>
              <a:t> </a:t>
            </a:r>
            <a:r>
              <a:rPr lang="es-ES" b="1" dirty="0" smtClean="0"/>
              <a:t>KM2, que </a:t>
            </a:r>
            <a:r>
              <a:rPr lang="es-ES" b="1" dirty="0"/>
              <a:t>pondrá en funcionamiento al motor.</a:t>
            </a:r>
          </a:p>
          <a:p>
            <a:pPr marL="800100" lvl="1" indent="-342900" algn="just">
              <a:buFont typeface="+mj-lt"/>
              <a:buAutoNum type="arabicParenR"/>
            </a:pPr>
            <a:r>
              <a:rPr lang="es-ES" b="1" dirty="0" smtClean="0"/>
              <a:t>Al </a:t>
            </a:r>
            <a:r>
              <a:rPr lang="es-ES" b="1" dirty="0"/>
              <a:t>energizarse, el </a:t>
            </a:r>
            <a:r>
              <a:rPr lang="es-ES" b="1" dirty="0" err="1"/>
              <a:t>contactor</a:t>
            </a:r>
            <a:r>
              <a:rPr lang="es-ES" b="1" dirty="0"/>
              <a:t> </a:t>
            </a:r>
            <a:r>
              <a:rPr lang="es-ES" b="1" dirty="0" smtClean="0"/>
              <a:t>Km² </a:t>
            </a:r>
            <a:r>
              <a:rPr lang="es-ES" b="1" dirty="0"/>
              <a:t>activa un </a:t>
            </a:r>
            <a:r>
              <a:rPr lang="es-ES" b="1" dirty="0" err="1"/>
              <a:t>timer</a:t>
            </a:r>
            <a:r>
              <a:rPr lang="es-ES" b="1" dirty="0"/>
              <a:t> que </a:t>
            </a:r>
            <a:r>
              <a:rPr lang="es-ES" b="1" dirty="0" smtClean="0"/>
              <a:t>tiene </a:t>
            </a:r>
            <a:r>
              <a:rPr lang="es-ES" b="1" dirty="0"/>
              <a:t>incorporado y que está ajustado para un tiempo menor </a:t>
            </a:r>
            <a:r>
              <a:rPr lang="es-ES" b="1" dirty="0" smtClean="0"/>
              <a:t>al </a:t>
            </a:r>
            <a:r>
              <a:rPr lang="es-ES" b="1" dirty="0"/>
              <a:t>tiempo de arranque del motor.</a:t>
            </a:r>
          </a:p>
          <a:p>
            <a:pPr marL="800100" lvl="1" indent="-342900" algn="just">
              <a:buFont typeface="+mj-lt"/>
              <a:buAutoNum type="arabicParenR"/>
            </a:pPr>
            <a:r>
              <a:rPr lang="es-ES" b="1" dirty="0" smtClean="0"/>
              <a:t>Luego </a:t>
            </a:r>
            <a:r>
              <a:rPr lang="es-ES" b="1" dirty="0"/>
              <a:t>del tiempo de programación del </a:t>
            </a:r>
            <a:r>
              <a:rPr lang="es-ES" b="1" dirty="0" err="1"/>
              <a:t>timer</a:t>
            </a:r>
            <a:r>
              <a:rPr lang="es-ES" b="1" dirty="0"/>
              <a:t>, este </a:t>
            </a:r>
            <a:r>
              <a:rPr lang="es-ES" b="1" dirty="0" smtClean="0"/>
              <a:t>desactiva </a:t>
            </a:r>
            <a:r>
              <a:rPr lang="es-ES" b="1" dirty="0"/>
              <a:t>el </a:t>
            </a:r>
            <a:r>
              <a:rPr lang="es-ES" b="1" dirty="0" err="1"/>
              <a:t>contactor</a:t>
            </a:r>
            <a:r>
              <a:rPr lang="es-ES" b="1" dirty="0"/>
              <a:t> que forma la conexión estrella (KM1) </a:t>
            </a:r>
            <a:r>
              <a:rPr lang="es-ES" b="1" dirty="0" smtClean="0"/>
              <a:t>y </a:t>
            </a:r>
            <a:r>
              <a:rPr lang="es-ES" b="1" dirty="0"/>
              <a:t>alimenta el </a:t>
            </a:r>
            <a:r>
              <a:rPr lang="es-ES" b="1" dirty="0" err="1"/>
              <a:t>contactor</a:t>
            </a:r>
            <a:r>
              <a:rPr lang="es-ES" b="1" dirty="0"/>
              <a:t> KM3 que forma la conexión en </a:t>
            </a:r>
            <a:r>
              <a:rPr lang="es-ES" b="1" dirty="0" smtClean="0"/>
              <a:t>triángulo </a:t>
            </a:r>
            <a:r>
              <a:rPr lang="es-ES" b="1" dirty="0"/>
              <a:t>en el motor.</a:t>
            </a:r>
          </a:p>
          <a:p>
            <a:pPr marL="800100" lvl="1" indent="-342900" algn="just">
              <a:buFont typeface="+mj-lt"/>
              <a:buAutoNum type="arabicParenR"/>
            </a:pPr>
            <a:r>
              <a:rPr lang="es-ES" b="1" dirty="0" smtClean="0"/>
              <a:t>De esta forma, el motor </a:t>
            </a:r>
            <a:r>
              <a:rPr lang="es-ES" b="1" dirty="0"/>
              <a:t>queda funcionando </a:t>
            </a:r>
            <a:r>
              <a:rPr lang="es-ES" b="1" dirty="0" smtClean="0"/>
              <a:t>en conexión triángulo de manera </a:t>
            </a:r>
            <a:r>
              <a:rPr lang="es-ES" b="1" dirty="0"/>
              <a:t>permanente.</a:t>
            </a:r>
          </a:p>
          <a:p>
            <a:pPr algn="just"/>
            <a:endParaRPr lang="es-ES" dirty="0" smtClean="0"/>
          </a:p>
          <a:p>
            <a:pPr algn="just"/>
            <a:r>
              <a:rPr lang="es-ES" dirty="0"/>
              <a:t>s importante que el cambio de estrella a triángulo se </a:t>
            </a:r>
            <a:r>
              <a:rPr lang="es-ES" dirty="0" smtClean="0"/>
              <a:t>realice </a:t>
            </a:r>
            <a:r>
              <a:rPr lang="es-ES" dirty="0"/>
              <a:t>antes de que se complete el proceso de arranque, o </a:t>
            </a:r>
            <a:r>
              <a:rPr lang="es-ES" dirty="0" smtClean="0"/>
              <a:t>antes </a:t>
            </a:r>
            <a:r>
              <a:rPr lang="es-ES" dirty="0"/>
              <a:t>de que la </a:t>
            </a:r>
            <a:r>
              <a:rPr lang="es-ES" dirty="0" err="1"/>
              <a:t>cupla</a:t>
            </a:r>
            <a:r>
              <a:rPr lang="es-ES" dirty="0"/>
              <a:t> del motor entre en equilibrio con la </a:t>
            </a:r>
            <a:r>
              <a:rPr lang="es-ES" dirty="0" err="1" smtClean="0"/>
              <a:t>cupla</a:t>
            </a:r>
            <a:r>
              <a:rPr lang="es-ES" dirty="0" smtClean="0"/>
              <a:t> </a:t>
            </a:r>
            <a:r>
              <a:rPr lang="es-ES" dirty="0"/>
              <a:t>de la carga.</a:t>
            </a:r>
          </a:p>
          <a:p>
            <a:pPr algn="just"/>
            <a:r>
              <a:rPr lang="es-ES" dirty="0"/>
              <a:t>El arranque por autotransformador es un sistema de </a:t>
            </a:r>
            <a:r>
              <a:rPr lang="es-ES" dirty="0" smtClean="0"/>
              <a:t>arranque</a:t>
            </a:r>
            <a:r>
              <a:rPr lang="es-ES" dirty="0"/>
              <a:t>, al igual que en el sistema de arranque </a:t>
            </a:r>
            <a:r>
              <a:rPr lang="es-ES" dirty="0" smtClean="0"/>
              <a:t>estrella-triángulo </a:t>
            </a:r>
            <a:r>
              <a:rPr lang="es-ES" dirty="0"/>
              <a:t>está diseñado para permitir arrancar el motor con una </a:t>
            </a:r>
            <a:r>
              <a:rPr lang="es-ES" dirty="0" smtClean="0"/>
              <a:t>corriente </a:t>
            </a:r>
            <a:r>
              <a:rPr lang="es-ES" dirty="0"/>
              <a:t>mínima y a partir de una reducción en la tensión </a:t>
            </a:r>
            <a:r>
              <a:rPr lang="es-ES" dirty="0" smtClean="0"/>
              <a:t>de </a:t>
            </a:r>
            <a:r>
              <a:rPr lang="es-ES" dirty="0"/>
              <a:t>alimentación.</a:t>
            </a:r>
          </a:p>
          <a:p>
            <a:pPr algn="just"/>
            <a:r>
              <a:rPr lang="es-ES" dirty="0"/>
              <a:t>Este es un procedimiento que se utiliza para el arranque en </a:t>
            </a:r>
            <a:r>
              <a:rPr lang="es-ES" dirty="0" smtClean="0"/>
              <a:t>motores </a:t>
            </a:r>
            <a:r>
              <a:rPr lang="es-ES" dirty="0"/>
              <a:t>de gran potencia, y consiste en intercalar un </a:t>
            </a:r>
            <a:r>
              <a:rPr lang="es-ES" dirty="0" smtClean="0"/>
              <a:t>autotransformador </a:t>
            </a:r>
            <a:r>
              <a:rPr lang="es-ES" dirty="0"/>
              <a:t>entre la red de alimentación y el motor</a:t>
            </a:r>
            <a:r>
              <a:rPr lang="es-ES" dirty="0" smtClean="0"/>
              <a:t>.</a:t>
            </a:r>
          </a:p>
        </p:txBody>
      </p:sp>
    </p:spTree>
    <p:extLst>
      <p:ext uri="{BB962C8B-B14F-4D97-AF65-F5344CB8AC3E}">
        <p14:creationId xmlns:p14="http://schemas.microsoft.com/office/powerpoint/2010/main" val="3909270528"/>
      </p:ext>
    </p:extLst>
  </p:cSld>
  <p:clrMapOvr>
    <a:masterClrMapping/>
  </p:clrMapOvr>
</p:sld>
</file>

<file path=ppt/slides/slide1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221673" y="213916"/>
            <a:ext cx="11507189" cy="6463308"/>
          </a:xfrm>
          <a:prstGeom prst="rect">
            <a:avLst/>
          </a:prstGeom>
        </p:spPr>
        <p:txBody>
          <a:bodyPr wrap="square">
            <a:spAutoFit/>
          </a:bodyPr>
          <a:lstStyle/>
          <a:p>
            <a:pPr algn="just"/>
            <a:r>
              <a:rPr lang="es-ES" dirty="0" smtClean="0"/>
              <a:t>El </a:t>
            </a:r>
            <a:r>
              <a:rPr lang="es-ES" dirty="0"/>
              <a:t>autotransformador tiene distintas tomas de tensión </a:t>
            </a:r>
            <a:r>
              <a:rPr lang="es-ES" dirty="0" smtClean="0"/>
              <a:t>reducida</a:t>
            </a:r>
            <a:r>
              <a:rPr lang="es-ES" dirty="0"/>
              <a:t>, por lo que, en el momento del arranque, se le </a:t>
            </a:r>
            <a:r>
              <a:rPr lang="es-ES" dirty="0" smtClean="0"/>
              <a:t>aplica al </a:t>
            </a:r>
            <a:r>
              <a:rPr lang="es-ES" dirty="0"/>
              <a:t>motor la tensión menor disminuyendo la intensidad. La </a:t>
            </a:r>
            <a:r>
              <a:rPr lang="es-ES" dirty="0" smtClean="0"/>
              <a:t>tensión </a:t>
            </a:r>
            <a:r>
              <a:rPr lang="es-ES" dirty="0"/>
              <a:t>se va elevando en forma progresiva hasta dejar </a:t>
            </a:r>
            <a:r>
              <a:rPr lang="es-ES" dirty="0" smtClean="0"/>
              <a:t>el motor </a:t>
            </a:r>
            <a:r>
              <a:rPr lang="es-ES" dirty="0"/>
              <a:t>conectado </a:t>
            </a:r>
            <a:r>
              <a:rPr lang="es-ES" dirty="0" smtClean="0"/>
              <a:t>a la tensión de la red</a:t>
            </a:r>
            <a:r>
              <a:rPr lang="es-ES" dirty="0"/>
              <a:t>.</a:t>
            </a:r>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smtClean="0"/>
          </a:p>
          <a:p>
            <a:pPr algn="just"/>
            <a:endParaRPr lang="es-ES" dirty="0"/>
          </a:p>
          <a:p>
            <a:pPr algn="just"/>
            <a:endParaRPr lang="es-ES" dirty="0" smtClean="0"/>
          </a:p>
          <a:p>
            <a:pPr algn="just"/>
            <a:r>
              <a:rPr lang="es-ES" b="1" dirty="0" smtClean="0"/>
              <a:t>Esquema </a:t>
            </a:r>
            <a:r>
              <a:rPr lang="es-ES" b="1" dirty="0"/>
              <a:t>de conexión de sistema de arranque por </a:t>
            </a:r>
            <a:endParaRPr lang="es-ES" b="1" dirty="0" smtClean="0"/>
          </a:p>
          <a:p>
            <a:pPr algn="just"/>
            <a:r>
              <a:rPr lang="es-ES" b="1" dirty="0" smtClean="0"/>
              <a:t>autotransformador.</a:t>
            </a:r>
            <a:endParaRPr lang="es-ES" dirty="0"/>
          </a:p>
        </p:txBody>
      </p:sp>
      <p:pic>
        <p:nvPicPr>
          <p:cNvPr id="3" name="Imagen 2"/>
          <p:cNvPicPr>
            <a:picLocks noChangeAspect="1"/>
          </p:cNvPicPr>
          <p:nvPr/>
        </p:nvPicPr>
        <p:blipFill>
          <a:blip r:embed="rId2"/>
          <a:stretch>
            <a:fillRect/>
          </a:stretch>
        </p:blipFill>
        <p:spPr>
          <a:xfrm>
            <a:off x="324282" y="1237011"/>
            <a:ext cx="4473349" cy="4760028"/>
          </a:xfrm>
          <a:prstGeom prst="rect">
            <a:avLst/>
          </a:prstGeom>
        </p:spPr>
      </p:pic>
      <p:sp>
        <p:nvSpPr>
          <p:cNvPr id="4" name="Rectángulo 3"/>
          <p:cNvSpPr/>
          <p:nvPr/>
        </p:nvSpPr>
        <p:spPr>
          <a:xfrm>
            <a:off x="5035138" y="814862"/>
            <a:ext cx="6923314" cy="5909310"/>
          </a:xfrm>
          <a:prstGeom prst="rect">
            <a:avLst/>
          </a:prstGeom>
        </p:spPr>
        <p:txBody>
          <a:bodyPr wrap="square">
            <a:spAutoFit/>
          </a:bodyPr>
          <a:lstStyle/>
          <a:p>
            <a:pPr algn="just"/>
            <a:r>
              <a:rPr lang="es-ES" dirty="0" smtClean="0"/>
              <a:t>El arranque se lleva a cabo </a:t>
            </a:r>
            <a:r>
              <a:rPr lang="es-ES" dirty="0"/>
              <a:t>en tres tiempos:</a:t>
            </a:r>
          </a:p>
          <a:p>
            <a:pPr marL="342900" indent="-342900" algn="just">
              <a:buFont typeface="+mj-lt"/>
              <a:buAutoNum type="arabicParenR"/>
            </a:pPr>
            <a:r>
              <a:rPr lang="es-ES" dirty="0" smtClean="0"/>
              <a:t>En el primer </a:t>
            </a:r>
            <a:r>
              <a:rPr lang="es-ES" dirty="0"/>
              <a:t>tiempo</a:t>
            </a:r>
            <a:r>
              <a:rPr lang="es-ES" dirty="0" smtClean="0"/>
              <a:t>, el autotransformador </a:t>
            </a:r>
            <a:r>
              <a:rPr lang="es-ES" dirty="0"/>
              <a:t>comienza </a:t>
            </a:r>
            <a:r>
              <a:rPr lang="es-ES" dirty="0" smtClean="0"/>
              <a:t>por acoplarse en estrella </a:t>
            </a:r>
            <a:r>
              <a:rPr lang="es-ES" dirty="0"/>
              <a:t>y</a:t>
            </a:r>
            <a:r>
              <a:rPr lang="es-ES" dirty="0" smtClean="0"/>
              <a:t>, a continuación</a:t>
            </a:r>
            <a:r>
              <a:rPr lang="es-ES" dirty="0"/>
              <a:t>, </a:t>
            </a:r>
            <a:r>
              <a:rPr lang="es-ES" dirty="0" smtClean="0"/>
              <a:t>el motor se acopla a la red a través de una parte de los devanados del autotransformador</a:t>
            </a:r>
            <a:r>
              <a:rPr lang="es-ES" dirty="0"/>
              <a:t>. </a:t>
            </a:r>
            <a:r>
              <a:rPr lang="es-ES" dirty="0" smtClean="0"/>
              <a:t>El arranque se realiza a una </a:t>
            </a:r>
            <a:r>
              <a:rPr lang="es-ES" dirty="0"/>
              <a:t>tensión </a:t>
            </a:r>
            <a:r>
              <a:rPr lang="es-ES" dirty="0" smtClean="0"/>
              <a:t>reducida</a:t>
            </a:r>
            <a:r>
              <a:rPr lang="es-ES" dirty="0"/>
              <a:t>, que </a:t>
            </a:r>
            <a:r>
              <a:rPr lang="es-ES" dirty="0" smtClean="0"/>
              <a:t>se calcula </a:t>
            </a:r>
            <a:r>
              <a:rPr lang="es-ES" dirty="0"/>
              <a:t>en función </a:t>
            </a:r>
            <a:r>
              <a:rPr lang="es-ES" dirty="0" smtClean="0"/>
              <a:t>de la relación </a:t>
            </a:r>
            <a:r>
              <a:rPr lang="es-ES" dirty="0"/>
              <a:t>de </a:t>
            </a:r>
            <a:r>
              <a:rPr lang="es-ES" dirty="0" smtClean="0"/>
              <a:t>transformación</a:t>
            </a:r>
            <a:r>
              <a:rPr lang="es-ES" dirty="0"/>
              <a:t>.</a:t>
            </a:r>
          </a:p>
          <a:p>
            <a:pPr marL="342900" indent="-342900" algn="just">
              <a:buFont typeface="+mj-lt"/>
              <a:buAutoNum type="arabicParenR"/>
            </a:pPr>
            <a:r>
              <a:rPr lang="es-ES" dirty="0" smtClean="0"/>
              <a:t>Antes de pasar al acoplamiento a plena </a:t>
            </a:r>
            <a:r>
              <a:rPr lang="es-ES" dirty="0"/>
              <a:t>tensión, </a:t>
            </a:r>
            <a:r>
              <a:rPr lang="es-ES" dirty="0" smtClean="0"/>
              <a:t>la estrella se abre. En ese </a:t>
            </a:r>
            <a:r>
              <a:rPr lang="es-ES" dirty="0"/>
              <a:t>momento, </a:t>
            </a:r>
            <a:r>
              <a:rPr lang="es-ES" dirty="0" smtClean="0"/>
              <a:t>la fracción de bobinado conectada a la red crea </a:t>
            </a:r>
            <a:r>
              <a:rPr lang="es-ES" dirty="0"/>
              <a:t>una inductancia </a:t>
            </a:r>
            <a:r>
              <a:rPr lang="es-ES" dirty="0" smtClean="0"/>
              <a:t>en serie con el motor</a:t>
            </a:r>
            <a:r>
              <a:rPr lang="es-ES" dirty="0"/>
              <a:t>. </a:t>
            </a:r>
            <a:r>
              <a:rPr lang="es-ES" dirty="0" smtClean="0"/>
              <a:t>Esta operación se cumple </a:t>
            </a:r>
            <a:r>
              <a:rPr lang="es-ES" dirty="0"/>
              <a:t>cuando </a:t>
            </a:r>
            <a:r>
              <a:rPr lang="es-ES" dirty="0" smtClean="0"/>
              <a:t>se alcanza </a:t>
            </a:r>
            <a:r>
              <a:rPr lang="es-ES" dirty="0"/>
              <a:t>la </a:t>
            </a:r>
            <a:r>
              <a:rPr lang="es-ES" dirty="0" smtClean="0"/>
              <a:t>velocidad de equilibrio al final del primer </a:t>
            </a:r>
            <a:r>
              <a:rPr lang="es-ES" dirty="0"/>
              <a:t>tiempo.</a:t>
            </a:r>
          </a:p>
          <a:p>
            <a:pPr marL="342900" indent="-342900" algn="just">
              <a:buFont typeface="+mj-lt"/>
              <a:buAutoNum type="arabicParenR"/>
            </a:pPr>
            <a:r>
              <a:rPr lang="es-ES" dirty="0" smtClean="0"/>
              <a:t>El acoplamiento a plena </a:t>
            </a:r>
            <a:r>
              <a:rPr lang="es-ES" dirty="0"/>
              <a:t>tensión interviene </a:t>
            </a:r>
            <a:r>
              <a:rPr lang="es-ES" dirty="0" smtClean="0"/>
              <a:t>a partir del segundo </a:t>
            </a:r>
            <a:r>
              <a:rPr lang="es-ES" dirty="0"/>
              <a:t>tiempo, normalmente muy corto (una fracción </a:t>
            </a:r>
            <a:r>
              <a:rPr lang="es-ES" dirty="0" smtClean="0"/>
              <a:t>de </a:t>
            </a:r>
            <a:r>
              <a:rPr lang="es-ES" dirty="0"/>
              <a:t>segundo). Las inductancias en serie con el motor </a:t>
            </a:r>
            <a:r>
              <a:rPr lang="es-ES" dirty="0" smtClean="0"/>
              <a:t>se cortocircuitan </a:t>
            </a:r>
            <a:r>
              <a:rPr lang="es-ES" dirty="0"/>
              <a:t>y</a:t>
            </a:r>
            <a:r>
              <a:rPr lang="es-ES" dirty="0" smtClean="0"/>
              <a:t>, a continuación</a:t>
            </a:r>
            <a:r>
              <a:rPr lang="es-ES" dirty="0"/>
              <a:t>, </a:t>
            </a:r>
            <a:r>
              <a:rPr lang="es-ES" dirty="0" smtClean="0"/>
              <a:t>el autotransformador queda fuera del circuito</a:t>
            </a:r>
            <a:r>
              <a:rPr lang="es-ES" dirty="0"/>
              <a:t>.</a:t>
            </a:r>
          </a:p>
          <a:p>
            <a:pPr marL="342900" indent="-342900" algn="just">
              <a:buFont typeface="+mj-lt"/>
              <a:buAutoNum type="arabicParenR"/>
            </a:pPr>
            <a:r>
              <a:rPr lang="es-ES" dirty="0"/>
              <a:t>Existe un tipo de arranque que se aplica solo en motores </a:t>
            </a:r>
            <a:r>
              <a:rPr lang="es-ES" dirty="0" smtClean="0"/>
              <a:t>con rotor </a:t>
            </a:r>
            <a:r>
              <a:rPr lang="es-ES" dirty="0"/>
              <a:t>bobinado y anillos </a:t>
            </a:r>
            <a:r>
              <a:rPr lang="es-ES" dirty="0" err="1"/>
              <a:t>rozantes</a:t>
            </a:r>
            <a:r>
              <a:rPr lang="es-ES" dirty="0"/>
              <a:t>. Con estos tipos de </a:t>
            </a:r>
            <a:r>
              <a:rPr lang="es-ES" dirty="0" smtClean="0"/>
              <a:t>motores </a:t>
            </a:r>
            <a:r>
              <a:rPr lang="es-ES" dirty="0"/>
              <a:t>se limita la intensidad de arranque sin perjudicar el par</a:t>
            </a:r>
            <a:r>
              <a:rPr lang="es-ES" dirty="0" smtClean="0"/>
              <a:t>, porque </a:t>
            </a:r>
            <a:r>
              <a:rPr lang="es-ES" dirty="0"/>
              <a:t>se puede disponer de una resistencia elevada en el </a:t>
            </a:r>
            <a:r>
              <a:rPr lang="es-ES" dirty="0" smtClean="0"/>
              <a:t>momento </a:t>
            </a:r>
            <a:r>
              <a:rPr lang="es-ES" dirty="0"/>
              <a:t>del arranque, y de una resistencia mucho menor </a:t>
            </a:r>
            <a:r>
              <a:rPr lang="es-ES" dirty="0" smtClean="0"/>
              <a:t>cuando </a:t>
            </a:r>
            <a:r>
              <a:rPr lang="es-ES" dirty="0"/>
              <a:t>el motor haya alcanzado su velocidad de régimen.</a:t>
            </a:r>
          </a:p>
        </p:txBody>
      </p:sp>
    </p:spTree>
    <p:extLst>
      <p:ext uri="{BB962C8B-B14F-4D97-AF65-F5344CB8AC3E}">
        <p14:creationId xmlns:p14="http://schemas.microsoft.com/office/powerpoint/2010/main" val="237703148"/>
      </p:ext>
    </p:extLst>
  </p:cSld>
  <p:clrMapOvr>
    <a:masterClrMapping/>
  </p:clrMapOvr>
</p:sld>
</file>

<file path=ppt/slides/slide1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221673" y="213916"/>
            <a:ext cx="11507189" cy="4524315"/>
          </a:xfrm>
          <a:prstGeom prst="rect">
            <a:avLst/>
          </a:prstGeom>
        </p:spPr>
        <p:txBody>
          <a:bodyPr wrap="square">
            <a:spAutoFit/>
          </a:bodyPr>
          <a:lstStyle/>
          <a:p>
            <a:pPr algn="just"/>
            <a:r>
              <a:rPr lang="es-ES" dirty="0" smtClean="0"/>
              <a:t>A </a:t>
            </a:r>
            <a:r>
              <a:rPr lang="es-ES" dirty="0"/>
              <a:t>este tipo de arranque se lo conoce como arranque </a:t>
            </a:r>
            <a:r>
              <a:rPr lang="es-ES" dirty="0" smtClean="0"/>
              <a:t>por resistencias </a:t>
            </a:r>
            <a:r>
              <a:rPr lang="es-ES" dirty="0" err="1"/>
              <a:t>rotóricas</a:t>
            </a:r>
            <a:r>
              <a:rPr lang="es-ES" dirty="0"/>
              <a:t>. Para ello, es necesario conectar, </a:t>
            </a:r>
            <a:r>
              <a:rPr lang="es-ES" dirty="0" smtClean="0"/>
              <a:t>en serie </a:t>
            </a:r>
            <a:r>
              <a:rPr lang="es-ES" dirty="0"/>
              <a:t>con las bobinas del rotor, unas resistencias </a:t>
            </a:r>
            <a:r>
              <a:rPr lang="es-ES" dirty="0" smtClean="0"/>
              <a:t>exteriores que </a:t>
            </a:r>
            <a:r>
              <a:rPr lang="es-ES" dirty="0"/>
              <a:t>se van eliminando a medida que el motor acelera, hasta </a:t>
            </a:r>
            <a:r>
              <a:rPr lang="es-ES" dirty="0" smtClean="0"/>
              <a:t>llegar </a:t>
            </a:r>
            <a:r>
              <a:rPr lang="es-ES" dirty="0"/>
              <a:t>a cortocircuitar el circuito del rotor en el momento en </a:t>
            </a:r>
            <a:r>
              <a:rPr lang="es-ES" dirty="0" smtClean="0"/>
              <a:t>que </a:t>
            </a:r>
            <a:r>
              <a:rPr lang="es-ES" dirty="0"/>
              <a:t>el motor haya alcanzado su velocidad nominal.</a:t>
            </a:r>
          </a:p>
          <a:p>
            <a:pPr algn="just"/>
            <a:r>
              <a:rPr lang="es-ES" dirty="0"/>
              <a:t>Es necesario tener presente que, en este sistema de </a:t>
            </a:r>
            <a:r>
              <a:rPr lang="es-ES" dirty="0" smtClean="0"/>
              <a:t>arranque</a:t>
            </a:r>
            <a:r>
              <a:rPr lang="es-ES" dirty="0"/>
              <a:t>, no se obtiene una reducción de la tensión para </a:t>
            </a:r>
            <a:r>
              <a:rPr lang="es-ES" dirty="0" smtClean="0"/>
              <a:t>limitar </a:t>
            </a:r>
            <a:r>
              <a:rPr lang="es-ES" dirty="0"/>
              <a:t>la corriente pico de arranque, porque el </a:t>
            </a:r>
            <a:r>
              <a:rPr lang="es-ES" dirty="0" smtClean="0"/>
              <a:t>estator </a:t>
            </a:r>
            <a:r>
              <a:rPr lang="es-ES" dirty="0"/>
              <a:t>se </a:t>
            </a:r>
            <a:r>
              <a:rPr lang="es-ES" dirty="0" smtClean="0"/>
              <a:t>alimenta </a:t>
            </a:r>
            <a:r>
              <a:rPr lang="es-ES" dirty="0"/>
              <a:t>siempre con la tensión total, y que las </a:t>
            </a:r>
            <a:r>
              <a:rPr lang="es-ES" dirty="0" smtClean="0"/>
              <a:t>resistencias </a:t>
            </a:r>
            <a:r>
              <a:rPr lang="es-ES" dirty="0"/>
              <a:t>se intercalan en serie con el bobinado del rotor y se </a:t>
            </a:r>
            <a:r>
              <a:rPr lang="es-ES" dirty="0" smtClean="0"/>
              <a:t>irán </a:t>
            </a:r>
            <a:r>
              <a:rPr lang="es-ES" dirty="0"/>
              <a:t>eliminando progresivamente en dos o más tiempos de </a:t>
            </a:r>
            <a:r>
              <a:rPr lang="es-ES" dirty="0" smtClean="0"/>
              <a:t>acuerdo </a:t>
            </a:r>
            <a:r>
              <a:rPr lang="es-ES" dirty="0"/>
              <a:t>con la necesidad.</a:t>
            </a:r>
          </a:p>
          <a:p>
            <a:pPr algn="just"/>
            <a:endParaRPr lang="es-ES" dirty="0" smtClean="0"/>
          </a:p>
          <a:p>
            <a:pPr algn="just"/>
            <a:endParaRPr lang="es-ES" dirty="0" smtClean="0"/>
          </a:p>
          <a:p>
            <a:endParaRPr lang="es-ES" dirty="0"/>
          </a:p>
          <a:p>
            <a:endParaRPr lang="es-ES" dirty="0" smtClean="0"/>
          </a:p>
          <a:p>
            <a:endParaRPr lang="es-ES" dirty="0"/>
          </a:p>
          <a:p>
            <a:endParaRPr lang="es-ES" dirty="0" smtClean="0"/>
          </a:p>
          <a:p>
            <a:endParaRPr lang="es-ES" dirty="0"/>
          </a:p>
          <a:p>
            <a:endParaRPr lang="es-ES" dirty="0" smtClean="0"/>
          </a:p>
          <a:p>
            <a:endParaRPr lang="es-ES" dirty="0"/>
          </a:p>
        </p:txBody>
      </p:sp>
      <p:sp>
        <p:nvSpPr>
          <p:cNvPr id="5" name="Rectángulo 4"/>
          <p:cNvSpPr/>
          <p:nvPr/>
        </p:nvSpPr>
        <p:spPr>
          <a:xfrm>
            <a:off x="756062" y="2907002"/>
            <a:ext cx="1488374" cy="2585323"/>
          </a:xfrm>
          <a:prstGeom prst="rect">
            <a:avLst/>
          </a:prstGeom>
        </p:spPr>
        <p:txBody>
          <a:bodyPr wrap="square">
            <a:spAutoFit/>
          </a:bodyPr>
          <a:lstStyle/>
          <a:p>
            <a:r>
              <a:rPr lang="es-ES" b="1" dirty="0" smtClean="0"/>
              <a:t>Curva </a:t>
            </a:r>
            <a:r>
              <a:rPr lang="es-ES" b="1" dirty="0"/>
              <a:t>de </a:t>
            </a:r>
          </a:p>
          <a:p>
            <a:r>
              <a:rPr lang="es-ES" b="1" dirty="0"/>
              <a:t>variación de </a:t>
            </a:r>
          </a:p>
          <a:p>
            <a:r>
              <a:rPr lang="es-ES" b="1" dirty="0"/>
              <a:t>corriente </a:t>
            </a:r>
          </a:p>
          <a:p>
            <a:r>
              <a:rPr lang="es-ES" b="1" dirty="0"/>
              <a:t>de arranque </a:t>
            </a:r>
          </a:p>
          <a:p>
            <a:r>
              <a:rPr lang="es-ES" b="1" dirty="0" smtClean="0"/>
              <a:t>y </a:t>
            </a:r>
            <a:r>
              <a:rPr lang="es-ES" b="1" dirty="0" err="1" smtClean="0"/>
              <a:t>cupla</a:t>
            </a:r>
            <a:r>
              <a:rPr lang="es-ES" b="1" dirty="0"/>
              <a:t>, en</a:t>
            </a:r>
          </a:p>
          <a:p>
            <a:r>
              <a:rPr lang="es-ES" b="1" dirty="0"/>
              <a:t>el sistema de</a:t>
            </a:r>
          </a:p>
          <a:p>
            <a:r>
              <a:rPr lang="es-ES" b="1" dirty="0"/>
              <a:t>arranque por </a:t>
            </a:r>
          </a:p>
          <a:p>
            <a:r>
              <a:rPr lang="es-ES" b="1" dirty="0" err="1"/>
              <a:t>autotransfor</a:t>
            </a:r>
            <a:r>
              <a:rPr lang="es-ES" b="1" dirty="0"/>
              <a:t>- </a:t>
            </a:r>
          </a:p>
          <a:p>
            <a:r>
              <a:rPr lang="es-ES" b="1" dirty="0"/>
              <a:t>mador.</a:t>
            </a:r>
          </a:p>
        </p:txBody>
      </p:sp>
      <p:pic>
        <p:nvPicPr>
          <p:cNvPr id="6" name="Imagen 5"/>
          <p:cNvPicPr>
            <a:picLocks noChangeAspect="1"/>
          </p:cNvPicPr>
          <p:nvPr/>
        </p:nvPicPr>
        <p:blipFill>
          <a:blip r:embed="rId2"/>
          <a:stretch>
            <a:fillRect/>
          </a:stretch>
        </p:blipFill>
        <p:spPr>
          <a:xfrm>
            <a:off x="2407318" y="2305501"/>
            <a:ext cx="7781711" cy="4107173"/>
          </a:xfrm>
          <a:prstGeom prst="rect">
            <a:avLst/>
          </a:prstGeom>
        </p:spPr>
      </p:pic>
    </p:spTree>
    <p:extLst>
      <p:ext uri="{BB962C8B-B14F-4D97-AF65-F5344CB8AC3E}">
        <p14:creationId xmlns:p14="http://schemas.microsoft.com/office/powerpoint/2010/main" val="97153186"/>
      </p:ext>
    </p:extLst>
  </p:cSld>
  <p:clrMapOvr>
    <a:masterClrMapping/>
  </p:clrMapOvr>
</p:sld>
</file>

<file path=ppt/slides/slide1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221673" y="213916"/>
            <a:ext cx="11507189" cy="2031325"/>
          </a:xfrm>
          <a:prstGeom prst="rect">
            <a:avLst/>
          </a:prstGeom>
        </p:spPr>
        <p:txBody>
          <a:bodyPr wrap="square">
            <a:spAutoFit/>
          </a:bodyPr>
          <a:lstStyle/>
          <a:p>
            <a:pPr algn="just"/>
            <a:r>
              <a:rPr lang="es-ES" dirty="0" smtClean="0"/>
              <a:t>Con </a:t>
            </a:r>
            <a:r>
              <a:rPr lang="es-ES" dirty="0"/>
              <a:t>este método, la corriente pico de arranque se reduce </a:t>
            </a:r>
            <a:r>
              <a:rPr lang="es-ES" dirty="0" smtClean="0"/>
              <a:t>en </a:t>
            </a:r>
            <a:r>
              <a:rPr lang="es-ES" dirty="0"/>
              <a:t>función de las resistencias </a:t>
            </a:r>
            <a:r>
              <a:rPr lang="es-ES" dirty="0" err="1"/>
              <a:t>rotóricas</a:t>
            </a:r>
            <a:r>
              <a:rPr lang="es-ES" dirty="0"/>
              <a:t>, mientras que el </a:t>
            </a:r>
            <a:r>
              <a:rPr lang="es-ES" dirty="0" smtClean="0"/>
              <a:t>par de arranque se incrementa</a:t>
            </a:r>
            <a:r>
              <a:rPr lang="es-ES" dirty="0"/>
              <a:t>.</a:t>
            </a:r>
          </a:p>
          <a:p>
            <a:pPr algn="just"/>
            <a:r>
              <a:rPr lang="es-ES" dirty="0"/>
              <a:t>Tras cada desconexión de un grupo de resistencias, </a:t>
            </a:r>
            <a:r>
              <a:rPr lang="es-ES" dirty="0" smtClean="0"/>
              <a:t>el par </a:t>
            </a:r>
            <a:r>
              <a:rPr lang="es-ES" dirty="0"/>
              <a:t>y la intensidad toman los valores </a:t>
            </a:r>
            <a:r>
              <a:rPr lang="es-ES" dirty="0" smtClean="0"/>
              <a:t>correspondientes en </a:t>
            </a:r>
            <a:r>
              <a:rPr lang="es-ES" dirty="0"/>
              <a:t>la nueva resistencia </a:t>
            </a:r>
            <a:r>
              <a:rPr lang="es-ES" dirty="0" err="1"/>
              <a:t>rotórica</a:t>
            </a:r>
            <a:r>
              <a:rPr lang="es-ES" dirty="0"/>
              <a:t> intercalada. Este sistema </a:t>
            </a:r>
            <a:r>
              <a:rPr lang="es-ES" dirty="0" smtClean="0"/>
              <a:t>permite </a:t>
            </a:r>
            <a:r>
              <a:rPr lang="es-ES" dirty="0"/>
              <a:t>adaptar el par durante el arranque, así como las </a:t>
            </a:r>
            <a:r>
              <a:rPr lang="es-ES" dirty="0" smtClean="0"/>
              <a:t>corrientes </a:t>
            </a:r>
            <a:r>
              <a:rPr lang="es-ES" dirty="0"/>
              <a:t>pico, de acuerdo con las necesidades propias </a:t>
            </a:r>
            <a:r>
              <a:rPr lang="es-ES" dirty="0" smtClean="0"/>
              <a:t>de </a:t>
            </a:r>
            <a:r>
              <a:rPr lang="es-ES" dirty="0"/>
              <a:t>la instalación.</a:t>
            </a:r>
          </a:p>
          <a:p>
            <a:pPr algn="just"/>
            <a:r>
              <a:rPr lang="es-ES" dirty="0" smtClean="0"/>
              <a:t>Estos arrancadores se construyen normalmente para máquinas </a:t>
            </a:r>
            <a:r>
              <a:rPr lang="es-ES" dirty="0"/>
              <a:t>que deben arrancar </a:t>
            </a:r>
            <a:r>
              <a:rPr lang="es-ES" dirty="0" smtClean="0"/>
              <a:t>a plena carga y bajo pedido</a:t>
            </a:r>
            <a:r>
              <a:rPr lang="es-ES" dirty="0"/>
              <a:t>. </a:t>
            </a:r>
          </a:p>
          <a:p>
            <a:pPr algn="just"/>
            <a:r>
              <a:rPr lang="es-ES" dirty="0" smtClean="0"/>
              <a:t>La conexión de una resistencia sobre el rotor reducirá su velocidad </a:t>
            </a:r>
            <a:r>
              <a:rPr lang="es-ES" dirty="0"/>
              <a:t>tanto más, cuanto más elevada sea </a:t>
            </a:r>
            <a:r>
              <a:rPr lang="es-ES" dirty="0" smtClean="0"/>
              <a:t>la resistencia.</a:t>
            </a:r>
            <a:endParaRPr lang="es-ES" dirty="0"/>
          </a:p>
        </p:txBody>
      </p:sp>
      <p:pic>
        <p:nvPicPr>
          <p:cNvPr id="3" name="Imagen 2"/>
          <p:cNvPicPr>
            <a:picLocks noChangeAspect="1"/>
          </p:cNvPicPr>
          <p:nvPr/>
        </p:nvPicPr>
        <p:blipFill>
          <a:blip r:embed="rId2"/>
          <a:stretch>
            <a:fillRect/>
          </a:stretch>
        </p:blipFill>
        <p:spPr>
          <a:xfrm>
            <a:off x="3270599" y="2226189"/>
            <a:ext cx="6905625" cy="4448175"/>
          </a:xfrm>
          <a:prstGeom prst="rect">
            <a:avLst/>
          </a:prstGeom>
        </p:spPr>
      </p:pic>
      <p:sp>
        <p:nvSpPr>
          <p:cNvPr id="4" name="Rectángulo 3"/>
          <p:cNvSpPr/>
          <p:nvPr/>
        </p:nvSpPr>
        <p:spPr>
          <a:xfrm>
            <a:off x="613559" y="3573114"/>
            <a:ext cx="2165267" cy="1754326"/>
          </a:xfrm>
          <a:prstGeom prst="rect">
            <a:avLst/>
          </a:prstGeom>
        </p:spPr>
        <p:txBody>
          <a:bodyPr wrap="square">
            <a:spAutoFit/>
          </a:bodyPr>
          <a:lstStyle/>
          <a:p>
            <a:pPr algn="just"/>
            <a:r>
              <a:rPr lang="es-ES" b="1" dirty="0"/>
              <a:t>Circuito de potencia y comando de un motor con rotor bobinado y arranque por resistencias </a:t>
            </a:r>
            <a:r>
              <a:rPr lang="es-ES" b="1" dirty="0" err="1"/>
              <a:t>rotóricas</a:t>
            </a:r>
            <a:r>
              <a:rPr lang="es-ES" b="1" dirty="0"/>
              <a:t>.</a:t>
            </a:r>
          </a:p>
        </p:txBody>
      </p:sp>
    </p:spTree>
    <p:extLst>
      <p:ext uri="{BB962C8B-B14F-4D97-AF65-F5344CB8AC3E}">
        <p14:creationId xmlns:p14="http://schemas.microsoft.com/office/powerpoint/2010/main" val="2672512829"/>
      </p:ext>
    </p:extLst>
  </p:cSld>
  <p:clrMapOvr>
    <a:masterClrMapping/>
  </p:clrMapOvr>
</p:sld>
</file>

<file path=ppt/slides/slide1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221673" y="213916"/>
            <a:ext cx="11507189" cy="8125301"/>
          </a:xfrm>
          <a:prstGeom prst="rect">
            <a:avLst/>
          </a:prstGeom>
        </p:spPr>
        <p:txBody>
          <a:bodyPr wrap="square">
            <a:spAutoFit/>
          </a:bodyPr>
          <a:lstStyle/>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endParaRPr lang="es-ES" dirty="0"/>
          </a:p>
          <a:p>
            <a:endParaRPr lang="es-ES" dirty="0" smtClean="0"/>
          </a:p>
          <a:p>
            <a:endParaRPr lang="es-ES" dirty="0"/>
          </a:p>
          <a:p>
            <a:endParaRPr lang="es-ES" dirty="0" smtClean="0"/>
          </a:p>
          <a:p>
            <a:endParaRPr lang="es-ES" dirty="0"/>
          </a:p>
        </p:txBody>
      </p:sp>
      <p:pic>
        <p:nvPicPr>
          <p:cNvPr id="5" name="Imagen 4"/>
          <p:cNvPicPr>
            <a:picLocks noChangeAspect="1"/>
          </p:cNvPicPr>
          <p:nvPr/>
        </p:nvPicPr>
        <p:blipFill>
          <a:blip r:embed="rId2"/>
          <a:stretch>
            <a:fillRect/>
          </a:stretch>
        </p:blipFill>
        <p:spPr>
          <a:xfrm>
            <a:off x="221673" y="213916"/>
            <a:ext cx="6334125" cy="2352675"/>
          </a:xfrm>
          <a:prstGeom prst="rect">
            <a:avLst/>
          </a:prstGeom>
        </p:spPr>
      </p:pic>
      <p:sp>
        <p:nvSpPr>
          <p:cNvPr id="6" name="Rectángulo 5"/>
          <p:cNvSpPr/>
          <p:nvPr/>
        </p:nvSpPr>
        <p:spPr>
          <a:xfrm>
            <a:off x="-4290" y="2532484"/>
            <a:ext cx="6096000" cy="646331"/>
          </a:xfrm>
          <a:prstGeom prst="rect">
            <a:avLst/>
          </a:prstGeom>
        </p:spPr>
        <p:txBody>
          <a:bodyPr>
            <a:spAutoFit/>
          </a:bodyPr>
          <a:lstStyle/>
          <a:p>
            <a:pPr algn="ctr"/>
            <a:r>
              <a:rPr lang="es-ES" b="1" dirty="0" smtClean="0"/>
              <a:t>Esquema </a:t>
            </a:r>
            <a:r>
              <a:rPr lang="es-ES" b="1" dirty="0"/>
              <a:t>de </a:t>
            </a:r>
            <a:r>
              <a:rPr lang="es-ES" b="1" dirty="0" smtClean="0"/>
              <a:t>montaje </a:t>
            </a:r>
            <a:r>
              <a:rPr lang="es-ES" b="1" dirty="0"/>
              <a:t>de </a:t>
            </a:r>
            <a:r>
              <a:rPr lang="es-ES" b="1" dirty="0" smtClean="0"/>
              <a:t>motor </a:t>
            </a:r>
            <a:r>
              <a:rPr lang="es-ES" b="1" dirty="0"/>
              <a:t>con </a:t>
            </a:r>
            <a:r>
              <a:rPr lang="es-ES" b="1" dirty="0" smtClean="0"/>
              <a:t>rotor bobinado y arrancador por resistencias</a:t>
            </a:r>
            <a:r>
              <a:rPr lang="es-ES" b="1" dirty="0"/>
              <a:t>.</a:t>
            </a:r>
          </a:p>
        </p:txBody>
      </p:sp>
      <p:pic>
        <p:nvPicPr>
          <p:cNvPr id="7" name="Imagen 6"/>
          <p:cNvPicPr>
            <a:picLocks noChangeAspect="1"/>
          </p:cNvPicPr>
          <p:nvPr/>
        </p:nvPicPr>
        <p:blipFill>
          <a:blip r:embed="rId3"/>
          <a:stretch>
            <a:fillRect/>
          </a:stretch>
        </p:blipFill>
        <p:spPr>
          <a:xfrm>
            <a:off x="196438" y="3178815"/>
            <a:ext cx="6359360" cy="2952750"/>
          </a:xfrm>
          <a:prstGeom prst="rect">
            <a:avLst/>
          </a:prstGeom>
        </p:spPr>
      </p:pic>
      <p:sp>
        <p:nvSpPr>
          <p:cNvPr id="8" name="Rectángulo 7"/>
          <p:cNvSpPr/>
          <p:nvPr/>
        </p:nvSpPr>
        <p:spPr>
          <a:xfrm>
            <a:off x="6585322" y="213916"/>
            <a:ext cx="5460373" cy="3416320"/>
          </a:xfrm>
          <a:prstGeom prst="rect">
            <a:avLst/>
          </a:prstGeom>
        </p:spPr>
        <p:txBody>
          <a:bodyPr wrap="square">
            <a:spAutoFit/>
          </a:bodyPr>
          <a:lstStyle/>
          <a:p>
            <a:pPr algn="just"/>
            <a:r>
              <a:rPr lang="es-ES" dirty="0" smtClean="0"/>
              <a:t>La </a:t>
            </a:r>
            <a:r>
              <a:rPr lang="es-ES" dirty="0"/>
              <a:t>regulación de velocidad se debe a la variación del </a:t>
            </a:r>
            <a:r>
              <a:rPr lang="es-ES" dirty="0" smtClean="0"/>
              <a:t>deslizamiento </a:t>
            </a:r>
            <a:r>
              <a:rPr lang="es-ES" dirty="0"/>
              <a:t>puesto que, al aplicar menos tensión a los </a:t>
            </a:r>
            <a:r>
              <a:rPr lang="es-ES" dirty="0" smtClean="0"/>
              <a:t>bobinados </a:t>
            </a:r>
            <a:r>
              <a:rPr lang="es-ES" dirty="0"/>
              <a:t>del rotor (parte de la tensión inducida queda aplicada </a:t>
            </a:r>
            <a:r>
              <a:rPr lang="es-ES" dirty="0" smtClean="0"/>
              <a:t>a </a:t>
            </a:r>
            <a:r>
              <a:rPr lang="es-ES" dirty="0"/>
              <a:t>las resistencias exteriores), aumenta el deslizamiento </a:t>
            </a:r>
            <a:r>
              <a:rPr lang="es-ES" dirty="0" smtClean="0"/>
              <a:t>y disminuye </a:t>
            </a:r>
            <a:r>
              <a:rPr lang="es-ES" dirty="0"/>
              <a:t>la velocidad del rotor</a:t>
            </a:r>
            <a:r>
              <a:rPr lang="es-ES" dirty="0" smtClean="0"/>
              <a:t>.</a:t>
            </a:r>
            <a:endParaRPr lang="es-ES" dirty="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a:p>
          <a:p>
            <a:pPr algn="just"/>
            <a:endParaRPr lang="es-ES" dirty="0"/>
          </a:p>
        </p:txBody>
      </p:sp>
      <p:sp>
        <p:nvSpPr>
          <p:cNvPr id="9" name="Rectángulo 8"/>
          <p:cNvSpPr/>
          <p:nvPr/>
        </p:nvSpPr>
        <p:spPr>
          <a:xfrm>
            <a:off x="0" y="6131565"/>
            <a:ext cx="6359360" cy="646331"/>
          </a:xfrm>
          <a:prstGeom prst="rect">
            <a:avLst/>
          </a:prstGeom>
        </p:spPr>
        <p:txBody>
          <a:bodyPr wrap="square">
            <a:spAutoFit/>
          </a:bodyPr>
          <a:lstStyle/>
          <a:p>
            <a:pPr algn="ctr"/>
            <a:r>
              <a:rPr lang="es-ES" b="1" dirty="0" smtClean="0"/>
              <a:t>Variación de corriente de arranque y </a:t>
            </a:r>
            <a:r>
              <a:rPr lang="es-ES" b="1" dirty="0" err="1" smtClean="0"/>
              <a:t>cupla</a:t>
            </a:r>
            <a:r>
              <a:rPr lang="es-ES" b="1" dirty="0" smtClean="0"/>
              <a:t> </a:t>
            </a:r>
            <a:r>
              <a:rPr lang="es-ES" b="1" dirty="0"/>
              <a:t>con </a:t>
            </a:r>
            <a:r>
              <a:rPr lang="es-ES" b="1" dirty="0" smtClean="0"/>
              <a:t>un sistema </a:t>
            </a:r>
            <a:r>
              <a:rPr lang="es-ES" b="1" dirty="0"/>
              <a:t>de </a:t>
            </a:r>
            <a:r>
              <a:rPr lang="es-ES" b="1" dirty="0" smtClean="0"/>
              <a:t>arranque </a:t>
            </a:r>
            <a:r>
              <a:rPr lang="es-ES" b="1" dirty="0"/>
              <a:t>por </a:t>
            </a:r>
            <a:r>
              <a:rPr lang="es-ES" b="1" dirty="0" smtClean="0"/>
              <a:t>resistencias</a:t>
            </a:r>
            <a:r>
              <a:rPr lang="es-ES" b="1" dirty="0"/>
              <a:t>.</a:t>
            </a:r>
          </a:p>
        </p:txBody>
      </p:sp>
      <p:pic>
        <p:nvPicPr>
          <p:cNvPr id="10" name="Imagen 9"/>
          <p:cNvPicPr>
            <a:picLocks noChangeAspect="1"/>
          </p:cNvPicPr>
          <p:nvPr/>
        </p:nvPicPr>
        <p:blipFill>
          <a:blip r:embed="rId4"/>
          <a:stretch>
            <a:fillRect/>
          </a:stretch>
        </p:blipFill>
        <p:spPr>
          <a:xfrm>
            <a:off x="9902045" y="1697703"/>
            <a:ext cx="2143650" cy="3227865"/>
          </a:xfrm>
          <a:prstGeom prst="rect">
            <a:avLst/>
          </a:prstGeom>
        </p:spPr>
      </p:pic>
      <p:sp>
        <p:nvSpPr>
          <p:cNvPr id="11" name="Rectángulo 10"/>
          <p:cNvSpPr/>
          <p:nvPr/>
        </p:nvSpPr>
        <p:spPr>
          <a:xfrm>
            <a:off x="6555797" y="1600246"/>
            <a:ext cx="3346247" cy="5355312"/>
          </a:xfrm>
          <a:prstGeom prst="rect">
            <a:avLst/>
          </a:prstGeom>
        </p:spPr>
        <p:txBody>
          <a:bodyPr wrap="square">
            <a:spAutoFit/>
          </a:bodyPr>
          <a:lstStyle/>
          <a:p>
            <a:pPr algn="just"/>
            <a:r>
              <a:rPr lang="es-ES" b="1" dirty="0">
                <a:solidFill>
                  <a:srgbClr val="0070C0"/>
                </a:solidFill>
                <a:latin typeface="Arial Rounded MT Bold" panose="020F0704030504030204" pitchFamily="34" charset="0"/>
              </a:rPr>
              <a:t>Arrancador suave</a:t>
            </a:r>
          </a:p>
          <a:p>
            <a:pPr algn="just"/>
            <a:r>
              <a:rPr lang="es-ES" dirty="0"/>
              <a:t>El arrancador suave es un dispositivo electrónico, que realiza una variación continua de tensión en el momento del arranque y hasta llegar a los valores nominales de funcionamiento. Estos dispositivos son útiles también cuando se necesite una parada suave, de acuerdo al requerimiento de los procesos a los que se encuentre afectado el motor. Con estas variaciones continuas, se reducen los efectos transitorios que puedan presentar los sistemas de arranques que se han mencionado en esta clase.</a:t>
            </a:r>
          </a:p>
        </p:txBody>
      </p:sp>
      <p:sp>
        <p:nvSpPr>
          <p:cNvPr id="12" name="Rectángulo 11"/>
          <p:cNvSpPr/>
          <p:nvPr/>
        </p:nvSpPr>
        <p:spPr>
          <a:xfrm>
            <a:off x="9781650" y="4925568"/>
            <a:ext cx="2143651" cy="1754326"/>
          </a:xfrm>
          <a:prstGeom prst="rect">
            <a:avLst/>
          </a:prstGeom>
        </p:spPr>
        <p:txBody>
          <a:bodyPr wrap="square">
            <a:spAutoFit/>
          </a:bodyPr>
          <a:lstStyle/>
          <a:p>
            <a:pPr algn="ctr"/>
            <a:r>
              <a:rPr lang="es-ES" b="1" dirty="0"/>
              <a:t>Arrancadores suaves, que se conectan directamente en serie con el motor.</a:t>
            </a:r>
          </a:p>
          <a:p>
            <a:pPr algn="just"/>
            <a:endParaRPr lang="es-ES" dirty="0"/>
          </a:p>
        </p:txBody>
      </p:sp>
    </p:spTree>
    <p:extLst>
      <p:ext uri="{BB962C8B-B14F-4D97-AF65-F5344CB8AC3E}">
        <p14:creationId xmlns:p14="http://schemas.microsoft.com/office/powerpoint/2010/main" val="748515246"/>
      </p:ext>
    </p:extLst>
  </p:cSld>
  <p:clrMapOvr>
    <a:masterClrMapping/>
  </p:clrMapOvr>
</p:sld>
</file>

<file path=ppt/slides/slide1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ángulo 3"/>
          <p:cNvSpPr/>
          <p:nvPr/>
        </p:nvSpPr>
        <p:spPr>
          <a:xfrm>
            <a:off x="158496" y="107151"/>
            <a:ext cx="11826240" cy="6186309"/>
          </a:xfrm>
          <a:prstGeom prst="rect">
            <a:avLst/>
          </a:prstGeom>
        </p:spPr>
        <p:txBody>
          <a:bodyPr wrap="square">
            <a:spAutoFit/>
          </a:bodyPr>
          <a:lstStyle/>
          <a:p>
            <a:pPr algn="just"/>
            <a:r>
              <a:rPr lang="es-ES" b="1" dirty="0">
                <a:solidFill>
                  <a:srgbClr val="0070C0"/>
                </a:solidFill>
                <a:latin typeface="Arial Rounded MT Bold" panose="020F0704030504030204" pitchFamily="34" charset="0"/>
              </a:rPr>
              <a:t>Sentido de giro</a:t>
            </a:r>
          </a:p>
          <a:p>
            <a:pPr algn="just"/>
            <a:r>
              <a:rPr lang="es-ES" dirty="0"/>
              <a:t>Los bornes de los motores trifásicos están marcados de tal </a:t>
            </a:r>
            <a:r>
              <a:rPr lang="es-ES" dirty="0" smtClean="0"/>
              <a:t>manera </a:t>
            </a:r>
            <a:r>
              <a:rPr lang="es-ES" dirty="0"/>
              <a:t>que el orden alfabético de la denominación de </a:t>
            </a:r>
            <a:r>
              <a:rPr lang="es-ES" dirty="0" smtClean="0"/>
              <a:t>bornes </a:t>
            </a:r>
            <a:r>
              <a:rPr lang="es-ES" dirty="0"/>
              <a:t>U, V, W coincide con el orden en el que cada una de </a:t>
            </a:r>
            <a:r>
              <a:rPr lang="es-ES" dirty="0" smtClean="0"/>
              <a:t>las </a:t>
            </a:r>
            <a:r>
              <a:rPr lang="es-ES" dirty="0"/>
              <a:t>fases pasan por un punto de referencia, si el motor gira </a:t>
            </a:r>
            <a:r>
              <a:rPr lang="es-ES" dirty="0" smtClean="0"/>
              <a:t>hacia </a:t>
            </a:r>
            <a:r>
              <a:rPr lang="es-ES" dirty="0"/>
              <a:t>la derecha.</a:t>
            </a:r>
          </a:p>
          <a:p>
            <a:pPr algn="just"/>
            <a:r>
              <a:rPr lang="es-ES" dirty="0"/>
              <a:t>Esta regla es válida para todas las máquinas, cualesquiera </a:t>
            </a:r>
            <a:r>
              <a:rPr lang="es-ES" dirty="0" smtClean="0"/>
              <a:t>sean </a:t>
            </a:r>
            <a:r>
              <a:rPr lang="es-ES" dirty="0"/>
              <a:t>su potencia y su tensión. Tratándose de máquinas que </a:t>
            </a:r>
            <a:r>
              <a:rPr lang="es-ES" dirty="0" smtClean="0"/>
              <a:t>solo </a:t>
            </a:r>
            <a:r>
              <a:rPr lang="es-ES" dirty="0"/>
              <a:t>apropiadas para un sentido de giro, este estará </a:t>
            </a:r>
            <a:r>
              <a:rPr lang="es-ES" dirty="0" smtClean="0"/>
              <a:t>indicado </a:t>
            </a:r>
            <a:r>
              <a:rPr lang="es-ES" dirty="0"/>
              <a:t>por una flecha en la placa de características. Debajo de </a:t>
            </a:r>
            <a:r>
              <a:rPr lang="es-ES" dirty="0" smtClean="0"/>
              <a:t>la </a:t>
            </a:r>
            <a:r>
              <a:rPr lang="es-ES" dirty="0"/>
              <a:t>flecha consta en qué orden se desconectarán los bornes </a:t>
            </a:r>
            <a:r>
              <a:rPr lang="es-ES" dirty="0" smtClean="0"/>
              <a:t>con </a:t>
            </a:r>
            <a:r>
              <a:rPr lang="es-ES" dirty="0"/>
              <a:t>las fases correlativas de la red.</a:t>
            </a:r>
          </a:p>
          <a:p>
            <a:pPr algn="just"/>
            <a:r>
              <a:rPr lang="es-ES" dirty="0" smtClean="0"/>
              <a:t>El sentido de giro se consigue </a:t>
            </a:r>
            <a:r>
              <a:rPr lang="es-ES" dirty="0"/>
              <a:t>invertir</a:t>
            </a:r>
            <a:r>
              <a:rPr lang="es-ES" dirty="0" smtClean="0"/>
              <a:t>, si se intercambia la conexión de dos </a:t>
            </a:r>
            <a:r>
              <a:rPr lang="es-ES" dirty="0"/>
              <a:t>conductores de fase</a:t>
            </a:r>
            <a:r>
              <a:rPr lang="es-ES" dirty="0" smtClean="0"/>
              <a:t>, cualesquiera </a:t>
            </a:r>
            <a:r>
              <a:rPr lang="es-ES" dirty="0"/>
              <a:t>sean. </a:t>
            </a:r>
          </a:p>
          <a:p>
            <a:pPr algn="just"/>
            <a:r>
              <a:rPr lang="es-ES" dirty="0" smtClean="0"/>
              <a:t>Antes de poner en marcha el  </a:t>
            </a:r>
            <a:r>
              <a:rPr lang="es-ES" dirty="0"/>
              <a:t>motor</a:t>
            </a:r>
            <a:r>
              <a:rPr lang="es-ES" dirty="0" smtClean="0"/>
              <a:t>, debe revisarse la  conexión y el  sentido de giro, dado que puede ser muy </a:t>
            </a:r>
            <a:r>
              <a:rPr lang="es-ES" dirty="0" err="1" smtClean="0"/>
              <a:t>ries</a:t>
            </a:r>
            <a:endParaRPr lang="es-ES" dirty="0"/>
          </a:p>
          <a:p>
            <a:pPr algn="just"/>
            <a:r>
              <a:rPr lang="es-ES" dirty="0" err="1"/>
              <a:t>goso</a:t>
            </a:r>
            <a:r>
              <a:rPr lang="es-ES" dirty="0"/>
              <a:t> para </a:t>
            </a:r>
            <a:r>
              <a:rPr lang="es-ES" dirty="0" smtClean="0"/>
              <a:t>la máquina </a:t>
            </a:r>
            <a:r>
              <a:rPr lang="es-ES" dirty="0"/>
              <a:t>por accionar </a:t>
            </a:r>
            <a:r>
              <a:rPr lang="es-ES" dirty="0" smtClean="0"/>
              <a:t>si el motor no gira en un sentido </a:t>
            </a:r>
            <a:r>
              <a:rPr lang="es-ES" dirty="0"/>
              <a:t>apropiado (por ejemplo, </a:t>
            </a:r>
            <a:r>
              <a:rPr lang="es-ES" dirty="0" smtClean="0"/>
              <a:t>un compresor</a:t>
            </a:r>
            <a:r>
              <a:rPr lang="es-ES" dirty="0"/>
              <a:t>).</a:t>
            </a:r>
          </a:p>
          <a:p>
            <a:pPr algn="just"/>
            <a:r>
              <a:rPr lang="es-ES" dirty="0"/>
              <a:t>Para la verificación de sentido de giro que va a tomar el </a:t>
            </a:r>
            <a:r>
              <a:rPr lang="es-ES" dirty="0" smtClean="0"/>
              <a:t>campo </a:t>
            </a:r>
            <a:r>
              <a:rPr lang="es-ES" dirty="0"/>
              <a:t>magnético previo a la alimentación del motor, </a:t>
            </a:r>
            <a:r>
              <a:rPr lang="es-ES" dirty="0" smtClean="0"/>
              <a:t>existen </a:t>
            </a:r>
            <a:r>
              <a:rPr lang="es-ES" dirty="0"/>
              <a:t>dos métodos fundamentales:</a:t>
            </a:r>
          </a:p>
          <a:p>
            <a:pPr marL="742950" lvl="1" indent="-285750" algn="just">
              <a:buFont typeface="Arial" panose="020B0604020202020204" pitchFamily="34" charset="0"/>
              <a:buChar char="•"/>
            </a:pPr>
            <a:r>
              <a:rPr lang="es-ES" b="1" dirty="0" smtClean="0"/>
              <a:t>Métodos de las dos </a:t>
            </a:r>
            <a:r>
              <a:rPr lang="es-ES" b="1" dirty="0"/>
              <a:t>lámparas.</a:t>
            </a:r>
          </a:p>
          <a:p>
            <a:pPr marL="742950" lvl="1" indent="-285750" algn="just">
              <a:buFont typeface="Arial" panose="020B0604020202020204" pitchFamily="34" charset="0"/>
              <a:buChar char="•"/>
            </a:pPr>
            <a:r>
              <a:rPr lang="es-ES" b="1" dirty="0" smtClean="0"/>
              <a:t>Método del </a:t>
            </a:r>
            <a:r>
              <a:rPr lang="es-ES" b="1" dirty="0" err="1" smtClean="0"/>
              <a:t>secuencímetro</a:t>
            </a:r>
            <a:r>
              <a:rPr lang="es-ES" b="1" dirty="0"/>
              <a:t>.</a:t>
            </a:r>
          </a:p>
          <a:p>
            <a:pPr algn="just"/>
            <a:r>
              <a:rPr lang="es-ES" dirty="0" smtClean="0"/>
              <a:t>El método </a:t>
            </a:r>
            <a:r>
              <a:rPr lang="es-ES" dirty="0"/>
              <a:t>de las dos lámparas trata de conectar como </a:t>
            </a:r>
            <a:r>
              <a:rPr lang="es-ES" dirty="0" smtClean="0"/>
              <a:t>carga trifásica </a:t>
            </a:r>
            <a:r>
              <a:rPr lang="es-ES" dirty="0"/>
              <a:t>dos lámparas incandescentes de igual potencia y </a:t>
            </a:r>
            <a:r>
              <a:rPr lang="es-ES" dirty="0" smtClean="0"/>
              <a:t>un </a:t>
            </a:r>
            <a:r>
              <a:rPr lang="es-ES" dirty="0"/>
              <a:t>capacitor cuya </a:t>
            </a:r>
            <a:r>
              <a:rPr lang="es-ES" dirty="0" err="1"/>
              <a:t>Xc</a:t>
            </a:r>
            <a:r>
              <a:rPr lang="es-ES" dirty="0"/>
              <a:t> sea aproximadamente igual a la </a:t>
            </a:r>
            <a:r>
              <a:rPr lang="es-ES" dirty="0" smtClean="0"/>
              <a:t>resistencia </a:t>
            </a:r>
            <a:r>
              <a:rPr lang="es-ES" dirty="0"/>
              <a:t>R de lámpara. Por ejemplo, si las lámparas tienen una </a:t>
            </a:r>
            <a:r>
              <a:rPr lang="es-ES" dirty="0" smtClean="0"/>
              <a:t>potencia </a:t>
            </a:r>
            <a:r>
              <a:rPr lang="es-ES" dirty="0"/>
              <a:t>de 100 W, la reactancia capacitiva será de 484 </a:t>
            </a:r>
            <a:r>
              <a:rPr lang="el-GR" dirty="0" smtClean="0"/>
              <a:t>Ω</a:t>
            </a:r>
            <a:r>
              <a:rPr lang="es-ES" dirty="0" smtClean="0"/>
              <a:t> con </a:t>
            </a:r>
            <a:r>
              <a:rPr lang="es-ES" dirty="0"/>
              <a:t>una capacidad de 6.6 </a:t>
            </a:r>
            <a:r>
              <a:rPr lang="el-GR" dirty="0" smtClean="0"/>
              <a:t>μ</a:t>
            </a:r>
            <a:r>
              <a:rPr lang="es-ES" dirty="0" smtClean="0"/>
              <a:t>F</a:t>
            </a:r>
            <a:r>
              <a:rPr lang="es-ES" dirty="0"/>
              <a:t>.</a:t>
            </a:r>
          </a:p>
          <a:p>
            <a:pPr algn="just"/>
            <a:r>
              <a:rPr lang="es-ES" dirty="0"/>
              <a:t>Dependiendo </a:t>
            </a:r>
            <a:r>
              <a:rPr lang="es-ES" dirty="0" smtClean="0"/>
              <a:t>de qué </a:t>
            </a:r>
            <a:r>
              <a:rPr lang="es-ES" dirty="0"/>
              <a:t>lámpara </a:t>
            </a:r>
            <a:r>
              <a:rPr lang="es-ES" dirty="0" smtClean="0"/>
              <a:t>se encienda </a:t>
            </a:r>
            <a:r>
              <a:rPr lang="es-ES" dirty="0"/>
              <a:t>con mayor </a:t>
            </a:r>
            <a:r>
              <a:rPr lang="es-ES" dirty="0" smtClean="0"/>
              <a:t>luminosidad</a:t>
            </a:r>
            <a:r>
              <a:rPr lang="es-ES" dirty="0"/>
              <a:t>, </a:t>
            </a:r>
            <a:r>
              <a:rPr lang="es-ES" dirty="0" smtClean="0"/>
              <a:t>se revelará el sentido </a:t>
            </a:r>
            <a:r>
              <a:rPr lang="es-ES" dirty="0"/>
              <a:t>de </a:t>
            </a:r>
            <a:r>
              <a:rPr lang="es-ES" dirty="0" smtClean="0"/>
              <a:t>giro de la terna </a:t>
            </a:r>
            <a:r>
              <a:rPr lang="es-ES" dirty="0"/>
              <a:t>de tensiones.</a:t>
            </a:r>
          </a:p>
          <a:p>
            <a:pPr algn="just"/>
            <a:r>
              <a:rPr lang="es-ES" dirty="0" smtClean="0"/>
              <a:t>El </a:t>
            </a:r>
            <a:r>
              <a:rPr lang="es-ES" dirty="0" err="1" smtClean="0"/>
              <a:t>secuencímetro</a:t>
            </a:r>
            <a:r>
              <a:rPr lang="es-ES" dirty="0" smtClean="0"/>
              <a:t> </a:t>
            </a:r>
            <a:r>
              <a:rPr lang="es-ES" dirty="0"/>
              <a:t>es </a:t>
            </a:r>
            <a:r>
              <a:rPr lang="es-ES" dirty="0" smtClean="0"/>
              <a:t>un aparato </a:t>
            </a:r>
            <a:r>
              <a:rPr lang="es-ES" dirty="0"/>
              <a:t>que nos indica </a:t>
            </a:r>
            <a:r>
              <a:rPr lang="es-ES" dirty="0" smtClean="0"/>
              <a:t>la secuencia de </a:t>
            </a:r>
            <a:r>
              <a:rPr lang="es-ES" dirty="0"/>
              <a:t>fases </a:t>
            </a:r>
            <a:r>
              <a:rPr lang="es-ES" dirty="0" smtClean="0"/>
              <a:t>a  </a:t>
            </a:r>
            <a:r>
              <a:rPr lang="es-ES" dirty="0"/>
              <a:t>partir </a:t>
            </a:r>
            <a:r>
              <a:rPr lang="es-ES" dirty="0" smtClean="0"/>
              <a:t>de la indicación del sentido de rotación </a:t>
            </a:r>
            <a:r>
              <a:rPr lang="es-ES" dirty="0"/>
              <a:t>de </a:t>
            </a:r>
            <a:r>
              <a:rPr lang="es-ES" dirty="0" smtClean="0"/>
              <a:t>un disco</a:t>
            </a:r>
            <a:r>
              <a:rPr lang="es-ES" dirty="0"/>
              <a:t>, </a:t>
            </a:r>
            <a:r>
              <a:rPr lang="es-ES" dirty="0" smtClean="0"/>
              <a:t>en el que la indicación de las </a:t>
            </a:r>
            <a:r>
              <a:rPr lang="es-ES" dirty="0"/>
              <a:t>fases viene dada por </a:t>
            </a:r>
            <a:r>
              <a:rPr lang="es-ES" dirty="0" smtClean="0"/>
              <a:t>la dirección de la flecha grabada en un disco </a:t>
            </a:r>
            <a:r>
              <a:rPr lang="es-ES" dirty="0"/>
              <a:t>rotante. </a:t>
            </a:r>
          </a:p>
          <a:p>
            <a:pPr algn="just"/>
            <a:r>
              <a:rPr lang="es-ES" dirty="0" smtClean="0"/>
              <a:t>Básicamente se trata de un pequeño motor asincrónico</a:t>
            </a:r>
            <a:r>
              <a:rPr lang="es-ES" dirty="0"/>
              <a:t>, </a:t>
            </a:r>
            <a:r>
              <a:rPr lang="es-ES" dirty="0" smtClean="0"/>
              <a:t>cuya rotación </a:t>
            </a:r>
            <a:r>
              <a:rPr lang="es-ES" dirty="0"/>
              <a:t>dependerá </a:t>
            </a:r>
            <a:r>
              <a:rPr lang="es-ES" dirty="0" smtClean="0"/>
              <a:t>del orden de sucesión en el tiempo de las fases </a:t>
            </a:r>
            <a:r>
              <a:rPr lang="es-ES" dirty="0"/>
              <a:t>que alimentan </a:t>
            </a:r>
            <a:r>
              <a:rPr lang="es-ES" dirty="0" smtClean="0"/>
              <a:t>las bobinas </a:t>
            </a:r>
            <a:r>
              <a:rPr lang="es-ES" dirty="0" err="1"/>
              <a:t>estatóricas</a:t>
            </a:r>
            <a:r>
              <a:rPr lang="es-ES" dirty="0"/>
              <a:t>.</a:t>
            </a:r>
          </a:p>
        </p:txBody>
      </p:sp>
    </p:spTree>
    <p:extLst>
      <p:ext uri="{BB962C8B-B14F-4D97-AF65-F5344CB8AC3E}">
        <p14:creationId xmlns:p14="http://schemas.microsoft.com/office/powerpoint/2010/main" val="3847012436"/>
      </p:ext>
    </p:extLst>
  </p:cSld>
  <p:clrMapOvr>
    <a:masterClrMapping/>
  </p:clrMapOvr>
</p:sld>
</file>

<file path=ppt/slides/slide1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p:cNvPicPr>
            <a:picLocks noChangeAspect="1"/>
          </p:cNvPicPr>
          <p:nvPr/>
        </p:nvPicPr>
        <p:blipFill>
          <a:blip r:embed="rId2"/>
          <a:stretch>
            <a:fillRect/>
          </a:stretch>
        </p:blipFill>
        <p:spPr>
          <a:xfrm>
            <a:off x="372650" y="338075"/>
            <a:ext cx="3228975" cy="2571750"/>
          </a:xfrm>
          <a:prstGeom prst="rect">
            <a:avLst/>
          </a:prstGeom>
        </p:spPr>
      </p:pic>
      <p:sp>
        <p:nvSpPr>
          <p:cNvPr id="5" name="Rectángulo 4"/>
          <p:cNvSpPr/>
          <p:nvPr/>
        </p:nvSpPr>
        <p:spPr>
          <a:xfrm>
            <a:off x="372650" y="2909825"/>
            <a:ext cx="3228975" cy="646331"/>
          </a:xfrm>
          <a:prstGeom prst="rect">
            <a:avLst/>
          </a:prstGeom>
        </p:spPr>
        <p:txBody>
          <a:bodyPr wrap="square">
            <a:spAutoFit/>
          </a:bodyPr>
          <a:lstStyle/>
          <a:p>
            <a:pPr algn="ctr"/>
            <a:r>
              <a:rPr lang="es-ES" b="1" dirty="0" smtClean="0"/>
              <a:t>Medidor </a:t>
            </a:r>
            <a:r>
              <a:rPr lang="es-ES" b="1" dirty="0"/>
              <a:t>de secuencia de fases con un </a:t>
            </a:r>
            <a:r>
              <a:rPr lang="es-ES" b="1" dirty="0" err="1"/>
              <a:t>secuencímetro</a:t>
            </a:r>
            <a:r>
              <a:rPr lang="es-ES" b="1" dirty="0"/>
              <a:t>.</a:t>
            </a:r>
          </a:p>
        </p:txBody>
      </p:sp>
      <p:pic>
        <p:nvPicPr>
          <p:cNvPr id="6" name="Imagen 5"/>
          <p:cNvPicPr>
            <a:picLocks noChangeAspect="1"/>
          </p:cNvPicPr>
          <p:nvPr/>
        </p:nvPicPr>
        <p:blipFill>
          <a:blip r:embed="rId3"/>
          <a:stretch>
            <a:fillRect/>
          </a:stretch>
        </p:blipFill>
        <p:spPr>
          <a:xfrm>
            <a:off x="4281982" y="224455"/>
            <a:ext cx="3248025" cy="2276475"/>
          </a:xfrm>
          <a:prstGeom prst="rect">
            <a:avLst/>
          </a:prstGeom>
        </p:spPr>
      </p:pic>
      <p:sp>
        <p:nvSpPr>
          <p:cNvPr id="7" name="Rectángulo 6"/>
          <p:cNvSpPr/>
          <p:nvPr/>
        </p:nvSpPr>
        <p:spPr>
          <a:xfrm>
            <a:off x="4482007" y="2632826"/>
            <a:ext cx="3048000" cy="923330"/>
          </a:xfrm>
          <a:prstGeom prst="rect">
            <a:avLst/>
          </a:prstGeom>
        </p:spPr>
        <p:txBody>
          <a:bodyPr wrap="square">
            <a:spAutoFit/>
          </a:bodyPr>
          <a:lstStyle/>
          <a:p>
            <a:pPr algn="ctr"/>
            <a:r>
              <a:rPr lang="es-ES" b="1" dirty="0"/>
              <a:t>Circuito típico de medidor de secuencia de fases con dos lámparas.</a:t>
            </a:r>
          </a:p>
        </p:txBody>
      </p:sp>
      <p:sp>
        <p:nvSpPr>
          <p:cNvPr id="8" name="Rectángulo 7"/>
          <p:cNvSpPr/>
          <p:nvPr/>
        </p:nvSpPr>
        <p:spPr>
          <a:xfrm>
            <a:off x="7688503" y="1155498"/>
            <a:ext cx="4327210" cy="1477328"/>
          </a:xfrm>
          <a:prstGeom prst="rect">
            <a:avLst/>
          </a:prstGeom>
        </p:spPr>
        <p:txBody>
          <a:bodyPr wrap="square">
            <a:spAutoFit/>
          </a:bodyPr>
          <a:lstStyle/>
          <a:p>
            <a:pPr algn="ctr"/>
            <a:r>
              <a:rPr lang="es-ES" b="1" dirty="0" smtClean="0">
                <a:solidFill>
                  <a:srgbClr val="FF0000"/>
                </a:solidFill>
                <a:latin typeface="Arial Rounded MT Bold" panose="020F0704030504030204" pitchFamily="34" charset="0"/>
              </a:rPr>
              <a:t>El sentido de giro está dado por la forma en la que se conectan las tres fases del motor</a:t>
            </a:r>
            <a:r>
              <a:rPr lang="es-ES" b="1" dirty="0">
                <a:solidFill>
                  <a:srgbClr val="FF0000"/>
                </a:solidFill>
                <a:latin typeface="Arial Rounded MT Bold" panose="020F0704030504030204" pitchFamily="34" charset="0"/>
              </a:rPr>
              <a:t>, </a:t>
            </a:r>
            <a:r>
              <a:rPr lang="es-ES" b="1" dirty="0" smtClean="0">
                <a:solidFill>
                  <a:srgbClr val="FF0000"/>
                </a:solidFill>
                <a:latin typeface="Arial Rounded MT Bold" panose="020F0704030504030204" pitchFamily="34" charset="0"/>
              </a:rPr>
              <a:t>y esto debe </a:t>
            </a:r>
            <a:r>
              <a:rPr lang="es-ES" b="1" dirty="0">
                <a:solidFill>
                  <a:srgbClr val="FF0000"/>
                </a:solidFill>
                <a:latin typeface="Arial Rounded MT Bold" panose="020F0704030504030204" pitchFamily="34" charset="0"/>
              </a:rPr>
              <a:t>verificarse </a:t>
            </a:r>
            <a:r>
              <a:rPr lang="es-ES" b="1" dirty="0" smtClean="0">
                <a:solidFill>
                  <a:srgbClr val="FF0000"/>
                </a:solidFill>
                <a:latin typeface="Arial Rounded MT Bold" panose="020F0704030504030204" pitchFamily="34" charset="0"/>
              </a:rPr>
              <a:t>antes de poner en marcha la máquina</a:t>
            </a:r>
            <a:r>
              <a:rPr lang="es-ES" b="1" dirty="0">
                <a:solidFill>
                  <a:srgbClr val="FF0000"/>
                </a:solidFill>
                <a:latin typeface="Arial Rounded MT Bold" panose="020F0704030504030204" pitchFamily="34" charset="0"/>
              </a:rPr>
              <a:t>.</a:t>
            </a:r>
          </a:p>
        </p:txBody>
      </p:sp>
      <p:sp>
        <p:nvSpPr>
          <p:cNvPr id="9" name="Rectángulo 8"/>
          <p:cNvSpPr/>
          <p:nvPr/>
        </p:nvSpPr>
        <p:spPr>
          <a:xfrm>
            <a:off x="372650" y="3885340"/>
            <a:ext cx="6096000" cy="2585323"/>
          </a:xfrm>
          <a:prstGeom prst="rect">
            <a:avLst/>
          </a:prstGeom>
        </p:spPr>
        <p:txBody>
          <a:bodyPr>
            <a:spAutoFit/>
          </a:bodyPr>
          <a:lstStyle/>
          <a:p>
            <a:pPr algn="just"/>
            <a:r>
              <a:rPr lang="es-ES" dirty="0">
                <a:solidFill>
                  <a:srgbClr val="0070C0"/>
                </a:solidFill>
                <a:latin typeface="Arial Rounded MT Bold" panose="020F0704030504030204" pitchFamily="34" charset="0"/>
              </a:rPr>
              <a:t>Indicador </a:t>
            </a:r>
            <a:r>
              <a:rPr lang="es-ES" dirty="0" smtClean="0">
                <a:solidFill>
                  <a:srgbClr val="0070C0"/>
                </a:solidFill>
                <a:latin typeface="Arial Rounded MT Bold" panose="020F0704030504030204" pitchFamily="34" charset="0"/>
              </a:rPr>
              <a:t>sin conexión</a:t>
            </a:r>
            <a:endParaRPr lang="es-ES" dirty="0">
              <a:solidFill>
                <a:srgbClr val="0070C0"/>
              </a:solidFill>
              <a:latin typeface="Arial Rounded MT Bold" panose="020F0704030504030204" pitchFamily="34" charset="0"/>
            </a:endParaRPr>
          </a:p>
          <a:p>
            <a:pPr algn="just"/>
            <a:r>
              <a:rPr lang="es-ES" dirty="0"/>
              <a:t>Existen </a:t>
            </a:r>
            <a:r>
              <a:rPr lang="es-ES" dirty="0" smtClean="0"/>
              <a:t>en el mercado </a:t>
            </a:r>
            <a:r>
              <a:rPr lang="es-ES" dirty="0" err="1" smtClean="0"/>
              <a:t>secuencímetros</a:t>
            </a:r>
            <a:r>
              <a:rPr lang="es-ES" dirty="0" smtClean="0"/>
              <a:t> </a:t>
            </a:r>
            <a:r>
              <a:rPr lang="es-ES" dirty="0"/>
              <a:t>muy </a:t>
            </a:r>
            <a:r>
              <a:rPr lang="es-ES" dirty="0" smtClean="0"/>
              <a:t>útiles en los cuales </a:t>
            </a:r>
            <a:r>
              <a:rPr lang="es-ES" dirty="0"/>
              <a:t>no </a:t>
            </a:r>
            <a:r>
              <a:rPr lang="es-ES" dirty="0" smtClean="0"/>
              <a:t>se deben </a:t>
            </a:r>
            <a:r>
              <a:rPr lang="es-ES" dirty="0"/>
              <a:t>conectar </a:t>
            </a:r>
            <a:r>
              <a:rPr lang="es-ES" dirty="0" smtClean="0"/>
              <a:t>los cables a ninguna </a:t>
            </a:r>
            <a:r>
              <a:rPr lang="es-ES" dirty="0"/>
              <a:t>parte </a:t>
            </a:r>
            <a:r>
              <a:rPr lang="es-ES" dirty="0" smtClean="0"/>
              <a:t>bajo </a:t>
            </a:r>
            <a:r>
              <a:rPr lang="es-ES" dirty="0"/>
              <a:t>tensión, </a:t>
            </a:r>
            <a:r>
              <a:rPr lang="es-ES" dirty="0" smtClean="0"/>
              <a:t>sino que se deben colocar </a:t>
            </a:r>
            <a:r>
              <a:rPr lang="es-ES" dirty="0"/>
              <a:t>sobre </a:t>
            </a:r>
            <a:r>
              <a:rPr lang="es-ES" dirty="0" smtClean="0"/>
              <a:t>la carcasa del motor</a:t>
            </a:r>
            <a:r>
              <a:rPr lang="es-ES" dirty="0"/>
              <a:t>. </a:t>
            </a:r>
            <a:r>
              <a:rPr lang="es-ES" dirty="0" smtClean="0"/>
              <a:t>El instrumento </a:t>
            </a:r>
            <a:r>
              <a:rPr lang="es-ES" dirty="0"/>
              <a:t>detectará </a:t>
            </a:r>
            <a:r>
              <a:rPr lang="es-ES" dirty="0" smtClean="0"/>
              <a:t>el campo </a:t>
            </a:r>
            <a:r>
              <a:rPr lang="es-ES" dirty="0"/>
              <a:t>magnético </a:t>
            </a:r>
            <a:r>
              <a:rPr lang="es-ES" dirty="0" smtClean="0"/>
              <a:t>trifásico</a:t>
            </a:r>
            <a:r>
              <a:rPr lang="es-ES" dirty="0"/>
              <a:t>, </a:t>
            </a:r>
            <a:r>
              <a:rPr lang="es-ES" dirty="0" smtClean="0"/>
              <a:t>de manera de poder </a:t>
            </a:r>
            <a:r>
              <a:rPr lang="es-ES" dirty="0"/>
              <a:t>determinar </a:t>
            </a:r>
            <a:r>
              <a:rPr lang="es-ES" dirty="0" smtClean="0"/>
              <a:t>el sentido de </a:t>
            </a:r>
            <a:r>
              <a:rPr lang="es-ES" dirty="0"/>
              <a:t>giro</a:t>
            </a:r>
            <a:r>
              <a:rPr lang="es-ES" dirty="0" smtClean="0"/>
              <a:t>. La indicación </a:t>
            </a:r>
            <a:r>
              <a:rPr lang="es-ES" dirty="0"/>
              <a:t>del </a:t>
            </a:r>
            <a:r>
              <a:rPr lang="es-ES" dirty="0" smtClean="0"/>
              <a:t>sentido </a:t>
            </a:r>
            <a:r>
              <a:rPr lang="es-ES" dirty="0"/>
              <a:t>de </a:t>
            </a:r>
            <a:r>
              <a:rPr lang="es-ES" dirty="0" smtClean="0"/>
              <a:t>giro en estos casos </a:t>
            </a:r>
            <a:r>
              <a:rPr lang="es-ES" dirty="0"/>
              <a:t>no </a:t>
            </a:r>
            <a:r>
              <a:rPr lang="es-ES" dirty="0" smtClean="0"/>
              <a:t>es por un disco que </a:t>
            </a:r>
            <a:r>
              <a:rPr lang="es-ES" dirty="0"/>
              <a:t>rota</a:t>
            </a:r>
            <a:r>
              <a:rPr lang="es-ES" dirty="0" smtClean="0"/>
              <a:t>, sino por </a:t>
            </a:r>
            <a:r>
              <a:rPr lang="es-ES" dirty="0"/>
              <a:t>medio </a:t>
            </a:r>
            <a:r>
              <a:rPr lang="es-ES" dirty="0" smtClean="0"/>
              <a:t>de leds </a:t>
            </a:r>
            <a:r>
              <a:rPr lang="es-ES" dirty="0"/>
              <a:t>que </a:t>
            </a:r>
            <a:r>
              <a:rPr lang="es-ES" dirty="0" smtClean="0"/>
              <a:t>marcan el giro hacia un lado o hacia </a:t>
            </a:r>
            <a:r>
              <a:rPr lang="es-ES" dirty="0"/>
              <a:t>otro.</a:t>
            </a:r>
          </a:p>
        </p:txBody>
      </p:sp>
      <p:pic>
        <p:nvPicPr>
          <p:cNvPr id="10" name="Imagen 9"/>
          <p:cNvPicPr>
            <a:picLocks noChangeAspect="1"/>
          </p:cNvPicPr>
          <p:nvPr/>
        </p:nvPicPr>
        <p:blipFill>
          <a:blip r:embed="rId4"/>
          <a:stretch>
            <a:fillRect/>
          </a:stretch>
        </p:blipFill>
        <p:spPr>
          <a:xfrm>
            <a:off x="9483280" y="3386709"/>
            <a:ext cx="1857375" cy="3181350"/>
          </a:xfrm>
          <a:prstGeom prst="rect">
            <a:avLst/>
          </a:prstGeom>
        </p:spPr>
      </p:pic>
      <p:sp>
        <p:nvSpPr>
          <p:cNvPr id="11" name="Rectángulo 10"/>
          <p:cNvSpPr/>
          <p:nvPr/>
        </p:nvSpPr>
        <p:spPr>
          <a:xfrm>
            <a:off x="7235205" y="4100221"/>
            <a:ext cx="2248075" cy="1754326"/>
          </a:xfrm>
          <a:prstGeom prst="rect">
            <a:avLst/>
          </a:prstGeom>
        </p:spPr>
        <p:txBody>
          <a:bodyPr wrap="square">
            <a:spAutoFit/>
          </a:bodyPr>
          <a:lstStyle/>
          <a:p>
            <a:r>
              <a:rPr lang="es-ES" b="1" dirty="0" smtClean="0">
                <a:solidFill>
                  <a:srgbClr val="0070C0"/>
                </a:solidFill>
              </a:rPr>
              <a:t>Medidor </a:t>
            </a:r>
            <a:r>
              <a:rPr lang="es-ES" b="1" dirty="0">
                <a:solidFill>
                  <a:srgbClr val="0070C0"/>
                </a:solidFill>
              </a:rPr>
              <a:t>de secuencia</a:t>
            </a:r>
          </a:p>
          <a:p>
            <a:r>
              <a:rPr lang="es-ES" b="1" dirty="0">
                <a:solidFill>
                  <a:srgbClr val="0070C0"/>
                </a:solidFill>
              </a:rPr>
              <a:t>de fases con un</a:t>
            </a:r>
          </a:p>
          <a:p>
            <a:r>
              <a:rPr lang="es-ES" b="1" dirty="0" err="1">
                <a:solidFill>
                  <a:srgbClr val="0070C0"/>
                </a:solidFill>
              </a:rPr>
              <a:t>secuencímetro</a:t>
            </a:r>
            <a:r>
              <a:rPr lang="es-ES" b="1" dirty="0">
                <a:solidFill>
                  <a:srgbClr val="0070C0"/>
                </a:solidFill>
              </a:rPr>
              <a:t> con</a:t>
            </a:r>
          </a:p>
          <a:p>
            <a:r>
              <a:rPr lang="es-ES" b="1" dirty="0">
                <a:solidFill>
                  <a:srgbClr val="0070C0"/>
                </a:solidFill>
              </a:rPr>
              <a:t>indicación de giro a </a:t>
            </a:r>
          </a:p>
          <a:p>
            <a:r>
              <a:rPr lang="es-ES" b="1" dirty="0">
                <a:solidFill>
                  <a:srgbClr val="0070C0"/>
                </a:solidFill>
              </a:rPr>
              <a:t>través de leds.</a:t>
            </a:r>
          </a:p>
        </p:txBody>
      </p:sp>
    </p:spTree>
    <p:extLst>
      <p:ext uri="{BB962C8B-B14F-4D97-AF65-F5344CB8AC3E}">
        <p14:creationId xmlns:p14="http://schemas.microsoft.com/office/powerpoint/2010/main" val="1787393816"/>
      </p:ext>
    </p:extLst>
  </p:cSld>
  <p:clrMapOvr>
    <a:masterClrMapping/>
  </p:clrMapOvr>
</p:sld>
</file>

<file path=ppt/slides/slide1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221673" y="213916"/>
            <a:ext cx="11507189" cy="6370975"/>
          </a:xfrm>
          <a:prstGeom prst="rect">
            <a:avLst/>
          </a:prstGeom>
        </p:spPr>
        <p:txBody>
          <a:bodyPr wrap="square">
            <a:spAutoFit/>
          </a:bodyPr>
          <a:lstStyle/>
          <a:p>
            <a:pPr algn="just"/>
            <a:r>
              <a:rPr lang="es-ES" sz="2400" b="1" dirty="0" smtClean="0"/>
              <a:t>MOTORES MONOFASICOS </a:t>
            </a:r>
            <a:endParaRPr lang="es-ES" sz="2400" b="1" dirty="0"/>
          </a:p>
          <a:p>
            <a:pPr algn="just"/>
            <a:r>
              <a:rPr lang="es-ES" sz="2400" b="1" dirty="0" smtClean="0"/>
              <a:t>Principios de construcción y de funcionamiento, y variantes</a:t>
            </a:r>
          </a:p>
          <a:p>
            <a:pPr algn="just"/>
            <a:endParaRPr lang="es-ES" dirty="0"/>
          </a:p>
          <a:p>
            <a:pPr algn="just"/>
            <a:r>
              <a:rPr lang="es-ES" dirty="0" smtClean="0"/>
              <a:t>Los motores monofásicos, como su propio nombre lo indica, son motores con un solo bobinado instalado en </a:t>
            </a:r>
            <a:r>
              <a:rPr lang="es-ES" dirty="0"/>
              <a:t>el </a:t>
            </a:r>
            <a:r>
              <a:rPr lang="es-ES" dirty="0" smtClean="0"/>
              <a:t>estator: </a:t>
            </a:r>
            <a:r>
              <a:rPr lang="es-ES" dirty="0"/>
              <a:t>el bobinado inductor. Prácticamente todas las </a:t>
            </a:r>
            <a:r>
              <a:rPr lang="es-ES" dirty="0" smtClean="0"/>
              <a:t>realizaciones </a:t>
            </a:r>
            <a:r>
              <a:rPr lang="es-ES" dirty="0"/>
              <a:t>de este tipo de motores son con el rotor en </a:t>
            </a:r>
            <a:r>
              <a:rPr lang="es-ES" dirty="0" smtClean="0"/>
              <a:t>jaula </a:t>
            </a:r>
            <a:r>
              <a:rPr lang="es-ES" dirty="0"/>
              <a:t>de ardilla.</a:t>
            </a:r>
          </a:p>
          <a:p>
            <a:pPr algn="just"/>
            <a:r>
              <a:rPr lang="es-ES" dirty="0"/>
              <a:t>Suelen tener potencias menores de 1KW, aunque hay </a:t>
            </a:r>
            <a:r>
              <a:rPr lang="es-ES" dirty="0" smtClean="0"/>
              <a:t>notables </a:t>
            </a:r>
            <a:r>
              <a:rPr lang="es-ES" dirty="0"/>
              <a:t>excepciones, como los motores de los aparatos de aire </a:t>
            </a:r>
            <a:r>
              <a:rPr lang="es-ES" dirty="0" smtClean="0"/>
              <a:t>acondicionado</a:t>
            </a:r>
            <a:r>
              <a:rPr lang="es-ES" dirty="0"/>
              <a:t>, con potencias superiores a 10 KW.</a:t>
            </a:r>
          </a:p>
          <a:p>
            <a:pPr algn="just"/>
            <a:r>
              <a:rPr lang="es-ES" dirty="0"/>
              <a:t>Se utilizan en especial en electrodomésticos, bombas </a:t>
            </a:r>
            <a:r>
              <a:rPr lang="es-ES" dirty="0" smtClean="0"/>
              <a:t>y ventiladores </a:t>
            </a:r>
            <a:r>
              <a:rPr lang="es-ES" dirty="0"/>
              <a:t>de baja potencia, pequeñas </a:t>
            </a:r>
            <a:r>
              <a:rPr lang="es-ES" dirty="0" smtClean="0"/>
              <a:t>máquinas-herramientas</a:t>
            </a:r>
            <a:r>
              <a:rPr lang="es-ES" dirty="0"/>
              <a:t>, en los mencionados equipos de aire </a:t>
            </a:r>
            <a:r>
              <a:rPr lang="es-ES" dirty="0" smtClean="0"/>
              <a:t>acondicionado</a:t>
            </a:r>
            <a:r>
              <a:rPr lang="es-ES" dirty="0"/>
              <a:t>, etcétera. Se pueden alimentar entre una fase y el neutro </a:t>
            </a:r>
            <a:r>
              <a:rPr lang="es-ES" dirty="0" smtClean="0"/>
              <a:t>o </a:t>
            </a:r>
            <a:r>
              <a:rPr lang="es-ES" dirty="0"/>
              <a:t>entre dos fases. De acuerdo a su principio de </a:t>
            </a:r>
            <a:r>
              <a:rPr lang="es-ES" dirty="0" smtClean="0"/>
              <a:t>funcionamiento</a:t>
            </a:r>
            <a:r>
              <a:rPr lang="es-ES" dirty="0"/>
              <a:t>, no presentan los problemas de excesiva corriente </a:t>
            </a:r>
            <a:r>
              <a:rPr lang="es-ES" dirty="0" smtClean="0"/>
              <a:t>de </a:t>
            </a:r>
            <a:r>
              <a:rPr lang="es-ES" dirty="0"/>
              <a:t>arranque como en el caso de los motores trifásicos de </a:t>
            </a:r>
            <a:r>
              <a:rPr lang="es-ES" dirty="0" smtClean="0"/>
              <a:t>gran </a:t>
            </a:r>
            <a:r>
              <a:rPr lang="es-ES" dirty="0"/>
              <a:t>potencia, debido a su baja potencia, por lo tanto, todos </a:t>
            </a:r>
            <a:r>
              <a:rPr lang="es-ES" dirty="0" smtClean="0"/>
              <a:t>ellos </a:t>
            </a:r>
            <a:r>
              <a:rPr lang="es-ES" dirty="0"/>
              <a:t>utilizan el arranque directo.</a:t>
            </a:r>
          </a:p>
          <a:p>
            <a:pPr algn="just"/>
            <a:r>
              <a:rPr lang="es-ES" dirty="0" smtClean="0"/>
              <a:t>El campo magnético producido por una corriente monofásica </a:t>
            </a:r>
            <a:r>
              <a:rPr lang="es-ES" dirty="0"/>
              <a:t>en una bobina está siempre sobre el eje de esta (es </a:t>
            </a:r>
            <a:r>
              <a:rPr lang="es-ES" dirty="0" smtClean="0"/>
              <a:t>decir</a:t>
            </a:r>
            <a:r>
              <a:rPr lang="es-ES" dirty="0"/>
              <a:t>, no se puede producir un campo magnético giratorio), </a:t>
            </a:r>
            <a:r>
              <a:rPr lang="es-ES" dirty="0" smtClean="0"/>
              <a:t>aunque </a:t>
            </a:r>
            <a:r>
              <a:rPr lang="es-ES" dirty="0"/>
              <a:t>variará su valor y sentido por estar alimentado por </a:t>
            </a:r>
            <a:r>
              <a:rPr lang="es-ES" dirty="0" smtClean="0"/>
              <a:t>una </a:t>
            </a:r>
            <a:r>
              <a:rPr lang="es-ES" dirty="0"/>
              <a:t>tensión alterna. Para que se produzca un campo </a:t>
            </a:r>
            <a:r>
              <a:rPr lang="es-ES" dirty="0" smtClean="0"/>
              <a:t>alterno </a:t>
            </a:r>
            <a:r>
              <a:rPr lang="es-ES" dirty="0"/>
              <a:t>giratorio, debe disponerse de, por lo menos, dos bobinas </a:t>
            </a:r>
            <a:r>
              <a:rPr lang="es-ES" dirty="0" smtClean="0"/>
              <a:t>desfasadas </a:t>
            </a:r>
            <a:r>
              <a:rPr lang="es-ES" dirty="0"/>
              <a:t>entre sí </a:t>
            </a:r>
            <a:r>
              <a:rPr lang="es-ES" dirty="0" smtClean="0"/>
              <a:t>90°.</a:t>
            </a:r>
            <a:endParaRPr lang="es-ES" dirty="0"/>
          </a:p>
          <a:p>
            <a:pPr algn="just"/>
            <a:r>
              <a:rPr lang="es-ES" dirty="0"/>
              <a:t>Los motores de inducción monofásicos, al igual que los </a:t>
            </a:r>
            <a:r>
              <a:rPr lang="es-ES" dirty="0" smtClean="0"/>
              <a:t>motores </a:t>
            </a:r>
            <a:r>
              <a:rPr lang="es-ES" dirty="0"/>
              <a:t>trifásicos, tienen construido un </a:t>
            </a:r>
            <a:r>
              <a:rPr lang="es-ES" dirty="0" smtClean="0"/>
              <a:t>estator </a:t>
            </a:r>
            <a:r>
              <a:rPr lang="es-ES" dirty="0"/>
              <a:t>formado </a:t>
            </a:r>
            <a:r>
              <a:rPr lang="es-ES" dirty="0" smtClean="0"/>
              <a:t>por </a:t>
            </a:r>
            <a:r>
              <a:rPr lang="es-ES" dirty="0"/>
              <a:t>paquetes de chapas magnéticas, en cuyas ranuras van </a:t>
            </a:r>
            <a:r>
              <a:rPr lang="es-ES" dirty="0" smtClean="0"/>
              <a:t>alojados </a:t>
            </a:r>
            <a:r>
              <a:rPr lang="es-ES" dirty="0"/>
              <a:t>los bobinados </a:t>
            </a:r>
            <a:r>
              <a:rPr lang="es-ES" dirty="0" err="1"/>
              <a:t>estatóricos</a:t>
            </a:r>
            <a:r>
              <a:rPr lang="es-ES" dirty="0"/>
              <a:t>, o el bobinado </a:t>
            </a:r>
            <a:r>
              <a:rPr lang="es-ES" dirty="0" err="1" smtClean="0"/>
              <a:t>estatórico</a:t>
            </a:r>
            <a:r>
              <a:rPr lang="es-ES" dirty="0"/>
              <a:t>, que forman el campo magnético giratorio. En algunos </a:t>
            </a:r>
            <a:r>
              <a:rPr lang="es-ES" dirty="0" smtClean="0"/>
              <a:t>casos</a:t>
            </a:r>
            <a:r>
              <a:rPr lang="es-ES" dirty="0"/>
              <a:t>, el bobinado principal y el auxiliar (esto se analizará </a:t>
            </a:r>
            <a:r>
              <a:rPr lang="es-ES" dirty="0" smtClean="0"/>
              <a:t>más </a:t>
            </a:r>
            <a:r>
              <a:rPr lang="es-ES" dirty="0"/>
              <a:t>adelante).</a:t>
            </a:r>
          </a:p>
          <a:p>
            <a:pPr algn="ctr"/>
            <a:r>
              <a:rPr lang="es-ES" b="1" dirty="0" smtClean="0">
                <a:solidFill>
                  <a:srgbClr val="FF0000"/>
                </a:solidFill>
                <a:latin typeface="Arial Rounded MT Bold" panose="020F0704030504030204" pitchFamily="34" charset="0"/>
              </a:rPr>
              <a:t>Para el campo magnético giratorio en el caso de un motor monofásico, se necesitan dos bobinados desfasados a 90°.</a:t>
            </a:r>
            <a:endParaRPr lang="es-ES" dirty="0"/>
          </a:p>
        </p:txBody>
      </p:sp>
    </p:spTree>
    <p:extLst>
      <p:ext uri="{BB962C8B-B14F-4D97-AF65-F5344CB8AC3E}">
        <p14:creationId xmlns:p14="http://schemas.microsoft.com/office/powerpoint/2010/main" val="1552844854"/>
      </p:ext>
    </p:extLst>
  </p:cSld>
  <p:clrMapOvr>
    <a:masterClrMapping/>
  </p:clrMapOvr>
</p:sld>
</file>

<file path=ppt/slides/slide1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221673" y="213916"/>
            <a:ext cx="11507189" cy="6186309"/>
          </a:xfrm>
          <a:prstGeom prst="rect">
            <a:avLst/>
          </a:prstGeom>
        </p:spPr>
        <p:txBody>
          <a:bodyPr wrap="square">
            <a:spAutoFit/>
          </a:bodyPr>
          <a:lstStyle/>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smtClean="0"/>
          </a:p>
          <a:p>
            <a:pPr algn="just"/>
            <a:endParaRPr lang="es-ES" dirty="0"/>
          </a:p>
          <a:p>
            <a:pPr algn="just"/>
            <a:endParaRPr lang="es-ES" dirty="0"/>
          </a:p>
          <a:p>
            <a:pPr algn="just"/>
            <a:endParaRPr lang="es-ES" dirty="0" smtClean="0"/>
          </a:p>
          <a:p>
            <a:pPr algn="just"/>
            <a:r>
              <a:rPr lang="es-ES" b="1" dirty="0" smtClean="0"/>
              <a:t>Motor monofásico con capacitor de arranque.</a:t>
            </a:r>
          </a:p>
          <a:p>
            <a:pPr algn="just"/>
            <a:r>
              <a:rPr lang="es-ES" dirty="0" smtClean="0"/>
              <a:t>Los </a:t>
            </a:r>
            <a:r>
              <a:rPr lang="es-ES" dirty="0"/>
              <a:t>motores monofásicos presentan los siguientes problemas:</a:t>
            </a:r>
          </a:p>
          <a:p>
            <a:pPr marL="742950" lvl="1" indent="-285750" algn="just">
              <a:buFont typeface="Arial" panose="020B0604020202020204" pitchFamily="34" charset="0"/>
              <a:buChar char="•"/>
            </a:pPr>
            <a:r>
              <a:rPr lang="es-ES" b="1" dirty="0" smtClean="0"/>
              <a:t>Se caracterizan por sufrir vibraciones, debido a que la potencia instantánea absorbida por cargas monofásicas es </a:t>
            </a:r>
            <a:r>
              <a:rPr lang="es-ES" b="1" dirty="0"/>
              <a:t>pulsante de frecuencia doble que la de la red de </a:t>
            </a:r>
            <a:r>
              <a:rPr lang="es-ES" b="1" dirty="0" smtClean="0"/>
              <a:t>alimentación</a:t>
            </a:r>
            <a:r>
              <a:rPr lang="es-ES" b="1" dirty="0"/>
              <a:t>, por lo que, mecánicamente, toda la </a:t>
            </a:r>
            <a:r>
              <a:rPr lang="es-ES" b="1" dirty="0" smtClean="0"/>
              <a:t>estructura </a:t>
            </a:r>
            <a:r>
              <a:rPr lang="es-ES" b="1" dirty="0"/>
              <a:t>y los componentes de los motores monofásicos </a:t>
            </a:r>
            <a:r>
              <a:rPr lang="es-ES" b="1" dirty="0" smtClean="0"/>
              <a:t>sufrirán durante el arranque</a:t>
            </a:r>
            <a:r>
              <a:rPr lang="es-ES" b="1" dirty="0"/>
              <a:t>.</a:t>
            </a:r>
          </a:p>
          <a:p>
            <a:pPr marL="742950" lvl="1" indent="-285750" algn="just">
              <a:buFont typeface="Arial" panose="020B0604020202020204" pitchFamily="34" charset="0"/>
              <a:buChar char="•"/>
            </a:pPr>
            <a:r>
              <a:rPr lang="es-ES" b="1" dirty="0" smtClean="0"/>
              <a:t>No tienen la capacidad de realizar el arranque </a:t>
            </a:r>
            <a:r>
              <a:rPr lang="es-ES" b="1" dirty="0"/>
              <a:t>por </a:t>
            </a:r>
            <a:r>
              <a:rPr lang="es-ES" b="1" dirty="0" smtClean="0"/>
              <a:t>sí solo</a:t>
            </a:r>
            <a:r>
              <a:rPr lang="es-ES" b="1" dirty="0"/>
              <a:t>, </a:t>
            </a:r>
            <a:r>
              <a:rPr lang="es-ES" b="1" dirty="0" smtClean="0"/>
              <a:t>debido a que el par de arranque es cero</a:t>
            </a:r>
            <a:r>
              <a:rPr lang="es-ES" b="1" dirty="0"/>
              <a:t>.</a:t>
            </a:r>
          </a:p>
          <a:p>
            <a:pPr marL="742950" lvl="1" indent="-285750" algn="just">
              <a:buFont typeface="Arial" panose="020B0604020202020204" pitchFamily="34" charset="0"/>
              <a:buChar char="•"/>
            </a:pPr>
            <a:r>
              <a:rPr lang="es-ES" b="1" dirty="0" smtClean="0"/>
              <a:t>Si </a:t>
            </a:r>
            <a:r>
              <a:rPr lang="es-ES" b="1" dirty="0"/>
              <a:t>se provoca un desequilibrio en el par de arranque, el </a:t>
            </a:r>
            <a:r>
              <a:rPr lang="es-ES" b="1" dirty="0" smtClean="0"/>
              <a:t>motor </a:t>
            </a:r>
            <a:r>
              <a:rPr lang="es-ES" b="1" dirty="0"/>
              <a:t>comenzará a girar en uno u otro sentido, en función </a:t>
            </a:r>
            <a:r>
              <a:rPr lang="es-ES" b="1" dirty="0" smtClean="0"/>
              <a:t>de </a:t>
            </a:r>
            <a:r>
              <a:rPr lang="es-ES" b="1" dirty="0"/>
              <a:t>cuál sea el desequilibrio aplicado.</a:t>
            </a:r>
          </a:p>
          <a:p>
            <a:pPr algn="just"/>
            <a:r>
              <a:rPr lang="es-ES" dirty="0"/>
              <a:t>Los sistemas ideados para el arranque de los motores </a:t>
            </a:r>
            <a:r>
              <a:rPr lang="es-ES" dirty="0" smtClean="0"/>
              <a:t>asíncronos </a:t>
            </a:r>
            <a:r>
              <a:rPr lang="es-ES" dirty="0"/>
              <a:t>monofásicos se basan por tanto en provocar un </a:t>
            </a:r>
            <a:r>
              <a:rPr lang="es-ES" dirty="0" smtClean="0"/>
              <a:t>desequilibrio </a:t>
            </a:r>
            <a:r>
              <a:rPr lang="es-ES" dirty="0"/>
              <a:t>entre los pares que generan los campos </a:t>
            </a:r>
            <a:r>
              <a:rPr lang="es-ES" dirty="0" smtClean="0"/>
              <a:t>magnéticos</a:t>
            </a:r>
            <a:r>
              <a:rPr lang="es-ES" dirty="0"/>
              <a:t>. Las principales realizaciones se basan en cambiar, </a:t>
            </a:r>
            <a:r>
              <a:rPr lang="es-ES" dirty="0" smtClean="0"/>
              <a:t>al </a:t>
            </a:r>
            <a:r>
              <a:rPr lang="es-ES" dirty="0"/>
              <a:t>menos durante el arranque, el motor monofásico por un </a:t>
            </a:r>
            <a:r>
              <a:rPr lang="es-ES" dirty="0" smtClean="0"/>
              <a:t>bifásico </a:t>
            </a:r>
            <a:r>
              <a:rPr lang="es-ES" dirty="0"/>
              <a:t>(que tiene la capacidad de arrancar por sí solo). </a:t>
            </a:r>
          </a:p>
        </p:txBody>
      </p:sp>
      <p:pic>
        <p:nvPicPr>
          <p:cNvPr id="3" name="Imagen 2"/>
          <p:cNvPicPr>
            <a:picLocks noChangeAspect="1"/>
          </p:cNvPicPr>
          <p:nvPr/>
        </p:nvPicPr>
        <p:blipFill>
          <a:blip r:embed="rId2"/>
          <a:stretch>
            <a:fillRect/>
          </a:stretch>
        </p:blipFill>
        <p:spPr>
          <a:xfrm>
            <a:off x="221673" y="213916"/>
            <a:ext cx="3448050" cy="2962275"/>
          </a:xfrm>
          <a:prstGeom prst="rect">
            <a:avLst/>
          </a:prstGeom>
        </p:spPr>
      </p:pic>
    </p:spTree>
    <p:extLst>
      <p:ext uri="{BB962C8B-B14F-4D97-AF65-F5344CB8AC3E}">
        <p14:creationId xmlns:p14="http://schemas.microsoft.com/office/powerpoint/2010/main" val="2714719333"/>
      </p:ext>
    </p:extLst>
  </p:cSld>
  <p:clrMapOvr>
    <a:masterClrMapping/>
  </p:clrMapOvr>
</p:sld>
</file>

<file path=ppt/slides/slide1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221673" y="213916"/>
            <a:ext cx="11507189" cy="6463308"/>
          </a:xfrm>
          <a:prstGeom prst="rect">
            <a:avLst/>
          </a:prstGeom>
        </p:spPr>
        <p:txBody>
          <a:bodyPr wrap="square">
            <a:spAutoFit/>
          </a:bodyPr>
          <a:lstStyle/>
          <a:p>
            <a:pPr algn="just"/>
            <a:r>
              <a:rPr lang="es-ES" dirty="0" smtClean="0"/>
              <a:t>Un motor </a:t>
            </a:r>
            <a:r>
              <a:rPr lang="es-ES" dirty="0"/>
              <a:t>bifásico tiene en el </a:t>
            </a:r>
            <a:r>
              <a:rPr lang="es-ES" dirty="0" smtClean="0"/>
              <a:t>estator </a:t>
            </a:r>
            <a:r>
              <a:rPr lang="es-ES" dirty="0"/>
              <a:t>dos devanados </a:t>
            </a:r>
            <a:r>
              <a:rPr lang="es-ES" dirty="0" smtClean="0"/>
              <a:t>desplazados</a:t>
            </a:r>
            <a:r>
              <a:rPr lang="es-ES" dirty="0"/>
              <a:t>. Los principales tipos constructivos de los motores </a:t>
            </a:r>
            <a:r>
              <a:rPr lang="es-ES" dirty="0" smtClean="0"/>
              <a:t>monofásicos </a:t>
            </a:r>
            <a:r>
              <a:rPr lang="es-ES" dirty="0"/>
              <a:t>que utilizan esta técnica son:</a:t>
            </a:r>
          </a:p>
          <a:p>
            <a:pPr marL="742950" lvl="1" indent="-285750" algn="just">
              <a:buFont typeface="Arial" panose="020B0604020202020204" pitchFamily="34" charset="0"/>
              <a:buChar char="•"/>
            </a:pPr>
            <a:r>
              <a:rPr lang="es-ES" b="1" dirty="0" smtClean="0"/>
              <a:t>Motores de arranque </a:t>
            </a:r>
            <a:r>
              <a:rPr lang="es-ES" b="1" dirty="0"/>
              <a:t>por capacitor </a:t>
            </a:r>
            <a:r>
              <a:rPr lang="es-ES" b="1" dirty="0" smtClean="0"/>
              <a:t>o condensador</a:t>
            </a:r>
            <a:r>
              <a:rPr lang="es-ES" b="1" dirty="0"/>
              <a:t>.</a:t>
            </a:r>
          </a:p>
          <a:p>
            <a:pPr marL="742950" lvl="1" indent="-285750" algn="just">
              <a:buFont typeface="Arial" panose="020B0604020202020204" pitchFamily="34" charset="0"/>
              <a:buChar char="•"/>
            </a:pPr>
            <a:r>
              <a:rPr lang="es-ES" b="1" dirty="0" smtClean="0"/>
              <a:t>Motores </a:t>
            </a:r>
            <a:r>
              <a:rPr lang="es-ES" b="1" dirty="0"/>
              <a:t>de </a:t>
            </a:r>
            <a:r>
              <a:rPr lang="es-ES" b="1" dirty="0" smtClean="0"/>
              <a:t>fase partida o bobina </a:t>
            </a:r>
            <a:r>
              <a:rPr lang="es-ES" b="1" dirty="0"/>
              <a:t>auxiliar.</a:t>
            </a:r>
          </a:p>
          <a:p>
            <a:pPr algn="just"/>
            <a:r>
              <a:rPr lang="es-ES" dirty="0" smtClean="0"/>
              <a:t>En su construcción, salvo la disposición de las bobinas </a:t>
            </a:r>
            <a:r>
              <a:rPr lang="es-ES" dirty="0" err="1" smtClean="0"/>
              <a:t>estatóricas</a:t>
            </a:r>
            <a:r>
              <a:rPr lang="es-ES" dirty="0" smtClean="0"/>
              <a:t>, los motores son visualmente similares con respecto </a:t>
            </a:r>
            <a:r>
              <a:rPr lang="es-ES" dirty="0"/>
              <a:t>a los de inducción trifásicos. Están formados por </a:t>
            </a:r>
            <a:r>
              <a:rPr lang="es-ES" dirty="0" smtClean="0"/>
              <a:t>una </a:t>
            </a:r>
            <a:r>
              <a:rPr lang="es-ES" dirty="0"/>
              <a:t>carcasa con su correspondiente superficie lisa o con </a:t>
            </a:r>
            <a:r>
              <a:rPr lang="es-ES" dirty="0" smtClean="0"/>
              <a:t>aletas</a:t>
            </a:r>
            <a:r>
              <a:rPr lang="es-ES" dirty="0"/>
              <a:t>, dependiendo de la necesidad de refrigeración que </a:t>
            </a:r>
            <a:r>
              <a:rPr lang="es-ES" dirty="0" smtClean="0"/>
              <a:t>tenga </a:t>
            </a:r>
            <a:r>
              <a:rPr lang="es-ES" dirty="0"/>
              <a:t>el motor.</a:t>
            </a:r>
          </a:p>
          <a:p>
            <a:pPr algn="just"/>
            <a:r>
              <a:rPr lang="es-ES" dirty="0"/>
              <a:t>Los motores tendrán también, en caso de necesitarlo, </a:t>
            </a:r>
            <a:r>
              <a:rPr lang="es-ES" dirty="0" smtClean="0"/>
              <a:t>un ventilador acoplado en el eje del rotor, de manera de aumentar el flujo de aire que ingresa en él</a:t>
            </a:r>
            <a:r>
              <a:rPr lang="es-ES" dirty="0"/>
              <a:t>.</a:t>
            </a:r>
          </a:p>
          <a:p>
            <a:pPr algn="just"/>
            <a:r>
              <a:rPr lang="es-ES" dirty="0"/>
              <a:t>En cuanto a los rodamientos y cojinetes, tienen la misma </a:t>
            </a:r>
            <a:r>
              <a:rPr lang="es-ES" dirty="0" smtClean="0"/>
              <a:t>disposición </a:t>
            </a:r>
            <a:r>
              <a:rPr lang="es-ES" dirty="0"/>
              <a:t>y mantenimiento que en los motores </a:t>
            </a:r>
            <a:r>
              <a:rPr lang="es-ES" dirty="0" smtClean="0"/>
              <a:t>asincrónicos </a:t>
            </a:r>
            <a:r>
              <a:rPr lang="es-ES" dirty="0"/>
              <a:t>trifásicos. En cambio, muchas veces los motores </a:t>
            </a:r>
            <a:r>
              <a:rPr lang="es-ES" dirty="0" smtClean="0"/>
              <a:t>monofásicos </a:t>
            </a:r>
            <a:r>
              <a:rPr lang="es-ES" dirty="0"/>
              <a:t>tendrán pequeños interruptores, que son </a:t>
            </a:r>
            <a:r>
              <a:rPr lang="es-ES" dirty="0" smtClean="0"/>
              <a:t>necesarios </a:t>
            </a:r>
            <a:r>
              <a:rPr lang="es-ES" dirty="0"/>
              <a:t>para el arranque. En el caso de motores monofásicos </a:t>
            </a:r>
            <a:r>
              <a:rPr lang="es-ES" dirty="0" smtClean="0"/>
              <a:t>para </a:t>
            </a:r>
            <a:r>
              <a:rPr lang="es-ES" dirty="0"/>
              <a:t>pequeños artefactos domésticos, se podrá observar </a:t>
            </a:r>
            <a:r>
              <a:rPr lang="es-ES" dirty="0" smtClean="0"/>
              <a:t>una </a:t>
            </a:r>
            <a:r>
              <a:rPr lang="es-ES" dirty="0"/>
              <a:t>carcasa abierta, para lograr un mejor ingreso de aire y </a:t>
            </a:r>
            <a:r>
              <a:rPr lang="es-ES" dirty="0" smtClean="0"/>
              <a:t>evitar </a:t>
            </a:r>
            <a:r>
              <a:rPr lang="es-ES" dirty="0"/>
              <a:t>el ventilador. Además, vienen provistos de un colector </a:t>
            </a:r>
            <a:r>
              <a:rPr lang="es-ES" dirty="0" err="1" smtClean="0"/>
              <a:t>portaescobilla</a:t>
            </a:r>
            <a:r>
              <a:rPr lang="es-ES" dirty="0"/>
              <a:t>, que explicaremos más adelante.</a:t>
            </a:r>
          </a:p>
          <a:p>
            <a:pPr algn="just"/>
            <a:r>
              <a:rPr lang="es-ES" b="1" dirty="0">
                <a:solidFill>
                  <a:srgbClr val="0070C0"/>
                </a:solidFill>
                <a:latin typeface="Arial Rounded MT Bold" panose="020F0704030504030204" pitchFamily="34" charset="0"/>
              </a:rPr>
              <a:t>Motores </a:t>
            </a:r>
            <a:r>
              <a:rPr lang="es-ES" b="1" dirty="0" smtClean="0">
                <a:solidFill>
                  <a:srgbClr val="0070C0"/>
                </a:solidFill>
                <a:latin typeface="Arial Rounded MT Bold" panose="020F0704030504030204" pitchFamily="34" charset="0"/>
              </a:rPr>
              <a:t>monofásicos con </a:t>
            </a:r>
            <a:r>
              <a:rPr lang="es-ES" b="1" dirty="0">
                <a:solidFill>
                  <a:srgbClr val="0070C0"/>
                </a:solidFill>
                <a:latin typeface="Arial Rounded MT Bold" panose="020F0704030504030204" pitchFamily="34" charset="0"/>
              </a:rPr>
              <a:t>bobina auxiliar</a:t>
            </a:r>
          </a:p>
          <a:p>
            <a:pPr algn="just"/>
            <a:r>
              <a:rPr lang="es-ES" dirty="0"/>
              <a:t>Como en todos los motores eléctricos que hemos analizado, </a:t>
            </a:r>
            <a:r>
              <a:rPr lang="es-ES" dirty="0" smtClean="0"/>
              <a:t>este </a:t>
            </a:r>
            <a:r>
              <a:rPr lang="es-ES" dirty="0"/>
              <a:t>tipo de motor se conforma por un circuito magnético y </a:t>
            </a:r>
            <a:r>
              <a:rPr lang="es-ES" dirty="0" smtClean="0"/>
              <a:t>dos </a:t>
            </a:r>
            <a:r>
              <a:rPr lang="es-ES" dirty="0"/>
              <a:t>circuitos eléctricos.</a:t>
            </a:r>
          </a:p>
          <a:p>
            <a:pPr algn="just"/>
            <a:r>
              <a:rPr lang="es-ES" dirty="0"/>
              <a:t>El circuito magnético está formado por el </a:t>
            </a:r>
            <a:r>
              <a:rPr lang="es-ES" dirty="0" smtClean="0"/>
              <a:t>estator, </a:t>
            </a:r>
            <a:r>
              <a:rPr lang="es-ES" dirty="0"/>
              <a:t>en donde </a:t>
            </a:r>
            <a:r>
              <a:rPr lang="es-ES" dirty="0" smtClean="0"/>
              <a:t>se </a:t>
            </a:r>
            <a:r>
              <a:rPr lang="es-ES" dirty="0"/>
              <a:t>coloca el bobinado </a:t>
            </a:r>
            <a:r>
              <a:rPr lang="es-ES" dirty="0" err="1"/>
              <a:t>estatórico</a:t>
            </a:r>
            <a:r>
              <a:rPr lang="es-ES" dirty="0"/>
              <a:t>, y el rotor, por el que </a:t>
            </a:r>
            <a:r>
              <a:rPr lang="es-ES" dirty="0" smtClean="0"/>
              <a:t>circula </a:t>
            </a:r>
            <a:r>
              <a:rPr lang="es-ES" dirty="0"/>
              <a:t>la corriente que se induce por la ley de Faraday-Lenz. </a:t>
            </a:r>
          </a:p>
          <a:p>
            <a:pPr algn="just"/>
            <a:r>
              <a:rPr lang="es-ES" dirty="0"/>
              <a:t>En la mayor parte de los casos, suele ser de jaula de ardilla.</a:t>
            </a:r>
          </a:p>
          <a:p>
            <a:pPr algn="just"/>
            <a:r>
              <a:rPr lang="es-ES" dirty="0"/>
              <a:t>Como ya se analizó, al ser monofásico, se desprende </a:t>
            </a:r>
            <a:r>
              <a:rPr lang="es-ES" dirty="0" smtClean="0"/>
              <a:t>que un </a:t>
            </a:r>
            <a:r>
              <a:rPr lang="es-ES" dirty="0"/>
              <a:t>solo bobinado del </a:t>
            </a:r>
            <a:r>
              <a:rPr lang="es-ES" dirty="0" smtClean="0"/>
              <a:t>estator </a:t>
            </a:r>
            <a:r>
              <a:rPr lang="es-ES" dirty="0"/>
              <a:t>es recorrido por una corriente </a:t>
            </a:r>
            <a:r>
              <a:rPr lang="es-ES" dirty="0" smtClean="0"/>
              <a:t>alterna </a:t>
            </a:r>
            <a:r>
              <a:rPr lang="es-ES" dirty="0"/>
              <a:t>que crea un flujo también alterno, pero de dirección </a:t>
            </a:r>
            <a:r>
              <a:rPr lang="es-ES" dirty="0" smtClean="0"/>
              <a:t>constante </a:t>
            </a:r>
            <a:r>
              <a:rPr lang="es-ES" dirty="0"/>
              <a:t>que, según lo que ya se ha mencionado, no </a:t>
            </a:r>
            <a:r>
              <a:rPr lang="es-ES" dirty="0" smtClean="0"/>
              <a:t>es capaz de hacer </a:t>
            </a:r>
            <a:r>
              <a:rPr lang="es-ES" dirty="0"/>
              <a:t>girar </a:t>
            </a:r>
            <a:r>
              <a:rPr lang="es-ES" dirty="0" smtClean="0"/>
              <a:t>el rotor </a:t>
            </a:r>
            <a:r>
              <a:rPr lang="es-ES" dirty="0"/>
              <a:t>por </a:t>
            </a:r>
            <a:r>
              <a:rPr lang="es-ES" dirty="0" smtClean="0"/>
              <a:t>sí solo.</a:t>
            </a:r>
            <a:endParaRPr lang="es-ES" dirty="0"/>
          </a:p>
        </p:txBody>
      </p:sp>
    </p:spTree>
    <p:extLst>
      <p:ext uri="{BB962C8B-B14F-4D97-AF65-F5344CB8AC3E}">
        <p14:creationId xmlns:p14="http://schemas.microsoft.com/office/powerpoint/2010/main" val="2023075850"/>
      </p:ext>
    </p:extLst>
  </p:cSld>
  <p:clrMapOvr>
    <a:masterClrMapping/>
  </p:clrMapOvr>
</p:sld>
</file>

<file path=ppt/slides/slide1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219541" y="427672"/>
            <a:ext cx="8399811" cy="6740307"/>
          </a:xfrm>
          <a:prstGeom prst="rect">
            <a:avLst/>
          </a:prstGeom>
        </p:spPr>
        <p:txBody>
          <a:bodyPr wrap="square">
            <a:spAutoFit/>
          </a:bodyPr>
          <a:lstStyle/>
          <a:p>
            <a:pPr algn="just"/>
            <a:r>
              <a:rPr lang="es-ES" dirty="0" smtClean="0"/>
              <a:t>Si </a:t>
            </a:r>
            <a:r>
              <a:rPr lang="es-ES" dirty="0"/>
              <a:t>el rotor se encuentra girando, en los conductores de la </a:t>
            </a:r>
            <a:r>
              <a:rPr lang="es-ES" dirty="0" smtClean="0"/>
              <a:t>jaula </a:t>
            </a:r>
            <a:r>
              <a:rPr lang="es-ES" dirty="0"/>
              <a:t>de ardilla las fuerzas electromotrices generadas </a:t>
            </a:r>
            <a:r>
              <a:rPr lang="es-ES" dirty="0" smtClean="0"/>
              <a:t>hacen </a:t>
            </a:r>
            <a:r>
              <a:rPr lang="es-ES" dirty="0"/>
              <a:t>que por el rotor circulen corrientes, que a su vez </a:t>
            </a:r>
            <a:r>
              <a:rPr lang="es-ES" dirty="0" smtClean="0"/>
              <a:t>generan </a:t>
            </a:r>
            <a:r>
              <a:rPr lang="es-ES" dirty="0"/>
              <a:t>un flujo de reacción desfasado </a:t>
            </a:r>
            <a:r>
              <a:rPr lang="es-ES" dirty="0" smtClean="0"/>
              <a:t>90° eléctricos </a:t>
            </a:r>
            <a:r>
              <a:rPr lang="es-ES" dirty="0"/>
              <a:t>respecto </a:t>
            </a:r>
            <a:r>
              <a:rPr lang="es-ES" dirty="0" smtClean="0"/>
              <a:t>del </a:t>
            </a:r>
            <a:r>
              <a:rPr lang="es-ES" dirty="0"/>
              <a:t>principal. La interacción entre estos dos flujos ocasiona </a:t>
            </a:r>
            <a:r>
              <a:rPr lang="es-ES" dirty="0" smtClean="0"/>
              <a:t>que </a:t>
            </a:r>
            <a:r>
              <a:rPr lang="es-ES" dirty="0"/>
              <a:t>el motor se comporte como un motor bifásico y que el </a:t>
            </a:r>
            <a:r>
              <a:rPr lang="es-ES" dirty="0" smtClean="0"/>
              <a:t>rotor </a:t>
            </a:r>
            <a:r>
              <a:rPr lang="es-ES" dirty="0"/>
              <a:t>continúe girando</a:t>
            </a:r>
            <a:r>
              <a:rPr lang="es-ES" dirty="0" smtClean="0"/>
              <a:t>.</a:t>
            </a:r>
          </a:p>
          <a:p>
            <a:pPr algn="just"/>
            <a:endParaRPr lang="es-ES" dirty="0"/>
          </a:p>
          <a:p>
            <a:pPr algn="just"/>
            <a:r>
              <a:rPr lang="es-ES" dirty="0"/>
              <a:t>De lo expresado antes se desprende que el motor </a:t>
            </a:r>
            <a:r>
              <a:rPr lang="es-ES" dirty="0" smtClean="0"/>
              <a:t>monofásico </a:t>
            </a:r>
            <a:r>
              <a:rPr lang="es-ES" dirty="0"/>
              <a:t>es incapaz de arrancar por sí solo, pero, una vez que </a:t>
            </a:r>
            <a:r>
              <a:rPr lang="es-ES" dirty="0" smtClean="0"/>
              <a:t>comienza </a:t>
            </a:r>
            <a:r>
              <a:rPr lang="es-ES" dirty="0"/>
              <a:t>a girar o arranca, se mantiene funcionando </a:t>
            </a:r>
            <a:r>
              <a:rPr lang="es-ES" dirty="0" smtClean="0"/>
              <a:t>normalmente </a:t>
            </a:r>
            <a:r>
              <a:rPr lang="es-ES" dirty="0"/>
              <a:t>de esa manera, hasta que se produzca su </a:t>
            </a:r>
            <a:r>
              <a:rPr lang="es-ES" dirty="0" smtClean="0"/>
              <a:t>desconexión</a:t>
            </a:r>
            <a:r>
              <a:rPr lang="es-ES" dirty="0"/>
              <a:t>.</a:t>
            </a:r>
          </a:p>
          <a:p>
            <a:pPr algn="just"/>
            <a:r>
              <a:rPr lang="es-ES" dirty="0"/>
              <a:t>De acuerdo a esto, se le coloca al motor un dispositivo </a:t>
            </a:r>
            <a:r>
              <a:rPr lang="es-ES" dirty="0" smtClean="0"/>
              <a:t>adecuado </a:t>
            </a:r>
            <a:r>
              <a:rPr lang="es-ES" dirty="0"/>
              <a:t>para iniciar el arranque. Lo más común es </a:t>
            </a:r>
            <a:r>
              <a:rPr lang="es-ES" dirty="0" smtClean="0"/>
              <a:t>instalar en </a:t>
            </a:r>
            <a:r>
              <a:rPr lang="es-ES" dirty="0"/>
              <a:t>el </a:t>
            </a:r>
            <a:r>
              <a:rPr lang="es-ES" dirty="0" smtClean="0"/>
              <a:t>estator </a:t>
            </a:r>
            <a:r>
              <a:rPr lang="es-ES" dirty="0"/>
              <a:t>un bobinado auxiliar que funciona durante el </a:t>
            </a:r>
            <a:r>
              <a:rPr lang="es-ES" dirty="0" smtClean="0"/>
              <a:t>período </a:t>
            </a:r>
            <a:r>
              <a:rPr lang="es-ES" dirty="0"/>
              <a:t>de arranque y que se desconecta una vez que el </a:t>
            </a:r>
            <a:r>
              <a:rPr lang="es-ES" dirty="0" smtClean="0"/>
              <a:t>motor </a:t>
            </a:r>
            <a:r>
              <a:rPr lang="es-ES" dirty="0"/>
              <a:t>está en régimen normal</a:t>
            </a:r>
            <a:r>
              <a:rPr lang="es-ES" dirty="0" smtClean="0"/>
              <a:t>.</a:t>
            </a:r>
          </a:p>
          <a:p>
            <a:pPr algn="just"/>
            <a:endParaRPr lang="es-ES" dirty="0"/>
          </a:p>
          <a:p>
            <a:pPr algn="just"/>
            <a:r>
              <a:rPr lang="es-ES" dirty="0"/>
              <a:t>En estas condiciones, el motor en el arranque es un motor </a:t>
            </a:r>
            <a:r>
              <a:rPr lang="es-ES" dirty="0" smtClean="0"/>
              <a:t>bifásico</a:t>
            </a:r>
            <a:r>
              <a:rPr lang="es-ES" dirty="0"/>
              <a:t>, con sus bobinados desfasados </a:t>
            </a:r>
            <a:r>
              <a:rPr lang="es-ES" dirty="0" smtClean="0"/>
              <a:t>90° eléctricos; </a:t>
            </a:r>
            <a:r>
              <a:rPr lang="es-ES" dirty="0"/>
              <a:t>esto </a:t>
            </a:r>
            <a:r>
              <a:rPr lang="es-ES" dirty="0" smtClean="0"/>
              <a:t>provoca </a:t>
            </a:r>
            <a:r>
              <a:rPr lang="es-ES" dirty="0"/>
              <a:t>que el motor se ponga en marcha y alcance su </a:t>
            </a:r>
            <a:r>
              <a:rPr lang="es-ES" dirty="0" smtClean="0"/>
              <a:t>régimen </a:t>
            </a:r>
            <a:r>
              <a:rPr lang="es-ES" dirty="0"/>
              <a:t>normal. Una vez alcanzado el régimen de vueltas, se </a:t>
            </a:r>
            <a:r>
              <a:rPr lang="es-ES" dirty="0" smtClean="0"/>
              <a:t>desconecta </a:t>
            </a:r>
            <a:r>
              <a:rPr lang="es-ES" dirty="0"/>
              <a:t>el bobinado auxiliar de forma que queda </a:t>
            </a:r>
            <a:r>
              <a:rPr lang="es-ES" dirty="0" smtClean="0"/>
              <a:t>funcionando </a:t>
            </a:r>
            <a:r>
              <a:rPr lang="es-ES" dirty="0"/>
              <a:t>como motor monofásico</a:t>
            </a:r>
            <a:r>
              <a:rPr lang="es-ES" dirty="0" smtClean="0"/>
              <a:t>.</a:t>
            </a:r>
          </a:p>
          <a:p>
            <a:pPr algn="just"/>
            <a:r>
              <a:rPr lang="es-ES" dirty="0"/>
              <a:t>Para poder realizar el arranque del motor monofásico, Se suele colocar un bobinado auxiliar que funciona solo en el arranque.</a:t>
            </a:r>
          </a:p>
          <a:p>
            <a:pPr algn="just"/>
            <a:endParaRPr lang="es-ES" dirty="0" smtClean="0"/>
          </a:p>
          <a:p>
            <a:pPr algn="just"/>
            <a:endParaRPr lang="es-ES" dirty="0"/>
          </a:p>
          <a:p>
            <a:pPr algn="just"/>
            <a:endParaRPr lang="es-ES" dirty="0"/>
          </a:p>
          <a:p>
            <a:endParaRPr lang="es-ES" dirty="0"/>
          </a:p>
        </p:txBody>
      </p:sp>
      <p:pic>
        <p:nvPicPr>
          <p:cNvPr id="3" name="Imagen 2"/>
          <p:cNvPicPr>
            <a:picLocks noChangeAspect="1"/>
          </p:cNvPicPr>
          <p:nvPr/>
        </p:nvPicPr>
        <p:blipFill>
          <a:blip r:embed="rId2"/>
          <a:stretch>
            <a:fillRect/>
          </a:stretch>
        </p:blipFill>
        <p:spPr>
          <a:xfrm>
            <a:off x="8619352" y="273529"/>
            <a:ext cx="3374726" cy="4987240"/>
          </a:xfrm>
          <a:prstGeom prst="rect">
            <a:avLst/>
          </a:prstGeom>
        </p:spPr>
      </p:pic>
      <p:sp>
        <p:nvSpPr>
          <p:cNvPr id="4" name="Rectángulo 3"/>
          <p:cNvSpPr/>
          <p:nvPr/>
        </p:nvSpPr>
        <p:spPr>
          <a:xfrm>
            <a:off x="8619352" y="5414051"/>
            <a:ext cx="3220347" cy="923330"/>
          </a:xfrm>
          <a:prstGeom prst="rect">
            <a:avLst/>
          </a:prstGeom>
        </p:spPr>
        <p:txBody>
          <a:bodyPr wrap="square">
            <a:spAutoFit/>
          </a:bodyPr>
          <a:lstStyle/>
          <a:p>
            <a:pPr algn="ctr"/>
            <a:r>
              <a:rPr lang="es-ES" dirty="0"/>
              <a:t>Esquema de </a:t>
            </a:r>
            <a:r>
              <a:rPr lang="es-ES" dirty="0" smtClean="0"/>
              <a:t>conexión de </a:t>
            </a:r>
            <a:r>
              <a:rPr lang="es-ES" dirty="0"/>
              <a:t>un motor </a:t>
            </a:r>
            <a:r>
              <a:rPr lang="es-ES" dirty="0" smtClean="0"/>
              <a:t>con </a:t>
            </a:r>
            <a:r>
              <a:rPr lang="es-ES" dirty="0"/>
              <a:t>bobinado </a:t>
            </a:r>
            <a:r>
              <a:rPr lang="es-ES" dirty="0" smtClean="0"/>
              <a:t>auxiliar </a:t>
            </a:r>
            <a:r>
              <a:rPr lang="es-ES" dirty="0"/>
              <a:t>de </a:t>
            </a:r>
          </a:p>
          <a:p>
            <a:pPr algn="ctr"/>
            <a:r>
              <a:rPr lang="es-ES" dirty="0"/>
              <a:t>arranque.</a:t>
            </a:r>
          </a:p>
        </p:txBody>
      </p:sp>
    </p:spTree>
    <p:extLst>
      <p:ext uri="{BB962C8B-B14F-4D97-AF65-F5344CB8AC3E}">
        <p14:creationId xmlns:p14="http://schemas.microsoft.com/office/powerpoint/2010/main" val="1416537341"/>
      </p:ext>
    </p:extLst>
  </p:cSld>
  <p:clrMapOvr>
    <a:masterClrMapping/>
  </p:clrMapOvr>
</p:sld>
</file>

<file path=ppt/slides/slide1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ángulo 4"/>
          <p:cNvSpPr/>
          <p:nvPr/>
        </p:nvSpPr>
        <p:spPr>
          <a:xfrm>
            <a:off x="174171" y="209191"/>
            <a:ext cx="11879283" cy="1754326"/>
          </a:xfrm>
          <a:prstGeom prst="rect">
            <a:avLst/>
          </a:prstGeom>
        </p:spPr>
        <p:txBody>
          <a:bodyPr wrap="square">
            <a:spAutoFit/>
          </a:bodyPr>
          <a:lstStyle/>
          <a:p>
            <a:pPr algn="just"/>
            <a:r>
              <a:rPr lang="es-ES" b="1" dirty="0" smtClean="0">
                <a:solidFill>
                  <a:srgbClr val="0070C0"/>
                </a:solidFill>
                <a:latin typeface="Arial Rounded MT Bold" panose="020F0704030504030204" pitchFamily="34" charset="0"/>
              </a:rPr>
              <a:t>Etiqueta </a:t>
            </a:r>
            <a:r>
              <a:rPr lang="es-ES" b="1" dirty="0">
                <a:solidFill>
                  <a:srgbClr val="0070C0"/>
                </a:solidFill>
                <a:latin typeface="Arial Rounded MT Bold" panose="020F0704030504030204" pitchFamily="34" charset="0"/>
              </a:rPr>
              <a:t>de eficiencia energética</a:t>
            </a:r>
          </a:p>
          <a:p>
            <a:pPr algn="just"/>
            <a:r>
              <a:rPr lang="es-ES" b="1" dirty="0">
                <a:solidFill>
                  <a:srgbClr val="0070C0"/>
                </a:solidFill>
              </a:rPr>
              <a:t>Con el fin de reducir el consumo de energía </a:t>
            </a:r>
            <a:r>
              <a:rPr lang="es-ES" b="1" dirty="0" smtClean="0">
                <a:solidFill>
                  <a:srgbClr val="0070C0"/>
                </a:solidFill>
              </a:rPr>
              <a:t>eléctrica y </a:t>
            </a:r>
            <a:r>
              <a:rPr lang="es-ES" b="1" dirty="0">
                <a:solidFill>
                  <a:srgbClr val="0070C0"/>
                </a:solidFill>
              </a:rPr>
              <a:t>de esa manera bajar la cantidad de combustible </a:t>
            </a:r>
            <a:r>
              <a:rPr lang="es-ES" b="1" dirty="0" smtClean="0">
                <a:solidFill>
                  <a:srgbClr val="0070C0"/>
                </a:solidFill>
              </a:rPr>
              <a:t>que se </a:t>
            </a:r>
            <a:r>
              <a:rPr lang="es-ES" b="1" dirty="0">
                <a:solidFill>
                  <a:srgbClr val="0070C0"/>
                </a:solidFill>
              </a:rPr>
              <a:t>utiliza y se quema en la generación eléctrica, varios </a:t>
            </a:r>
            <a:r>
              <a:rPr lang="es-ES" b="1" dirty="0" smtClean="0">
                <a:solidFill>
                  <a:srgbClr val="0070C0"/>
                </a:solidFill>
              </a:rPr>
              <a:t>países </a:t>
            </a:r>
            <a:r>
              <a:rPr lang="es-ES" b="1" dirty="0">
                <a:solidFill>
                  <a:srgbClr val="0070C0"/>
                </a:solidFill>
              </a:rPr>
              <a:t>están poniendo su esfuerzo en normalizar y </a:t>
            </a:r>
            <a:r>
              <a:rPr lang="es-ES" b="1" dirty="0" smtClean="0">
                <a:solidFill>
                  <a:srgbClr val="0070C0"/>
                </a:solidFill>
              </a:rPr>
              <a:t>legislar </a:t>
            </a:r>
            <a:r>
              <a:rPr lang="es-ES" b="1" dirty="0">
                <a:solidFill>
                  <a:srgbClr val="0070C0"/>
                </a:solidFill>
              </a:rPr>
              <a:t>una clasificación de los motores eléctricos, en </a:t>
            </a:r>
            <a:r>
              <a:rPr lang="es-ES" b="1" dirty="0" smtClean="0">
                <a:solidFill>
                  <a:srgbClr val="0070C0"/>
                </a:solidFill>
              </a:rPr>
              <a:t>función </a:t>
            </a:r>
            <a:r>
              <a:rPr lang="es-ES" b="1" dirty="0">
                <a:solidFill>
                  <a:srgbClr val="0070C0"/>
                </a:solidFill>
              </a:rPr>
              <a:t>de su eficiencia energética. Esto se logra por </a:t>
            </a:r>
            <a:r>
              <a:rPr lang="es-ES" b="1" dirty="0" smtClean="0">
                <a:solidFill>
                  <a:srgbClr val="0070C0"/>
                </a:solidFill>
              </a:rPr>
              <a:t>medio </a:t>
            </a:r>
            <a:r>
              <a:rPr lang="es-ES" b="1" dirty="0">
                <a:solidFill>
                  <a:srgbClr val="0070C0"/>
                </a:solidFill>
              </a:rPr>
              <a:t>de una etiqueta, en la que se asocian los motores </a:t>
            </a:r>
            <a:r>
              <a:rPr lang="es-ES" b="1" dirty="0" smtClean="0">
                <a:solidFill>
                  <a:srgbClr val="0070C0"/>
                </a:solidFill>
              </a:rPr>
              <a:t>en </a:t>
            </a:r>
            <a:r>
              <a:rPr lang="es-ES" b="1" dirty="0">
                <a:solidFill>
                  <a:srgbClr val="0070C0"/>
                </a:solidFill>
              </a:rPr>
              <a:t>grupos por letras; los más eficientes son los que mejor </a:t>
            </a:r>
            <a:r>
              <a:rPr lang="es-ES" b="1" dirty="0" smtClean="0">
                <a:solidFill>
                  <a:srgbClr val="0070C0"/>
                </a:solidFill>
              </a:rPr>
              <a:t>clasificación </a:t>
            </a:r>
            <a:r>
              <a:rPr lang="es-ES" b="1" dirty="0">
                <a:solidFill>
                  <a:srgbClr val="0070C0"/>
                </a:solidFill>
              </a:rPr>
              <a:t>tienen. De esta manera, cada país puede </a:t>
            </a:r>
            <a:r>
              <a:rPr lang="es-ES" b="1" dirty="0" smtClean="0">
                <a:solidFill>
                  <a:srgbClr val="0070C0"/>
                </a:solidFill>
              </a:rPr>
              <a:t>imponer </a:t>
            </a:r>
            <a:r>
              <a:rPr lang="es-ES" b="1" dirty="0">
                <a:solidFill>
                  <a:srgbClr val="0070C0"/>
                </a:solidFill>
              </a:rPr>
              <a:t>límites mínimos de eficiencia, forzando a los </a:t>
            </a:r>
            <a:r>
              <a:rPr lang="es-ES" b="1" dirty="0" smtClean="0">
                <a:solidFill>
                  <a:srgbClr val="0070C0"/>
                </a:solidFill>
              </a:rPr>
              <a:t>fabricantes </a:t>
            </a:r>
            <a:r>
              <a:rPr lang="es-ES" b="1" dirty="0">
                <a:solidFill>
                  <a:srgbClr val="0070C0"/>
                </a:solidFill>
              </a:rPr>
              <a:t>a producir y comercializar mejores productos.</a:t>
            </a:r>
          </a:p>
        </p:txBody>
      </p:sp>
      <p:pic>
        <p:nvPicPr>
          <p:cNvPr id="6" name="Imagen 5"/>
          <p:cNvPicPr>
            <a:picLocks noChangeAspect="1"/>
          </p:cNvPicPr>
          <p:nvPr/>
        </p:nvPicPr>
        <p:blipFill>
          <a:blip r:embed="rId2"/>
          <a:stretch>
            <a:fillRect/>
          </a:stretch>
        </p:blipFill>
        <p:spPr>
          <a:xfrm>
            <a:off x="4049486" y="1963516"/>
            <a:ext cx="3835730" cy="3071621"/>
          </a:xfrm>
          <a:prstGeom prst="rect">
            <a:avLst/>
          </a:prstGeom>
        </p:spPr>
      </p:pic>
      <p:sp>
        <p:nvSpPr>
          <p:cNvPr id="7" name="Rectángulo 6"/>
          <p:cNvSpPr/>
          <p:nvPr/>
        </p:nvSpPr>
        <p:spPr>
          <a:xfrm>
            <a:off x="3065812" y="5207767"/>
            <a:ext cx="6096000" cy="646331"/>
          </a:xfrm>
          <a:prstGeom prst="rect">
            <a:avLst/>
          </a:prstGeom>
        </p:spPr>
        <p:txBody>
          <a:bodyPr>
            <a:spAutoFit/>
          </a:bodyPr>
          <a:lstStyle/>
          <a:p>
            <a:pPr algn="ctr"/>
            <a:r>
              <a:rPr lang="es-ES" b="1" dirty="0" smtClean="0"/>
              <a:t>Ejemplo </a:t>
            </a:r>
            <a:r>
              <a:rPr lang="es-ES" b="1" dirty="0"/>
              <a:t>de aplicación de etiqueta de eficiencia energética </a:t>
            </a:r>
          </a:p>
          <a:p>
            <a:pPr algn="ctr"/>
            <a:r>
              <a:rPr lang="es-ES" b="1" dirty="0"/>
              <a:t>en productos eléctricos.</a:t>
            </a:r>
          </a:p>
        </p:txBody>
      </p:sp>
    </p:spTree>
    <p:extLst>
      <p:ext uri="{BB962C8B-B14F-4D97-AF65-F5344CB8AC3E}">
        <p14:creationId xmlns:p14="http://schemas.microsoft.com/office/powerpoint/2010/main" val="192950736"/>
      </p:ext>
    </p:extLst>
  </p:cSld>
  <p:clrMapOvr>
    <a:masterClrMapping/>
  </p:clrMapOvr>
</p:sld>
</file>

<file path=ppt/slides/slide1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221673" y="213916"/>
            <a:ext cx="8186057" cy="6463308"/>
          </a:xfrm>
          <a:prstGeom prst="rect">
            <a:avLst/>
          </a:prstGeom>
        </p:spPr>
        <p:txBody>
          <a:bodyPr wrap="square">
            <a:spAutoFit/>
          </a:bodyPr>
          <a:lstStyle/>
          <a:p>
            <a:pPr algn="just"/>
            <a:r>
              <a:rPr lang="es-ES" dirty="0" smtClean="0"/>
              <a:t>Para </a:t>
            </a:r>
            <a:r>
              <a:rPr lang="es-ES" dirty="0"/>
              <a:t>realizar la desconexión del bobinado auxiliar, se </a:t>
            </a:r>
            <a:r>
              <a:rPr lang="es-ES" dirty="0" smtClean="0"/>
              <a:t>utilizan </a:t>
            </a:r>
            <a:r>
              <a:rPr lang="es-ES" dirty="0"/>
              <a:t>los interruptores centrífugos acoplados en el eje </a:t>
            </a:r>
            <a:r>
              <a:rPr lang="es-ES" dirty="0" smtClean="0"/>
              <a:t>del motor</a:t>
            </a:r>
            <a:r>
              <a:rPr lang="es-ES" dirty="0"/>
              <a:t>. Estos se cierran y conectan el bobinado auxiliar de </a:t>
            </a:r>
            <a:r>
              <a:rPr lang="es-ES" dirty="0" smtClean="0"/>
              <a:t>manera </a:t>
            </a:r>
            <a:r>
              <a:rPr lang="es-ES" dirty="0"/>
              <a:t>que esté presente en el momento del arranque. Al </a:t>
            </a:r>
            <a:r>
              <a:rPr lang="es-ES" dirty="0" smtClean="0"/>
              <a:t>arrancar </a:t>
            </a:r>
            <a:r>
              <a:rPr lang="es-ES" dirty="0"/>
              <a:t>el motor y llegar a una velocidad cercana a su </a:t>
            </a:r>
            <a:r>
              <a:rPr lang="es-ES" dirty="0" smtClean="0"/>
              <a:t>régimen</a:t>
            </a:r>
            <a:r>
              <a:rPr lang="es-ES" dirty="0"/>
              <a:t>, por fuerza centrífuga el interruptor se abre y </a:t>
            </a:r>
            <a:r>
              <a:rPr lang="es-ES" dirty="0" smtClean="0"/>
              <a:t>desconecta </a:t>
            </a:r>
            <a:r>
              <a:rPr lang="es-ES" dirty="0"/>
              <a:t>el bobinado auxiliar.</a:t>
            </a:r>
          </a:p>
          <a:p>
            <a:pPr algn="just"/>
            <a:r>
              <a:rPr lang="es-ES" dirty="0"/>
              <a:t>Los bobinados se conectan en paralelo a la placa de </a:t>
            </a:r>
            <a:r>
              <a:rPr lang="es-ES" dirty="0" smtClean="0"/>
              <a:t>bornes</a:t>
            </a:r>
            <a:r>
              <a:rPr lang="es-ES" dirty="0"/>
              <a:t>. Por las características constructivas y sus valores </a:t>
            </a:r>
            <a:r>
              <a:rPr lang="es-ES" dirty="0" smtClean="0"/>
              <a:t>propios</a:t>
            </a:r>
            <a:r>
              <a:rPr lang="es-ES" dirty="0"/>
              <a:t>, el motor monofásico tiene un rendimiento, par de </a:t>
            </a:r>
            <a:r>
              <a:rPr lang="es-ES" dirty="0" smtClean="0"/>
              <a:t>arranque </a:t>
            </a:r>
            <a:r>
              <a:rPr lang="es-ES" dirty="0"/>
              <a:t>y factor de potencia algo bajos. Para compensar </a:t>
            </a:r>
            <a:r>
              <a:rPr lang="es-ES" dirty="0" smtClean="0"/>
              <a:t>estos </a:t>
            </a:r>
            <a:r>
              <a:rPr lang="es-ES" dirty="0"/>
              <a:t>valores mencionados, se recurre a conectar un </a:t>
            </a:r>
            <a:r>
              <a:rPr lang="es-ES" dirty="0" smtClean="0"/>
              <a:t>capacitor </a:t>
            </a:r>
            <a:r>
              <a:rPr lang="es-ES" dirty="0"/>
              <a:t>electrolítico en serie con el bobinado auxiliar, con lo </a:t>
            </a:r>
            <a:r>
              <a:rPr lang="es-ES" dirty="0" smtClean="0"/>
              <a:t>que </a:t>
            </a:r>
            <a:r>
              <a:rPr lang="es-ES" dirty="0"/>
              <a:t>se consiguen valores de rendimiento y par de arranque </a:t>
            </a:r>
            <a:r>
              <a:rPr lang="es-ES" dirty="0" smtClean="0"/>
              <a:t>mucho </a:t>
            </a:r>
            <a:r>
              <a:rPr lang="es-ES" dirty="0"/>
              <a:t>mejores.</a:t>
            </a:r>
          </a:p>
          <a:p>
            <a:pPr algn="just"/>
            <a:r>
              <a:rPr lang="es-ES" dirty="0"/>
              <a:t>La puesta en marcha de este tipo de motores se realiza </a:t>
            </a:r>
            <a:r>
              <a:rPr lang="es-ES" dirty="0" smtClean="0"/>
              <a:t>mediante </a:t>
            </a:r>
            <a:r>
              <a:rPr lang="es-ES" dirty="0"/>
              <a:t>un interruptor bipolar manual que debe soportar los </a:t>
            </a:r>
            <a:r>
              <a:rPr lang="es-ES" dirty="0" smtClean="0"/>
              <a:t>valores </a:t>
            </a:r>
            <a:r>
              <a:rPr lang="es-ES" dirty="0"/>
              <a:t>de corriente del motor.</a:t>
            </a:r>
          </a:p>
          <a:p>
            <a:pPr algn="just"/>
            <a:r>
              <a:rPr lang="es-ES" dirty="0"/>
              <a:t>Para invertir el sentido de giro, necesariamente se deben </a:t>
            </a:r>
            <a:r>
              <a:rPr lang="es-ES" dirty="0" smtClean="0"/>
              <a:t>invertir </a:t>
            </a:r>
            <a:r>
              <a:rPr lang="es-ES" dirty="0"/>
              <a:t>las conexiones de uno de los bobinados del motor </a:t>
            </a:r>
            <a:r>
              <a:rPr lang="es-ES" dirty="0" smtClean="0"/>
              <a:t>en </a:t>
            </a:r>
            <a:r>
              <a:rPr lang="es-ES" dirty="0"/>
              <a:t>la placa de conexiones del motor. Si se invierten las </a:t>
            </a:r>
            <a:r>
              <a:rPr lang="es-ES" dirty="0" smtClean="0"/>
              <a:t>conexiones de alimentación </a:t>
            </a:r>
            <a:r>
              <a:rPr lang="es-ES" dirty="0"/>
              <a:t>(</a:t>
            </a:r>
            <a:r>
              <a:rPr lang="es-ES" dirty="0" smtClean="0"/>
              <a:t>fase y neutro), el motor no cambiará el sentido de giro</a:t>
            </a:r>
            <a:r>
              <a:rPr lang="es-ES" dirty="0"/>
              <a:t>.</a:t>
            </a:r>
          </a:p>
          <a:p>
            <a:pPr algn="just"/>
            <a:r>
              <a:rPr lang="es-ES" dirty="0"/>
              <a:t>En los motores actuales, las bobinas de arranque se </a:t>
            </a:r>
            <a:r>
              <a:rPr lang="es-ES" dirty="0" smtClean="0"/>
              <a:t>conectan </a:t>
            </a:r>
            <a:r>
              <a:rPr lang="es-ES" dirty="0"/>
              <a:t>con la red de alimentación, a través de un capacitor </a:t>
            </a:r>
            <a:r>
              <a:rPr lang="es-ES" dirty="0" smtClean="0"/>
              <a:t>conectado </a:t>
            </a:r>
            <a:r>
              <a:rPr lang="es-ES" dirty="0"/>
              <a:t>en serie, de manera que, a la frecuencia de la red y </a:t>
            </a:r>
            <a:r>
              <a:rPr lang="es-ES" dirty="0" smtClean="0"/>
              <a:t>la </a:t>
            </a:r>
            <a:r>
              <a:rPr lang="es-ES" dirty="0"/>
              <a:t>velocidad nominal del motor, produce un desfase tal entre </a:t>
            </a:r>
            <a:r>
              <a:rPr lang="es-ES" dirty="0" smtClean="0"/>
              <a:t>las </a:t>
            </a:r>
            <a:r>
              <a:rPr lang="es-ES" dirty="0"/>
              <a:t>corrientes de los devanados de arranque y servicio que </a:t>
            </a:r>
            <a:r>
              <a:rPr lang="es-ES" dirty="0" smtClean="0"/>
              <a:t>se </a:t>
            </a:r>
            <a:r>
              <a:rPr lang="es-ES" dirty="0"/>
              <a:t>hace innecesario desconectarlas. De acuerdo a esto, </a:t>
            </a:r>
            <a:r>
              <a:rPr lang="es-ES" dirty="0" smtClean="0"/>
              <a:t>este </a:t>
            </a:r>
            <a:r>
              <a:rPr lang="es-ES" dirty="0"/>
              <a:t>tipo de motores ya no necesitan incorporar el </a:t>
            </a:r>
            <a:r>
              <a:rPr lang="es-ES" dirty="0" smtClean="0"/>
              <a:t>interruptor </a:t>
            </a:r>
            <a:r>
              <a:rPr lang="es-ES" dirty="0"/>
              <a:t>centrífugo, por lo que se simplifica su construcción y el modo de funcionamiento</a:t>
            </a:r>
            <a:r>
              <a:rPr lang="es-ES" dirty="0" smtClean="0"/>
              <a:t>.</a:t>
            </a:r>
            <a:endParaRPr lang="es-ES" dirty="0"/>
          </a:p>
        </p:txBody>
      </p:sp>
      <p:pic>
        <p:nvPicPr>
          <p:cNvPr id="4" name="Imagen 3"/>
          <p:cNvPicPr>
            <a:picLocks noChangeAspect="1"/>
          </p:cNvPicPr>
          <p:nvPr/>
        </p:nvPicPr>
        <p:blipFill>
          <a:blip r:embed="rId2"/>
          <a:stretch>
            <a:fillRect/>
          </a:stretch>
        </p:blipFill>
        <p:spPr>
          <a:xfrm>
            <a:off x="8952263" y="759340"/>
            <a:ext cx="2247900" cy="3724275"/>
          </a:xfrm>
          <a:prstGeom prst="rect">
            <a:avLst/>
          </a:prstGeom>
        </p:spPr>
      </p:pic>
      <p:sp>
        <p:nvSpPr>
          <p:cNvPr id="5" name="Rectángulo 4"/>
          <p:cNvSpPr/>
          <p:nvPr/>
        </p:nvSpPr>
        <p:spPr>
          <a:xfrm>
            <a:off x="8265226" y="4839163"/>
            <a:ext cx="3621974" cy="1200329"/>
          </a:xfrm>
          <a:prstGeom prst="rect">
            <a:avLst/>
          </a:prstGeom>
        </p:spPr>
        <p:txBody>
          <a:bodyPr wrap="square">
            <a:spAutoFit/>
          </a:bodyPr>
          <a:lstStyle/>
          <a:p>
            <a:pPr algn="ctr"/>
            <a:r>
              <a:rPr lang="es-ES" b="1" dirty="0" smtClean="0"/>
              <a:t>Esquema </a:t>
            </a:r>
            <a:r>
              <a:rPr lang="es-ES" b="1" dirty="0"/>
              <a:t>de </a:t>
            </a:r>
            <a:r>
              <a:rPr lang="es-ES" b="1" dirty="0" smtClean="0"/>
              <a:t>conexión de </a:t>
            </a:r>
            <a:r>
              <a:rPr lang="es-ES" b="1" dirty="0"/>
              <a:t>un </a:t>
            </a:r>
            <a:r>
              <a:rPr lang="es-ES" b="1" dirty="0" smtClean="0"/>
              <a:t>motor monofásico con </a:t>
            </a:r>
            <a:r>
              <a:rPr lang="es-ES" b="1" dirty="0"/>
              <a:t>bobinado </a:t>
            </a:r>
            <a:r>
              <a:rPr lang="es-ES" b="1" dirty="0" smtClean="0"/>
              <a:t>auxiliar </a:t>
            </a:r>
            <a:r>
              <a:rPr lang="es-ES" b="1" dirty="0"/>
              <a:t>de </a:t>
            </a:r>
            <a:r>
              <a:rPr lang="es-ES" b="1" dirty="0" smtClean="0"/>
              <a:t>arranque </a:t>
            </a:r>
            <a:r>
              <a:rPr lang="es-ES" b="1" dirty="0"/>
              <a:t>y </a:t>
            </a:r>
            <a:r>
              <a:rPr lang="es-ES" b="1" dirty="0" smtClean="0"/>
              <a:t>capacitor electrolítico</a:t>
            </a:r>
            <a:r>
              <a:rPr lang="es-ES" dirty="0"/>
              <a:t>.</a:t>
            </a:r>
          </a:p>
        </p:txBody>
      </p:sp>
    </p:spTree>
    <p:extLst>
      <p:ext uri="{BB962C8B-B14F-4D97-AF65-F5344CB8AC3E}">
        <p14:creationId xmlns:p14="http://schemas.microsoft.com/office/powerpoint/2010/main" val="2649354341"/>
      </p:ext>
    </p:extLst>
  </p:cSld>
  <p:clrMapOvr>
    <a:masterClrMapping/>
  </p:clrMapOvr>
</p:sld>
</file>

<file path=ppt/slides/slide1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221673" y="213916"/>
            <a:ext cx="7509163" cy="5632311"/>
          </a:xfrm>
          <a:prstGeom prst="rect">
            <a:avLst/>
          </a:prstGeom>
        </p:spPr>
        <p:txBody>
          <a:bodyPr wrap="square">
            <a:spAutoFit/>
          </a:bodyPr>
          <a:lstStyle/>
          <a:p>
            <a:pPr algn="ctr"/>
            <a:r>
              <a:rPr lang="es-ES" b="1" dirty="0" smtClean="0">
                <a:solidFill>
                  <a:srgbClr val="FF0000"/>
                </a:solidFill>
                <a:latin typeface="Arial Rounded MT Bold" panose="020F0704030504030204" pitchFamily="34" charset="0"/>
              </a:rPr>
              <a:t>Los motores </a:t>
            </a:r>
            <a:r>
              <a:rPr lang="es-ES" b="1" dirty="0">
                <a:solidFill>
                  <a:srgbClr val="FF0000"/>
                </a:solidFill>
                <a:latin typeface="Arial Rounded MT Bold" panose="020F0704030504030204" pitchFamily="34" charset="0"/>
              </a:rPr>
              <a:t>modernos están </a:t>
            </a:r>
            <a:r>
              <a:rPr lang="es-ES" b="1" dirty="0" smtClean="0">
                <a:solidFill>
                  <a:srgbClr val="FF0000"/>
                </a:solidFill>
                <a:latin typeface="Arial Rounded MT Bold" panose="020F0704030504030204" pitchFamily="34" charset="0"/>
              </a:rPr>
              <a:t>conectados de manera </a:t>
            </a:r>
            <a:r>
              <a:rPr lang="es-ES" b="1" dirty="0">
                <a:solidFill>
                  <a:srgbClr val="FF0000"/>
                </a:solidFill>
                <a:latin typeface="Arial Rounded MT Bold" panose="020F0704030504030204" pitchFamily="34" charset="0"/>
              </a:rPr>
              <a:t>tal </a:t>
            </a:r>
            <a:r>
              <a:rPr lang="es-ES" b="1" dirty="0" smtClean="0">
                <a:solidFill>
                  <a:srgbClr val="FF0000"/>
                </a:solidFill>
                <a:latin typeface="Arial Rounded MT Bold" panose="020F0704030504030204" pitchFamily="34" charset="0"/>
              </a:rPr>
              <a:t>que el bobinado de arranque puede </a:t>
            </a:r>
            <a:r>
              <a:rPr lang="es-ES" b="1" dirty="0">
                <a:solidFill>
                  <a:srgbClr val="FF0000"/>
                </a:solidFill>
                <a:latin typeface="Arial Rounded MT Bold" panose="020F0704030504030204" pitchFamily="34" charset="0"/>
              </a:rPr>
              <a:t>estar </a:t>
            </a:r>
            <a:r>
              <a:rPr lang="es-ES" b="1" dirty="0" smtClean="0">
                <a:solidFill>
                  <a:srgbClr val="FF0000"/>
                </a:solidFill>
                <a:latin typeface="Arial Rounded MT Bold" panose="020F0704030504030204" pitchFamily="34" charset="0"/>
              </a:rPr>
              <a:t>funcionando en forma </a:t>
            </a:r>
            <a:r>
              <a:rPr lang="es-ES" b="1" dirty="0">
                <a:solidFill>
                  <a:srgbClr val="FF0000"/>
                </a:solidFill>
                <a:latin typeface="Arial Rounded MT Bold" panose="020F0704030504030204" pitchFamily="34" charset="0"/>
              </a:rPr>
              <a:t>permanente con </a:t>
            </a:r>
            <a:r>
              <a:rPr lang="es-ES" b="1" dirty="0" smtClean="0">
                <a:solidFill>
                  <a:srgbClr val="FF0000"/>
                </a:solidFill>
                <a:latin typeface="Arial Rounded MT Bold" panose="020F0704030504030204" pitchFamily="34" charset="0"/>
              </a:rPr>
              <a:t>un capacitor en serie.</a:t>
            </a:r>
          </a:p>
          <a:p>
            <a:pPr algn="ctr"/>
            <a:endParaRPr lang="es-ES" b="1" dirty="0">
              <a:solidFill>
                <a:srgbClr val="FF0000"/>
              </a:solidFill>
              <a:latin typeface="Arial Rounded MT Bold" panose="020F0704030504030204" pitchFamily="34" charset="0"/>
            </a:endParaRPr>
          </a:p>
          <a:p>
            <a:pPr algn="just"/>
            <a:r>
              <a:rPr lang="es-ES" dirty="0"/>
              <a:t>Debido al campo magnético que se genera en los motores </a:t>
            </a:r>
            <a:r>
              <a:rPr lang="es-ES" dirty="0" smtClean="0"/>
              <a:t>de </a:t>
            </a:r>
            <a:r>
              <a:rPr lang="es-ES" dirty="0"/>
              <a:t>capacitor permanente, a que los bobinados son iguales </a:t>
            </a:r>
            <a:r>
              <a:rPr lang="es-ES" dirty="0" smtClean="0"/>
              <a:t>y </a:t>
            </a:r>
            <a:r>
              <a:rPr lang="es-ES" dirty="0"/>
              <a:t>en sus corrientes se produce un desfasaje de 90%, el par </a:t>
            </a:r>
            <a:r>
              <a:rPr lang="es-ES" dirty="0" smtClean="0"/>
              <a:t>motor </a:t>
            </a:r>
            <a:r>
              <a:rPr lang="es-ES" dirty="0"/>
              <a:t>es uniforme y el motor no presenta zumbidos, como sí </a:t>
            </a:r>
            <a:r>
              <a:rPr lang="es-ES" dirty="0" smtClean="0"/>
              <a:t>lo </a:t>
            </a:r>
            <a:r>
              <a:rPr lang="es-ES" dirty="0"/>
              <a:t>hacen los otros motores monofásicos</a:t>
            </a:r>
            <a:r>
              <a:rPr lang="es-ES" dirty="0" smtClean="0"/>
              <a:t>.</a:t>
            </a:r>
          </a:p>
          <a:p>
            <a:pPr algn="just"/>
            <a:endParaRPr lang="es-ES" dirty="0"/>
          </a:p>
          <a:p>
            <a:pPr algn="just"/>
            <a:r>
              <a:rPr lang="es-ES" dirty="0"/>
              <a:t>El valor del capacitor se elige de forma tal que las corrientes </a:t>
            </a:r>
            <a:r>
              <a:rPr lang="es-ES" dirty="0" smtClean="0"/>
              <a:t>de </a:t>
            </a:r>
            <a:r>
              <a:rPr lang="es-ES" dirty="0"/>
              <a:t>marcha de los dos bobinados del </a:t>
            </a:r>
            <a:r>
              <a:rPr lang="es-ES" dirty="0" smtClean="0"/>
              <a:t>estator </a:t>
            </a:r>
            <a:r>
              <a:rPr lang="es-ES" dirty="0"/>
              <a:t>sean iguales y </a:t>
            </a:r>
            <a:r>
              <a:rPr lang="es-ES" dirty="0" smtClean="0"/>
              <a:t>con </a:t>
            </a:r>
            <a:r>
              <a:rPr lang="es-ES" dirty="0"/>
              <a:t>el desfasaje de </a:t>
            </a:r>
            <a:r>
              <a:rPr lang="es-ES" dirty="0" smtClean="0"/>
              <a:t>90° </a:t>
            </a:r>
            <a:r>
              <a:rPr lang="es-ES" dirty="0"/>
              <a:t>ya mencionado</a:t>
            </a:r>
            <a:r>
              <a:rPr lang="es-ES" dirty="0" smtClean="0"/>
              <a:t>.</a:t>
            </a:r>
          </a:p>
          <a:p>
            <a:pPr algn="just"/>
            <a:endParaRPr lang="es-ES" dirty="0"/>
          </a:p>
          <a:p>
            <a:endParaRPr lang="es-ES" dirty="0"/>
          </a:p>
          <a:p>
            <a:endParaRPr lang="es-ES" dirty="0" smtClean="0"/>
          </a:p>
          <a:p>
            <a:endParaRPr lang="es-ES" dirty="0"/>
          </a:p>
          <a:p>
            <a:endParaRPr lang="es-ES" dirty="0" smtClean="0"/>
          </a:p>
          <a:p>
            <a:endParaRPr lang="es-ES" dirty="0"/>
          </a:p>
          <a:p>
            <a:endParaRPr lang="es-ES" dirty="0" smtClean="0"/>
          </a:p>
          <a:p>
            <a:endParaRPr lang="es-ES" dirty="0"/>
          </a:p>
        </p:txBody>
      </p:sp>
      <p:pic>
        <p:nvPicPr>
          <p:cNvPr id="3" name="Imagen 2"/>
          <p:cNvPicPr>
            <a:picLocks noChangeAspect="1"/>
          </p:cNvPicPr>
          <p:nvPr/>
        </p:nvPicPr>
        <p:blipFill>
          <a:blip r:embed="rId2"/>
          <a:stretch>
            <a:fillRect/>
          </a:stretch>
        </p:blipFill>
        <p:spPr>
          <a:xfrm>
            <a:off x="9520144" y="213916"/>
            <a:ext cx="2074038" cy="6353139"/>
          </a:xfrm>
          <a:prstGeom prst="rect">
            <a:avLst/>
          </a:prstGeom>
        </p:spPr>
      </p:pic>
      <p:sp>
        <p:nvSpPr>
          <p:cNvPr id="4" name="Rectángulo 3"/>
          <p:cNvSpPr/>
          <p:nvPr/>
        </p:nvSpPr>
        <p:spPr>
          <a:xfrm>
            <a:off x="7730836" y="3747517"/>
            <a:ext cx="1486395" cy="1754326"/>
          </a:xfrm>
          <a:prstGeom prst="rect">
            <a:avLst/>
          </a:prstGeom>
        </p:spPr>
        <p:txBody>
          <a:bodyPr wrap="square">
            <a:spAutoFit/>
          </a:bodyPr>
          <a:lstStyle/>
          <a:p>
            <a:pPr algn="just"/>
            <a:r>
              <a:rPr lang="es-ES" b="1" dirty="0"/>
              <a:t>Esquema de </a:t>
            </a:r>
          </a:p>
          <a:p>
            <a:pPr algn="just"/>
            <a:r>
              <a:rPr lang="es-ES" b="1" dirty="0"/>
              <a:t>conexión</a:t>
            </a:r>
          </a:p>
          <a:p>
            <a:pPr algn="just"/>
            <a:r>
              <a:rPr lang="es-ES" b="1" dirty="0"/>
              <a:t>de motor</a:t>
            </a:r>
          </a:p>
          <a:p>
            <a:pPr algn="just"/>
            <a:r>
              <a:rPr lang="es-ES" b="1" dirty="0"/>
              <a:t>monofásico</a:t>
            </a:r>
          </a:p>
          <a:p>
            <a:pPr algn="just"/>
            <a:r>
              <a:rPr lang="es-ES" b="1" dirty="0"/>
              <a:t>a la red de</a:t>
            </a:r>
          </a:p>
          <a:p>
            <a:pPr algn="just"/>
            <a:r>
              <a:rPr lang="es-ES" b="1" dirty="0"/>
              <a:t>alimentación.</a:t>
            </a:r>
          </a:p>
        </p:txBody>
      </p:sp>
    </p:spTree>
    <p:extLst>
      <p:ext uri="{BB962C8B-B14F-4D97-AF65-F5344CB8AC3E}">
        <p14:creationId xmlns:p14="http://schemas.microsoft.com/office/powerpoint/2010/main" val="1070387594"/>
      </p:ext>
    </p:extLst>
  </p:cSld>
  <p:clrMapOvr>
    <a:masterClrMapping/>
  </p:clrMapOvr>
</p:sld>
</file>

<file path=ppt/slides/slide1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221673" y="213916"/>
            <a:ext cx="7259782" cy="6463308"/>
          </a:xfrm>
          <a:prstGeom prst="rect">
            <a:avLst/>
          </a:prstGeom>
        </p:spPr>
        <p:txBody>
          <a:bodyPr wrap="square">
            <a:spAutoFit/>
          </a:bodyPr>
          <a:lstStyle/>
          <a:p>
            <a:pPr algn="just"/>
            <a:r>
              <a:rPr lang="es-ES" b="1" dirty="0" smtClean="0">
                <a:solidFill>
                  <a:srgbClr val="0070C0"/>
                </a:solidFill>
                <a:latin typeface="Arial Rounded MT Bold" panose="020F0704030504030204" pitchFamily="34" charset="0"/>
              </a:rPr>
              <a:t>Motores monofásicos con </a:t>
            </a:r>
            <a:r>
              <a:rPr lang="es-ES" b="1" dirty="0">
                <a:solidFill>
                  <a:srgbClr val="0070C0"/>
                </a:solidFill>
                <a:latin typeface="Arial Rounded MT Bold" panose="020F0704030504030204" pitchFamily="34" charset="0"/>
              </a:rPr>
              <a:t>espira </a:t>
            </a:r>
            <a:r>
              <a:rPr lang="es-ES" b="1" dirty="0" smtClean="0">
                <a:solidFill>
                  <a:srgbClr val="0070C0"/>
                </a:solidFill>
                <a:latin typeface="Arial Rounded MT Bold" panose="020F0704030504030204" pitchFamily="34" charset="0"/>
              </a:rPr>
              <a:t>en cortocircuito</a:t>
            </a:r>
            <a:endParaRPr lang="es-ES" b="1" dirty="0">
              <a:solidFill>
                <a:srgbClr val="0070C0"/>
              </a:solidFill>
              <a:latin typeface="Arial Rounded MT Bold" panose="020F0704030504030204" pitchFamily="34" charset="0"/>
            </a:endParaRPr>
          </a:p>
          <a:p>
            <a:pPr algn="just"/>
            <a:r>
              <a:rPr lang="es-ES" dirty="0"/>
              <a:t>El motor de espira en cortocircuito está constituido por </a:t>
            </a:r>
            <a:r>
              <a:rPr lang="es-ES" dirty="0" smtClean="0"/>
              <a:t>un estator </a:t>
            </a:r>
            <a:r>
              <a:rPr lang="es-ES" dirty="0"/>
              <a:t>de polos salientes y un rotor de jaula de ardilla. </a:t>
            </a:r>
          </a:p>
          <a:p>
            <a:pPr algn="just"/>
            <a:r>
              <a:rPr lang="es-ES" dirty="0"/>
              <a:t>En la masa de la saliente polar, se inserta una espira en </a:t>
            </a:r>
            <a:r>
              <a:rPr lang="es-ES" dirty="0" smtClean="0"/>
              <a:t>cortocircuito</a:t>
            </a:r>
            <a:r>
              <a:rPr lang="es-ES" dirty="0"/>
              <a:t>, que abarca un tercio aproximadamente del </a:t>
            </a:r>
            <a:r>
              <a:rPr lang="es-ES" dirty="0" smtClean="0"/>
              <a:t>polo</a:t>
            </a:r>
            <a:r>
              <a:rPr lang="es-ES" dirty="0"/>
              <a:t>. Las bobinas, como ya se ha explicado, rodean las </a:t>
            </a:r>
            <a:r>
              <a:rPr lang="es-ES" dirty="0" smtClean="0"/>
              <a:t>masas </a:t>
            </a:r>
            <a:r>
              <a:rPr lang="es-ES" dirty="0"/>
              <a:t>polares.</a:t>
            </a:r>
          </a:p>
          <a:p>
            <a:pPr algn="just"/>
            <a:r>
              <a:rPr lang="es-ES" dirty="0"/>
              <a:t>Al alimentar las bobinas polares con una corriente alterna, </a:t>
            </a:r>
            <a:r>
              <a:rPr lang="es-ES" dirty="0" smtClean="0"/>
              <a:t>se </a:t>
            </a:r>
            <a:r>
              <a:rPr lang="es-ES" dirty="0"/>
              <a:t>produce un campo magnético alterno en el polo que, por </a:t>
            </a:r>
            <a:r>
              <a:rPr lang="es-ES" dirty="0" smtClean="0"/>
              <a:t>sí </a:t>
            </a:r>
            <a:r>
              <a:rPr lang="es-ES" dirty="0"/>
              <a:t>solo, no es capaz de poner en marcha el motor.</a:t>
            </a:r>
          </a:p>
          <a:p>
            <a:pPr algn="just"/>
            <a:r>
              <a:rPr lang="es-ES" dirty="0"/>
              <a:t>A través de la espira instalada dentro del polo saliente, pasa </a:t>
            </a:r>
            <a:r>
              <a:rPr lang="es-ES" dirty="0" smtClean="0"/>
              <a:t>solo </a:t>
            </a:r>
            <a:r>
              <a:rPr lang="es-ES" dirty="0"/>
              <a:t>una parte de las líneas de campo generadas por el </a:t>
            </a:r>
            <a:r>
              <a:rPr lang="es-ES" dirty="0" smtClean="0"/>
              <a:t>arrollamiento </a:t>
            </a:r>
            <a:r>
              <a:rPr lang="es-ES" dirty="0"/>
              <a:t>del </a:t>
            </a:r>
            <a:r>
              <a:rPr lang="es-ES" dirty="0" smtClean="0"/>
              <a:t>estator. </a:t>
            </a:r>
            <a:r>
              <a:rPr lang="es-ES" dirty="0"/>
              <a:t>De este modo, se produce una fuerte </a:t>
            </a:r>
            <a:r>
              <a:rPr lang="es-ES" dirty="0" smtClean="0"/>
              <a:t>dispersión</a:t>
            </a:r>
            <a:r>
              <a:rPr lang="es-ES" dirty="0"/>
              <a:t>; y entre la corriente que pasa por el arrollamiento del </a:t>
            </a:r>
            <a:r>
              <a:rPr lang="es-ES" dirty="0" smtClean="0"/>
              <a:t>estator </a:t>
            </a:r>
            <a:r>
              <a:rPr lang="es-ES" dirty="0"/>
              <a:t>y la corriente que pasa por la espira en cortocircuito, </a:t>
            </a:r>
            <a:r>
              <a:rPr lang="es-ES" dirty="0" smtClean="0"/>
              <a:t>que </a:t>
            </a:r>
            <a:r>
              <a:rPr lang="es-ES" dirty="0"/>
              <a:t>será de un gran valor por ser un circuito en cortocircuito, </a:t>
            </a:r>
            <a:r>
              <a:rPr lang="es-ES" dirty="0" smtClean="0"/>
              <a:t>se </a:t>
            </a:r>
            <a:r>
              <a:rPr lang="es-ES" dirty="0"/>
              <a:t>produce un desfase. Las dos corrientes desfasadas </a:t>
            </a:r>
            <a:r>
              <a:rPr lang="es-ES" dirty="0" smtClean="0"/>
              <a:t>generan </a:t>
            </a:r>
            <a:r>
              <a:rPr lang="es-ES" dirty="0"/>
              <a:t>un campo magnético cuyos polos magnéticos van </a:t>
            </a:r>
            <a:r>
              <a:rPr lang="es-ES" dirty="0" smtClean="0"/>
              <a:t>progresando </a:t>
            </a:r>
            <a:r>
              <a:rPr lang="es-ES" dirty="0"/>
              <a:t>sucesivamente hacia los siguientes polos del </a:t>
            </a:r>
            <a:r>
              <a:rPr lang="es-ES" dirty="0" smtClean="0"/>
              <a:t>estator: </a:t>
            </a:r>
            <a:endParaRPr lang="es-ES" dirty="0"/>
          </a:p>
          <a:p>
            <a:pPr algn="just"/>
            <a:r>
              <a:rPr lang="es-ES" dirty="0"/>
              <a:t>polo principal 1, polo espira en cortocircuito 1, polo principal 2, </a:t>
            </a:r>
            <a:r>
              <a:rPr lang="es-ES" dirty="0" smtClean="0"/>
              <a:t>polo </a:t>
            </a:r>
            <a:r>
              <a:rPr lang="es-ES" dirty="0"/>
              <a:t>espira en cortocircuito 2, etcétera. Este campo giratorio </a:t>
            </a:r>
          </a:p>
          <a:p>
            <a:pPr algn="just"/>
            <a:r>
              <a:rPr lang="es-ES" dirty="0"/>
              <a:t>irregular hace girar un rotor en cortocircuito</a:t>
            </a:r>
            <a:r>
              <a:rPr lang="es-ES" dirty="0" smtClean="0"/>
              <a:t>.</a:t>
            </a:r>
          </a:p>
          <a:p>
            <a:pPr algn="just"/>
            <a:endParaRPr lang="es-ES" dirty="0"/>
          </a:p>
          <a:p>
            <a:pPr algn="ctr"/>
            <a:r>
              <a:rPr lang="es-ES" b="1" dirty="0" smtClean="0">
                <a:solidFill>
                  <a:srgbClr val="FF0000"/>
                </a:solidFill>
                <a:latin typeface="Arial Rounded MT Bold" panose="020F0704030504030204" pitchFamily="34" charset="0"/>
              </a:rPr>
              <a:t>Estos </a:t>
            </a:r>
            <a:r>
              <a:rPr lang="es-ES" b="1" dirty="0">
                <a:solidFill>
                  <a:srgbClr val="FF0000"/>
                </a:solidFill>
                <a:latin typeface="Arial Rounded MT Bold" panose="020F0704030504030204" pitchFamily="34" charset="0"/>
              </a:rPr>
              <a:t>motores se utilizan para </a:t>
            </a:r>
            <a:r>
              <a:rPr lang="es-ES" b="1" dirty="0" smtClean="0">
                <a:solidFill>
                  <a:srgbClr val="FF0000"/>
                </a:solidFill>
                <a:latin typeface="Arial Rounded MT Bold" panose="020F0704030504030204" pitchFamily="34" charset="0"/>
              </a:rPr>
              <a:t>aplicaciones </a:t>
            </a:r>
            <a:r>
              <a:rPr lang="es-ES" b="1" dirty="0">
                <a:solidFill>
                  <a:srgbClr val="FF0000"/>
                </a:solidFill>
                <a:latin typeface="Arial Rounded MT Bold" panose="020F0704030504030204" pitchFamily="34" charset="0"/>
              </a:rPr>
              <a:t>de baja potencia, </a:t>
            </a:r>
            <a:r>
              <a:rPr lang="es-ES" b="1" dirty="0" smtClean="0">
                <a:solidFill>
                  <a:srgbClr val="FF0000"/>
                </a:solidFill>
                <a:latin typeface="Arial Rounded MT Bold" panose="020F0704030504030204" pitchFamily="34" charset="0"/>
              </a:rPr>
              <a:t>como </a:t>
            </a:r>
            <a:r>
              <a:rPr lang="es-ES" b="1" dirty="0">
                <a:solidFill>
                  <a:srgbClr val="FF0000"/>
                </a:solidFill>
                <a:latin typeface="Arial Rounded MT Bold" panose="020F0704030504030204" pitchFamily="34" charset="0"/>
              </a:rPr>
              <a:t>los electrodomésticos </a:t>
            </a:r>
            <a:r>
              <a:rPr lang="es-ES" b="1" dirty="0" smtClean="0">
                <a:solidFill>
                  <a:srgbClr val="FF0000"/>
                </a:solidFill>
                <a:latin typeface="Arial Rounded MT Bold" panose="020F0704030504030204" pitchFamily="34" charset="0"/>
              </a:rPr>
              <a:t>o las bombas de desagüe.</a:t>
            </a:r>
            <a:endParaRPr lang="es-ES" dirty="0"/>
          </a:p>
        </p:txBody>
      </p:sp>
      <p:sp>
        <p:nvSpPr>
          <p:cNvPr id="3" name="Rectángulo 2"/>
          <p:cNvSpPr/>
          <p:nvPr/>
        </p:nvSpPr>
        <p:spPr>
          <a:xfrm>
            <a:off x="7481455" y="5924016"/>
            <a:ext cx="4104904" cy="646331"/>
          </a:xfrm>
          <a:prstGeom prst="rect">
            <a:avLst/>
          </a:prstGeom>
        </p:spPr>
        <p:txBody>
          <a:bodyPr wrap="square">
            <a:spAutoFit/>
          </a:bodyPr>
          <a:lstStyle/>
          <a:p>
            <a:pPr algn="ctr"/>
            <a:r>
              <a:rPr lang="es-ES" b="1" dirty="0" smtClean="0"/>
              <a:t>Esquema de motor monofásico con disposición de espira en cortocircuito.</a:t>
            </a:r>
            <a:endParaRPr lang="es-ES" b="1" dirty="0"/>
          </a:p>
        </p:txBody>
      </p:sp>
      <p:pic>
        <p:nvPicPr>
          <p:cNvPr id="4" name="Imagen 3"/>
          <p:cNvPicPr>
            <a:picLocks noChangeAspect="1"/>
          </p:cNvPicPr>
          <p:nvPr/>
        </p:nvPicPr>
        <p:blipFill>
          <a:blip r:embed="rId2"/>
          <a:stretch>
            <a:fillRect/>
          </a:stretch>
        </p:blipFill>
        <p:spPr>
          <a:xfrm>
            <a:off x="7647709" y="299851"/>
            <a:ext cx="3938650" cy="5709063"/>
          </a:xfrm>
          <a:prstGeom prst="rect">
            <a:avLst/>
          </a:prstGeom>
        </p:spPr>
      </p:pic>
    </p:spTree>
    <p:extLst>
      <p:ext uri="{BB962C8B-B14F-4D97-AF65-F5344CB8AC3E}">
        <p14:creationId xmlns:p14="http://schemas.microsoft.com/office/powerpoint/2010/main" val="2938686066"/>
      </p:ext>
    </p:extLst>
  </p:cSld>
  <p:clrMapOvr>
    <a:masterClrMapping/>
  </p:clrMapOvr>
</p:sld>
</file>

<file path=ppt/slides/slide1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221673" y="213916"/>
            <a:ext cx="11772405" cy="6463308"/>
          </a:xfrm>
          <a:prstGeom prst="rect">
            <a:avLst/>
          </a:prstGeom>
        </p:spPr>
        <p:txBody>
          <a:bodyPr wrap="square">
            <a:spAutoFit/>
          </a:bodyPr>
          <a:lstStyle/>
          <a:p>
            <a:pPr algn="just"/>
            <a:endParaRPr lang="es-ES" dirty="0" smtClean="0"/>
          </a:p>
          <a:p>
            <a:pPr algn="just"/>
            <a:endParaRPr lang="es-ES" dirty="0"/>
          </a:p>
          <a:p>
            <a:pPr algn="just"/>
            <a:endParaRPr lang="es-ES" dirty="0" smtClean="0"/>
          </a:p>
          <a:p>
            <a:pPr algn="just"/>
            <a:endParaRPr lang="es-ES" dirty="0"/>
          </a:p>
          <a:p>
            <a:pPr lvl="4" algn="just"/>
            <a:r>
              <a:rPr lang="es-ES" b="1" dirty="0" smtClean="0"/>
              <a:t>Flujos </a:t>
            </a:r>
            <a:r>
              <a:rPr lang="es-ES" b="1" dirty="0"/>
              <a:t>creados </a:t>
            </a:r>
          </a:p>
          <a:p>
            <a:pPr lvl="4" algn="just"/>
            <a:r>
              <a:rPr lang="es-ES" b="1" dirty="0"/>
              <a:t>en </a:t>
            </a:r>
            <a:r>
              <a:rPr lang="es-ES" b="1" dirty="0" smtClean="0"/>
              <a:t>el motor</a:t>
            </a:r>
            <a:endParaRPr lang="es-ES" b="1" dirty="0"/>
          </a:p>
          <a:p>
            <a:pPr lvl="4" algn="just"/>
            <a:r>
              <a:rPr lang="es-ES" b="1" dirty="0"/>
              <a:t>de espira en </a:t>
            </a:r>
          </a:p>
          <a:p>
            <a:pPr lvl="4" algn="just"/>
            <a:r>
              <a:rPr lang="es-ES" b="1" dirty="0"/>
              <a:t>cortocircuito</a:t>
            </a:r>
            <a:r>
              <a:rPr lang="es-ES" b="1" dirty="0" smtClean="0"/>
              <a:t>.</a:t>
            </a:r>
          </a:p>
          <a:p>
            <a:pPr algn="just"/>
            <a:endParaRPr lang="es-ES" dirty="0" smtClean="0"/>
          </a:p>
          <a:p>
            <a:pPr algn="just"/>
            <a:endParaRPr lang="es-ES" dirty="0"/>
          </a:p>
          <a:p>
            <a:pPr algn="just"/>
            <a:endParaRPr lang="es-ES" dirty="0"/>
          </a:p>
          <a:p>
            <a:pPr algn="just"/>
            <a:r>
              <a:rPr lang="es-ES" dirty="0" smtClean="0"/>
              <a:t>El </a:t>
            </a:r>
            <a:r>
              <a:rPr lang="es-ES" dirty="0"/>
              <a:t>sentido de giro de los motores de espira en cortocircuito </a:t>
            </a:r>
            <a:r>
              <a:rPr lang="es-ES" dirty="0" smtClean="0"/>
              <a:t>va </a:t>
            </a:r>
            <a:r>
              <a:rPr lang="es-ES" dirty="0"/>
              <a:t>siempre desde el polo principal hacia el polo con la </a:t>
            </a:r>
            <a:r>
              <a:rPr lang="es-ES" dirty="0" smtClean="0"/>
              <a:t>espira </a:t>
            </a:r>
            <a:r>
              <a:rPr lang="es-ES" dirty="0"/>
              <a:t>instalada en él. El sentido de giro viene condicionado </a:t>
            </a:r>
            <a:r>
              <a:rPr lang="es-ES" dirty="0" smtClean="0"/>
              <a:t>por </a:t>
            </a:r>
            <a:r>
              <a:rPr lang="es-ES" dirty="0"/>
              <a:t>la disposición de los polos y no se puede modificar </a:t>
            </a:r>
            <a:r>
              <a:rPr lang="es-ES" dirty="0" smtClean="0"/>
              <a:t>eléctricamente </a:t>
            </a:r>
            <a:r>
              <a:rPr lang="es-ES" dirty="0"/>
              <a:t>cambiando el conexionado externo, como </a:t>
            </a:r>
            <a:r>
              <a:rPr lang="es-ES" dirty="0" smtClean="0"/>
              <a:t>en los </a:t>
            </a:r>
            <a:r>
              <a:rPr lang="es-ES" dirty="0"/>
              <a:t>ejemplos ya analizados. Si el rotor se construye con un </a:t>
            </a:r>
            <a:r>
              <a:rPr lang="es-ES" dirty="0" smtClean="0"/>
              <a:t>material </a:t>
            </a:r>
            <a:r>
              <a:rPr lang="es-ES" dirty="0"/>
              <a:t>magnéticamente duro (rotor con gran área de ciclo </a:t>
            </a:r>
            <a:r>
              <a:rPr lang="es-ES" dirty="0" smtClean="0"/>
              <a:t>de </a:t>
            </a:r>
            <a:r>
              <a:rPr lang="es-ES" dirty="0"/>
              <a:t>histéresis), entonces, estos motores siguen girando como </a:t>
            </a:r>
            <a:r>
              <a:rPr lang="es-ES" dirty="0" smtClean="0"/>
              <a:t>motores </a:t>
            </a:r>
            <a:r>
              <a:rPr lang="es-ES" dirty="0"/>
              <a:t>sincrónicos una vez que hayan arrancado, es </a:t>
            </a:r>
            <a:r>
              <a:rPr lang="es-ES" dirty="0" smtClean="0"/>
              <a:t>decir, no hay diferencia entre la velocidad de campo </a:t>
            </a:r>
            <a:r>
              <a:rPr lang="es-ES" dirty="0"/>
              <a:t>giratorio </a:t>
            </a:r>
            <a:r>
              <a:rPr lang="es-ES" dirty="0" smtClean="0"/>
              <a:t>y la velocidad en el eje del rotor</a:t>
            </a:r>
            <a:r>
              <a:rPr lang="es-ES" dirty="0"/>
              <a:t>.</a:t>
            </a:r>
          </a:p>
          <a:p>
            <a:pPr algn="just"/>
            <a:r>
              <a:rPr lang="es-ES" dirty="0"/>
              <a:t>Los motores de espira en cortocircuito son robustos y de </a:t>
            </a:r>
            <a:r>
              <a:rPr lang="es-ES" dirty="0" smtClean="0"/>
              <a:t>fabricación </a:t>
            </a:r>
            <a:r>
              <a:rPr lang="es-ES" dirty="0"/>
              <a:t>económica. Por su escaso rendimiento, que </a:t>
            </a:r>
            <a:r>
              <a:rPr lang="es-ES" dirty="0" smtClean="0"/>
              <a:t>alcanza </a:t>
            </a:r>
            <a:r>
              <a:rPr lang="es-ES" dirty="0"/>
              <a:t>aproximadamente un 30 %, se fabrican solo para </a:t>
            </a:r>
            <a:r>
              <a:rPr lang="es-ES" dirty="0" smtClean="0"/>
              <a:t>pequeñas </a:t>
            </a:r>
            <a:r>
              <a:rPr lang="es-ES" dirty="0"/>
              <a:t>potencias de hasta unos 300 W. Sirven para el </a:t>
            </a:r>
            <a:r>
              <a:rPr lang="es-ES" dirty="0" smtClean="0"/>
              <a:t>accionamiento </a:t>
            </a:r>
            <a:r>
              <a:rPr lang="es-ES" dirty="0"/>
              <a:t>de electrodomésticos, como ventiladores, </a:t>
            </a:r>
            <a:r>
              <a:rPr lang="es-ES" dirty="0" smtClean="0"/>
              <a:t>pequeñas </a:t>
            </a:r>
            <a:r>
              <a:rPr lang="es-ES" dirty="0"/>
              <a:t>bombas de </a:t>
            </a:r>
            <a:r>
              <a:rPr lang="es-ES" dirty="0" err="1"/>
              <a:t>desagiie</a:t>
            </a:r>
            <a:r>
              <a:rPr lang="es-ES" dirty="0"/>
              <a:t>, etcétera.</a:t>
            </a:r>
          </a:p>
          <a:p>
            <a:pPr algn="just"/>
            <a:r>
              <a:rPr lang="es-ES" dirty="0"/>
              <a:t>La velocidad dependerá del número de polos que tenga el </a:t>
            </a:r>
            <a:r>
              <a:rPr lang="es-ES" dirty="0" smtClean="0"/>
              <a:t>motor</a:t>
            </a:r>
            <a:r>
              <a:rPr lang="es-ES" dirty="0"/>
              <a:t>. El par de arranque es muy inferior respecto a un </a:t>
            </a:r>
            <a:r>
              <a:rPr lang="es-ES" dirty="0" smtClean="0"/>
              <a:t>motor </a:t>
            </a:r>
            <a:r>
              <a:rPr lang="es-ES" dirty="0"/>
              <a:t>de bobinado auxiliar, alrededor del 60 %. Si </a:t>
            </a:r>
            <a:r>
              <a:rPr lang="es-ES" dirty="0" smtClean="0"/>
              <a:t>queremos cambiar </a:t>
            </a:r>
            <a:r>
              <a:rPr lang="es-ES" dirty="0"/>
              <a:t>el sentido del giro, debemos desmontar el motor e invertir el eje</a:t>
            </a:r>
            <a:r>
              <a:rPr lang="es-ES" dirty="0" smtClean="0"/>
              <a:t>.</a:t>
            </a:r>
            <a:endParaRPr lang="es-ES" dirty="0"/>
          </a:p>
        </p:txBody>
      </p:sp>
      <p:pic>
        <p:nvPicPr>
          <p:cNvPr id="3" name="Imagen 2"/>
          <p:cNvPicPr>
            <a:picLocks noChangeAspect="1"/>
          </p:cNvPicPr>
          <p:nvPr/>
        </p:nvPicPr>
        <p:blipFill>
          <a:blip r:embed="rId2"/>
          <a:stretch>
            <a:fillRect/>
          </a:stretch>
        </p:blipFill>
        <p:spPr>
          <a:xfrm>
            <a:off x="3740912" y="342343"/>
            <a:ext cx="4733925" cy="2943225"/>
          </a:xfrm>
          <a:prstGeom prst="rect">
            <a:avLst/>
          </a:prstGeom>
        </p:spPr>
      </p:pic>
    </p:spTree>
    <p:extLst>
      <p:ext uri="{BB962C8B-B14F-4D97-AF65-F5344CB8AC3E}">
        <p14:creationId xmlns:p14="http://schemas.microsoft.com/office/powerpoint/2010/main" val="3228756512"/>
      </p:ext>
    </p:extLst>
  </p:cSld>
  <p:clrMapOvr>
    <a:masterClrMapping/>
  </p:clrMapOvr>
</p:sld>
</file>

<file path=ppt/slides/slide1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221673" y="213916"/>
            <a:ext cx="11772405" cy="5909310"/>
          </a:xfrm>
          <a:prstGeom prst="rect">
            <a:avLst/>
          </a:prstGeom>
        </p:spPr>
        <p:txBody>
          <a:bodyPr wrap="square">
            <a:spAutoFit/>
          </a:bodyPr>
          <a:lstStyle/>
          <a:p>
            <a:pPr algn="just"/>
            <a:r>
              <a:rPr lang="es-ES" b="1" dirty="0" smtClean="0">
                <a:solidFill>
                  <a:srgbClr val="0070C0"/>
                </a:solidFill>
                <a:latin typeface="Arial Rounded MT Bold" panose="020F0704030504030204" pitchFamily="34" charset="0"/>
              </a:rPr>
              <a:t>Dimensionamiento del capacitor</a:t>
            </a:r>
            <a:endParaRPr lang="es-ES" b="1" dirty="0">
              <a:solidFill>
                <a:srgbClr val="0070C0"/>
              </a:solidFill>
              <a:latin typeface="Arial Rounded MT Bold" panose="020F0704030504030204" pitchFamily="34" charset="0"/>
            </a:endParaRPr>
          </a:p>
          <a:p>
            <a:pPr algn="just"/>
            <a:r>
              <a:rPr lang="es-ES" b="1" dirty="0" smtClean="0">
                <a:solidFill>
                  <a:srgbClr val="0070C0"/>
                </a:solidFill>
              </a:rPr>
              <a:t>Dada la posibilidad de bobinar un motor monofásico de muy </a:t>
            </a:r>
            <a:r>
              <a:rPr lang="es-ES" b="1" dirty="0">
                <a:solidFill>
                  <a:srgbClr val="0070C0"/>
                </a:solidFill>
              </a:rPr>
              <a:t>diferentes </a:t>
            </a:r>
            <a:r>
              <a:rPr lang="es-ES" b="1" dirty="0" smtClean="0">
                <a:solidFill>
                  <a:srgbClr val="0070C0"/>
                </a:solidFill>
              </a:rPr>
              <a:t>formas (</a:t>
            </a:r>
            <a:r>
              <a:rPr lang="es-ES" b="1" dirty="0">
                <a:solidFill>
                  <a:srgbClr val="0070C0"/>
                </a:solidFill>
              </a:rPr>
              <a:t>división </a:t>
            </a:r>
            <a:r>
              <a:rPr lang="es-ES" b="1" dirty="0" smtClean="0">
                <a:solidFill>
                  <a:srgbClr val="0070C0"/>
                </a:solidFill>
              </a:rPr>
              <a:t>del espacio de bobinado entre el bobinado </a:t>
            </a:r>
            <a:r>
              <a:rPr lang="es-ES" b="1" dirty="0">
                <a:solidFill>
                  <a:srgbClr val="0070C0"/>
                </a:solidFill>
              </a:rPr>
              <a:t>principal </a:t>
            </a:r>
            <a:r>
              <a:rPr lang="es-ES" b="1" dirty="0" smtClean="0">
                <a:solidFill>
                  <a:srgbClr val="0070C0"/>
                </a:solidFill>
              </a:rPr>
              <a:t>y el bobinado auxiliar, selección del número </a:t>
            </a:r>
            <a:r>
              <a:rPr lang="es-ES" b="1" dirty="0">
                <a:solidFill>
                  <a:srgbClr val="0070C0"/>
                </a:solidFill>
              </a:rPr>
              <a:t>de vueltas </a:t>
            </a:r>
            <a:r>
              <a:rPr lang="es-ES" b="1" dirty="0" smtClean="0">
                <a:solidFill>
                  <a:srgbClr val="0070C0"/>
                </a:solidFill>
              </a:rPr>
              <a:t>del bobinado y sus </a:t>
            </a:r>
            <a:r>
              <a:rPr lang="es-ES" b="1" dirty="0">
                <a:solidFill>
                  <a:srgbClr val="0070C0"/>
                </a:solidFill>
              </a:rPr>
              <a:t>secciones, etcétera), </a:t>
            </a:r>
            <a:r>
              <a:rPr lang="es-ES" b="1" dirty="0" smtClean="0">
                <a:solidFill>
                  <a:srgbClr val="0070C0"/>
                </a:solidFill>
              </a:rPr>
              <a:t>no es posible </a:t>
            </a:r>
            <a:r>
              <a:rPr lang="es-ES" b="1" dirty="0">
                <a:solidFill>
                  <a:srgbClr val="0070C0"/>
                </a:solidFill>
              </a:rPr>
              <a:t>dar reglas universales </a:t>
            </a:r>
            <a:r>
              <a:rPr lang="es-ES" b="1" dirty="0" smtClean="0">
                <a:solidFill>
                  <a:srgbClr val="0070C0"/>
                </a:solidFill>
              </a:rPr>
              <a:t>para </a:t>
            </a:r>
            <a:r>
              <a:rPr lang="es-ES" b="1" dirty="0">
                <a:solidFill>
                  <a:srgbClr val="0070C0"/>
                </a:solidFill>
              </a:rPr>
              <a:t>determinar </a:t>
            </a:r>
            <a:r>
              <a:rPr lang="es-ES" b="1" dirty="0" smtClean="0">
                <a:solidFill>
                  <a:srgbClr val="0070C0"/>
                </a:solidFill>
              </a:rPr>
              <a:t>la capacidad y la tensión </a:t>
            </a:r>
            <a:r>
              <a:rPr lang="es-ES" b="1" dirty="0">
                <a:solidFill>
                  <a:srgbClr val="0070C0"/>
                </a:solidFill>
              </a:rPr>
              <a:t>de trabajo </a:t>
            </a:r>
            <a:r>
              <a:rPr lang="es-ES" b="1" dirty="0" smtClean="0">
                <a:solidFill>
                  <a:srgbClr val="0070C0"/>
                </a:solidFill>
              </a:rPr>
              <a:t>del capacitor </a:t>
            </a:r>
            <a:r>
              <a:rPr lang="es-ES" b="1" dirty="0">
                <a:solidFill>
                  <a:srgbClr val="0070C0"/>
                </a:solidFill>
              </a:rPr>
              <a:t>para una </a:t>
            </a:r>
            <a:r>
              <a:rPr lang="es-ES" b="1" dirty="0" smtClean="0">
                <a:solidFill>
                  <a:srgbClr val="0070C0"/>
                </a:solidFill>
              </a:rPr>
              <a:t>determinada </a:t>
            </a:r>
            <a:r>
              <a:rPr lang="es-ES" b="1" dirty="0">
                <a:solidFill>
                  <a:srgbClr val="0070C0"/>
                </a:solidFill>
              </a:rPr>
              <a:t>potencia </a:t>
            </a:r>
            <a:r>
              <a:rPr lang="es-ES" b="1" dirty="0" smtClean="0">
                <a:solidFill>
                  <a:srgbClr val="0070C0"/>
                </a:solidFill>
              </a:rPr>
              <a:t>del motor</a:t>
            </a:r>
            <a:r>
              <a:rPr lang="es-ES" b="1" dirty="0">
                <a:solidFill>
                  <a:srgbClr val="0070C0"/>
                </a:solidFill>
              </a:rPr>
              <a:t>. Por lo </a:t>
            </a:r>
            <a:r>
              <a:rPr lang="es-ES" b="1" dirty="0" smtClean="0">
                <a:solidFill>
                  <a:srgbClr val="0070C0"/>
                </a:solidFill>
              </a:rPr>
              <a:t>tanto</a:t>
            </a:r>
            <a:r>
              <a:rPr lang="es-ES" b="1" dirty="0">
                <a:solidFill>
                  <a:srgbClr val="0070C0"/>
                </a:solidFill>
              </a:rPr>
              <a:t>, </a:t>
            </a:r>
            <a:r>
              <a:rPr lang="es-ES" b="1" dirty="0" smtClean="0">
                <a:solidFill>
                  <a:srgbClr val="0070C0"/>
                </a:solidFill>
              </a:rPr>
              <a:t>es necesario </a:t>
            </a:r>
            <a:r>
              <a:rPr lang="es-ES" b="1" dirty="0">
                <a:solidFill>
                  <a:srgbClr val="0070C0"/>
                </a:solidFill>
              </a:rPr>
              <a:t>en todo momento </a:t>
            </a:r>
            <a:r>
              <a:rPr lang="es-ES" b="1" dirty="0" smtClean="0">
                <a:solidFill>
                  <a:srgbClr val="0070C0"/>
                </a:solidFill>
              </a:rPr>
              <a:t>aplicar los criterios </a:t>
            </a:r>
            <a:r>
              <a:rPr lang="es-ES" b="1" dirty="0">
                <a:solidFill>
                  <a:srgbClr val="0070C0"/>
                </a:solidFill>
              </a:rPr>
              <a:t>establecidos por el </a:t>
            </a:r>
            <a:r>
              <a:rPr lang="es-ES" b="1" dirty="0" smtClean="0">
                <a:solidFill>
                  <a:srgbClr val="0070C0"/>
                </a:solidFill>
              </a:rPr>
              <a:t>fabricante del motor</a:t>
            </a:r>
            <a:r>
              <a:rPr lang="es-ES" b="1" dirty="0">
                <a:solidFill>
                  <a:srgbClr val="0070C0"/>
                </a:solidFill>
              </a:rPr>
              <a:t>.</a:t>
            </a:r>
          </a:p>
          <a:p>
            <a:pPr algn="ctr"/>
            <a:r>
              <a:rPr lang="es-ES" b="1" dirty="0" smtClean="0">
                <a:solidFill>
                  <a:srgbClr val="FF0000"/>
                </a:solidFill>
                <a:latin typeface="Arial Rounded MT Bold" panose="020F0704030504030204" pitchFamily="34" charset="0"/>
              </a:rPr>
              <a:t>Los motores </a:t>
            </a:r>
            <a:r>
              <a:rPr lang="es-ES" b="1" dirty="0">
                <a:solidFill>
                  <a:srgbClr val="FF0000"/>
                </a:solidFill>
                <a:latin typeface="Arial Rounded MT Bold" panose="020F0704030504030204" pitchFamily="34" charset="0"/>
              </a:rPr>
              <a:t>modernos están </a:t>
            </a:r>
            <a:r>
              <a:rPr lang="es-ES" b="1" dirty="0" smtClean="0">
                <a:solidFill>
                  <a:srgbClr val="FF0000"/>
                </a:solidFill>
                <a:latin typeface="Arial Rounded MT Bold" panose="020F0704030504030204" pitchFamily="34" charset="0"/>
              </a:rPr>
              <a:t>conectados de manera tal que el bobinado de arranque </a:t>
            </a:r>
            <a:r>
              <a:rPr lang="es-ES" b="1" dirty="0">
                <a:solidFill>
                  <a:srgbClr val="FF0000"/>
                </a:solidFill>
                <a:latin typeface="Arial Rounded MT Bold" panose="020F0704030504030204" pitchFamily="34" charset="0"/>
              </a:rPr>
              <a:t>puede </a:t>
            </a:r>
            <a:r>
              <a:rPr lang="es-ES" b="1" dirty="0" smtClean="0">
                <a:solidFill>
                  <a:srgbClr val="FF0000"/>
                </a:solidFill>
                <a:latin typeface="Arial Rounded MT Bold" panose="020F0704030504030204" pitchFamily="34" charset="0"/>
              </a:rPr>
              <a:t>estar </a:t>
            </a:r>
            <a:r>
              <a:rPr lang="es-ES" b="1" dirty="0">
                <a:solidFill>
                  <a:srgbClr val="FF0000"/>
                </a:solidFill>
                <a:latin typeface="Arial Rounded MT Bold" panose="020F0704030504030204" pitchFamily="34" charset="0"/>
              </a:rPr>
              <a:t>funcionando </a:t>
            </a:r>
            <a:r>
              <a:rPr lang="es-ES" b="1" dirty="0" smtClean="0">
                <a:solidFill>
                  <a:srgbClr val="FF0000"/>
                </a:solidFill>
                <a:latin typeface="Arial Rounded MT Bold" panose="020F0704030504030204" pitchFamily="34" charset="0"/>
              </a:rPr>
              <a:t>en forma permanente con un capacitor en serie</a:t>
            </a:r>
            <a:r>
              <a:rPr lang="es-ES" b="1" dirty="0">
                <a:solidFill>
                  <a:srgbClr val="FF0000"/>
                </a:solidFill>
                <a:latin typeface="Arial Rounded MT Bold" panose="020F0704030504030204" pitchFamily="34" charset="0"/>
              </a:rPr>
              <a:t>.</a:t>
            </a:r>
          </a:p>
          <a:p>
            <a:pPr algn="just"/>
            <a:endParaRPr lang="es-ES" dirty="0" smtClean="0"/>
          </a:p>
          <a:p>
            <a:pPr algn="just"/>
            <a:r>
              <a:rPr lang="es-ES" dirty="0" smtClean="0"/>
              <a:t>Por </a:t>
            </a:r>
            <a:r>
              <a:rPr lang="es-ES" dirty="0"/>
              <a:t>último, analizaremos por qué los motores no arrancan </a:t>
            </a:r>
            <a:r>
              <a:rPr lang="es-ES" dirty="0" smtClean="0"/>
              <a:t>por </a:t>
            </a:r>
            <a:r>
              <a:rPr lang="es-ES" dirty="0"/>
              <a:t>sí solos. De acuerdo a la teoría del doble campo </a:t>
            </a:r>
            <a:r>
              <a:rPr lang="es-ES" dirty="0" smtClean="0"/>
              <a:t>giratorio</a:t>
            </a:r>
            <a:r>
              <a:rPr lang="es-ES" dirty="0"/>
              <a:t>, cualquier magnitud alterna se puede resolver en dos </a:t>
            </a:r>
            <a:r>
              <a:rPr lang="es-ES" dirty="0" smtClean="0"/>
              <a:t>componentes</a:t>
            </a:r>
            <a:r>
              <a:rPr lang="es-ES" dirty="0"/>
              <a:t>, que tienen una magnitud igual a la mitad de </a:t>
            </a:r>
            <a:r>
              <a:rPr lang="es-ES" dirty="0" smtClean="0"/>
              <a:t>la </a:t>
            </a:r>
            <a:r>
              <a:rPr lang="es-ES" dirty="0"/>
              <a:t>magnitud máxima de la magnitud alterna; estos </a:t>
            </a:r>
            <a:r>
              <a:rPr lang="es-ES" dirty="0" smtClean="0"/>
              <a:t>componentes </a:t>
            </a:r>
            <a:r>
              <a:rPr lang="es-ES" dirty="0"/>
              <a:t>giran en dirección opuesta el uno al otro. Por </a:t>
            </a:r>
            <a:r>
              <a:rPr lang="es-ES" dirty="0" smtClean="0"/>
              <a:t>ejemplo, un </a:t>
            </a:r>
            <a:r>
              <a:rPr lang="es-ES" dirty="0"/>
              <a:t>flujo </a:t>
            </a:r>
            <a:r>
              <a:rPr lang="es-ES" dirty="0" smtClean="0"/>
              <a:t>p se puede </a:t>
            </a:r>
            <a:r>
              <a:rPr lang="es-ES" dirty="0"/>
              <a:t>resolver </a:t>
            </a:r>
            <a:r>
              <a:rPr lang="es-ES" dirty="0" smtClean="0"/>
              <a:t>en dos </a:t>
            </a:r>
            <a:r>
              <a:rPr lang="es-ES" dirty="0"/>
              <a:t>componentes</a:t>
            </a:r>
            <a:r>
              <a:rPr lang="es-ES" dirty="0" smtClean="0"/>
              <a:t>:</a:t>
            </a:r>
          </a:p>
          <a:p>
            <a:pPr algn="just"/>
            <a:endParaRPr lang="es-ES" dirty="0"/>
          </a:p>
          <a:p>
            <a:pPr algn="just"/>
            <a:r>
              <a:rPr lang="es-ES" dirty="0"/>
              <a:t>Cada uno de estos componentes </a:t>
            </a:r>
            <a:r>
              <a:rPr lang="es-ES" dirty="0" smtClean="0"/>
              <a:t>gira en sentidos </a:t>
            </a:r>
            <a:r>
              <a:rPr lang="es-ES" dirty="0"/>
              <a:t>opuestos, </a:t>
            </a:r>
            <a:r>
              <a:rPr lang="es-ES" dirty="0" smtClean="0"/>
              <a:t>uno en sentido </a:t>
            </a:r>
            <a:r>
              <a:rPr lang="es-ES" dirty="0"/>
              <a:t>horario </a:t>
            </a:r>
            <a:r>
              <a:rPr lang="es-ES" dirty="0" smtClean="0"/>
              <a:t>y el otro </a:t>
            </a:r>
            <a:r>
              <a:rPr lang="es-ES" dirty="0" err="1" smtClean="0"/>
              <a:t>antihorario</a:t>
            </a:r>
            <a:r>
              <a:rPr lang="es-ES" dirty="0"/>
              <a:t>.</a:t>
            </a:r>
          </a:p>
          <a:p>
            <a:pPr algn="just"/>
            <a:r>
              <a:rPr lang="es-ES" dirty="0"/>
              <a:t>Cuando se presenta una tensión alterna de una fase en </a:t>
            </a:r>
            <a:r>
              <a:rPr lang="es-ES" dirty="0" smtClean="0"/>
              <a:t>el bobinado </a:t>
            </a:r>
            <a:r>
              <a:rPr lang="es-ES" dirty="0"/>
              <a:t>del </a:t>
            </a:r>
            <a:r>
              <a:rPr lang="es-ES" dirty="0" smtClean="0"/>
              <a:t>estator </a:t>
            </a:r>
            <a:r>
              <a:rPr lang="es-ES" dirty="0"/>
              <a:t>del motor de inducción, este produce </a:t>
            </a:r>
            <a:r>
              <a:rPr lang="es-ES" dirty="0" smtClean="0"/>
              <a:t>dicho </a:t>
            </a:r>
            <a:r>
              <a:rPr lang="es-ES" dirty="0"/>
              <a:t>flujo </a:t>
            </a:r>
            <a:r>
              <a:rPr lang="el-GR" dirty="0" smtClean="0"/>
              <a:t>ϕ</a:t>
            </a:r>
            <a:r>
              <a:rPr lang="es-ES" dirty="0" smtClean="0"/>
              <a:t>m. </a:t>
            </a:r>
            <a:r>
              <a:rPr lang="es-ES" dirty="0"/>
              <a:t>De acuerdo a la teoría del doble campo </a:t>
            </a:r>
            <a:r>
              <a:rPr lang="es-ES" dirty="0" smtClean="0"/>
              <a:t>giratorio</a:t>
            </a:r>
            <a:r>
              <a:rPr lang="es-ES" dirty="0"/>
              <a:t>, este flujo q, se divide en dos componentes de flujo </a:t>
            </a:r>
            <a:endParaRPr lang="es-ES" dirty="0" smtClean="0"/>
          </a:p>
          <a:p>
            <a:pPr algn="just"/>
            <a:r>
              <a:rPr lang="el-GR" dirty="0" smtClean="0"/>
              <a:t>ϕ</a:t>
            </a:r>
            <a:r>
              <a:rPr lang="es-ES" dirty="0" smtClean="0"/>
              <a:t>m/2 y -</a:t>
            </a:r>
            <a:r>
              <a:rPr lang="el-GR" dirty="0"/>
              <a:t> ϕ </a:t>
            </a:r>
            <a:r>
              <a:rPr lang="es-ES" dirty="0" smtClean="0"/>
              <a:t>m/2</a:t>
            </a:r>
            <a:r>
              <a:rPr lang="es-ES" dirty="0"/>
              <a:t>. Estas componentes giran a la velocidad </a:t>
            </a:r>
            <a:r>
              <a:rPr lang="es-ES" dirty="0" smtClean="0"/>
              <a:t>sincrónica </a:t>
            </a:r>
            <a:r>
              <a:rPr lang="es-ES" dirty="0" err="1" smtClean="0"/>
              <a:t>Ns</a:t>
            </a:r>
            <a:r>
              <a:rPr lang="es-ES" dirty="0" smtClean="0"/>
              <a:t>, </a:t>
            </a:r>
            <a:r>
              <a:rPr lang="es-ES" dirty="0"/>
              <a:t>concepto que ya fue analizado. A las </a:t>
            </a:r>
            <a:r>
              <a:rPr lang="es-ES" dirty="0" smtClean="0"/>
              <a:t>componentes </a:t>
            </a:r>
            <a:r>
              <a:rPr lang="es-ES" dirty="0"/>
              <a:t>de flujo, las podemos llamar flujo hacia adelante y </a:t>
            </a:r>
            <a:r>
              <a:rPr lang="es-ES" dirty="0" smtClean="0"/>
              <a:t>flujo </a:t>
            </a:r>
            <a:r>
              <a:rPr lang="es-ES" dirty="0"/>
              <a:t>hacia atrás.</a:t>
            </a:r>
          </a:p>
          <a:p>
            <a:pPr algn="just"/>
            <a:r>
              <a:rPr lang="es-ES" dirty="0"/>
              <a:t>En el momento del arranque, los flujos hacia adelante y </a:t>
            </a:r>
            <a:r>
              <a:rPr lang="es-ES" dirty="0" smtClean="0"/>
              <a:t>hacia </a:t>
            </a:r>
            <a:r>
              <a:rPr lang="es-ES" dirty="0"/>
              <a:t>atrás son exactamente opuestos y, además, iguales en </a:t>
            </a:r>
            <a:r>
              <a:rPr lang="es-ES" dirty="0" smtClean="0"/>
              <a:t>magnitud</a:t>
            </a:r>
            <a:r>
              <a:rPr lang="es-ES" dirty="0"/>
              <a:t>. De esta manera, se cancelan uno a otro y, por lo </a:t>
            </a:r>
            <a:r>
              <a:rPr lang="es-ES" dirty="0" smtClean="0"/>
              <a:t>tanto</a:t>
            </a:r>
            <a:r>
              <a:rPr lang="es-ES" dirty="0"/>
              <a:t>, no se produce el par en el rotor</a:t>
            </a:r>
            <a:r>
              <a:rPr lang="es-ES" dirty="0" smtClean="0"/>
              <a:t>.</a:t>
            </a:r>
            <a:endParaRPr lang="es-ES" dirty="0"/>
          </a:p>
        </p:txBody>
      </p:sp>
      <p:pic>
        <p:nvPicPr>
          <p:cNvPr id="4" name="Imagen 3"/>
          <p:cNvPicPr>
            <a:picLocks noChangeAspect="1"/>
          </p:cNvPicPr>
          <p:nvPr/>
        </p:nvPicPr>
        <p:blipFill>
          <a:blip r:embed="rId2"/>
          <a:stretch>
            <a:fillRect/>
          </a:stretch>
        </p:blipFill>
        <p:spPr>
          <a:xfrm>
            <a:off x="3964503" y="3625622"/>
            <a:ext cx="819150" cy="390525"/>
          </a:xfrm>
          <a:prstGeom prst="rect">
            <a:avLst/>
          </a:prstGeom>
        </p:spPr>
      </p:pic>
    </p:spTree>
    <p:extLst>
      <p:ext uri="{BB962C8B-B14F-4D97-AF65-F5344CB8AC3E}">
        <p14:creationId xmlns:p14="http://schemas.microsoft.com/office/powerpoint/2010/main" val="2929988959"/>
      </p:ext>
    </p:extLst>
  </p:cSld>
  <p:clrMapOvr>
    <a:masterClrMapping/>
  </p:clrMapOvr>
</p:sld>
</file>

<file path=ppt/slides/slide1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221673" y="213916"/>
            <a:ext cx="11772405" cy="6740307"/>
          </a:xfrm>
          <a:prstGeom prst="rect">
            <a:avLst/>
          </a:prstGeom>
        </p:spPr>
        <p:txBody>
          <a:bodyPr wrap="square">
            <a:spAutoFit/>
          </a:bodyPr>
          <a:lstStyle/>
          <a:p>
            <a:pPr algn="just"/>
            <a:r>
              <a:rPr lang="es-ES" b="1" dirty="0" smtClean="0">
                <a:solidFill>
                  <a:srgbClr val="0070C0"/>
                </a:solidFill>
                <a:latin typeface="Arial Rounded MT Bold" panose="020F0704030504030204" pitchFamily="34" charset="0"/>
              </a:rPr>
              <a:t>Motor </a:t>
            </a:r>
            <a:r>
              <a:rPr lang="es-ES" b="1" dirty="0">
                <a:solidFill>
                  <a:srgbClr val="0070C0"/>
                </a:solidFill>
                <a:latin typeface="Arial Rounded MT Bold" panose="020F0704030504030204" pitchFamily="34" charset="0"/>
              </a:rPr>
              <a:t>universal</a:t>
            </a:r>
          </a:p>
          <a:p>
            <a:pPr algn="just"/>
            <a:r>
              <a:rPr lang="es-ES" dirty="0"/>
              <a:t>El motor universal es un motor monofásico que puede </a:t>
            </a:r>
            <a:r>
              <a:rPr lang="es-ES" dirty="0" smtClean="0"/>
              <a:t>funcionar </a:t>
            </a:r>
            <a:r>
              <a:rPr lang="es-ES" dirty="0"/>
              <a:t>tanto en corriente continua como alterna. Su </a:t>
            </a:r>
            <a:r>
              <a:rPr lang="es-ES" dirty="0" smtClean="0"/>
              <a:t>constitución </a:t>
            </a:r>
            <a:r>
              <a:rPr lang="es-ES" dirty="0"/>
              <a:t>es esencialmente la del motor serie de corriente </a:t>
            </a:r>
            <a:r>
              <a:rPr lang="es-ES" dirty="0" smtClean="0"/>
              <a:t>continua</a:t>
            </a:r>
            <a:r>
              <a:rPr lang="es-ES" dirty="0"/>
              <a:t>, y sus características de funcionamiento son </a:t>
            </a:r>
            <a:r>
              <a:rPr lang="es-ES" dirty="0" smtClean="0"/>
              <a:t>análogas</a:t>
            </a:r>
            <a:r>
              <a:rPr lang="es-ES" dirty="0"/>
              <a:t>. En la siguiente figura, podemos ver representado de </a:t>
            </a:r>
            <a:r>
              <a:rPr lang="es-ES" dirty="0" smtClean="0"/>
              <a:t>forma </a:t>
            </a:r>
            <a:r>
              <a:rPr lang="es-ES" dirty="0"/>
              <a:t>esquemática este motor.</a:t>
            </a:r>
          </a:p>
          <a:p>
            <a:pPr algn="just"/>
            <a:r>
              <a:rPr lang="es-ES" dirty="0"/>
              <a:t>El motor serie de corriente continua se caracteriza por </a:t>
            </a:r>
            <a:r>
              <a:rPr lang="es-ES" dirty="0" smtClean="0"/>
              <a:t>tener </a:t>
            </a:r>
            <a:r>
              <a:rPr lang="es-ES" dirty="0"/>
              <a:t>un fuerte par de arranque, y su velocidad, en función </a:t>
            </a:r>
            <a:r>
              <a:rPr lang="es-ES" dirty="0" smtClean="0"/>
              <a:t>inversa </a:t>
            </a:r>
            <a:r>
              <a:rPr lang="es-ES" dirty="0"/>
              <a:t>a la carga, llega a embalarse cuando funciona en </a:t>
            </a:r>
            <a:r>
              <a:rPr lang="es-ES" dirty="0" smtClean="0"/>
              <a:t>vacío</a:t>
            </a:r>
            <a:r>
              <a:rPr lang="es-ES" dirty="0"/>
              <a:t>. Si funciona en corriente alterna, este inconveniente </a:t>
            </a:r>
            <a:r>
              <a:rPr lang="es-ES" dirty="0" smtClean="0"/>
              <a:t>se </a:t>
            </a:r>
            <a:r>
              <a:rPr lang="es-ES" dirty="0"/>
              <a:t>ve reducido porque su aplicación suele darse en </a:t>
            </a:r>
            <a:r>
              <a:rPr lang="es-ES" dirty="0" smtClean="0"/>
              <a:t>motores </a:t>
            </a:r>
            <a:r>
              <a:rPr lang="es-ES" dirty="0"/>
              <a:t>de pequeña potencia, y las pérdidas por rozamientos, </a:t>
            </a:r>
            <a:r>
              <a:rPr lang="es-ES" dirty="0" smtClean="0"/>
              <a:t>cojinetes</a:t>
            </a:r>
            <a:r>
              <a:rPr lang="es-ES" dirty="0"/>
              <a:t>, etcétera, son elevadas con respecto a la total, </a:t>
            </a:r>
            <a:r>
              <a:rPr lang="es-ES" dirty="0" smtClean="0"/>
              <a:t>por </a:t>
            </a:r>
            <a:r>
              <a:rPr lang="es-ES" dirty="0"/>
              <a:t>lo que no presentan el peligro de embalarse, pero sí </a:t>
            </a:r>
            <a:r>
              <a:rPr lang="es-ES" dirty="0" smtClean="0"/>
              <a:t>alcanzan </a:t>
            </a:r>
            <a:r>
              <a:rPr lang="es-ES" dirty="0"/>
              <a:t>velocidades de hasta 20.000 revoluciones por </a:t>
            </a:r>
            <a:r>
              <a:rPr lang="es-ES" dirty="0" smtClean="0"/>
              <a:t>minuto </a:t>
            </a:r>
            <a:r>
              <a:rPr lang="es-ES" dirty="0"/>
              <a:t>(rpm), que los hace bastante idóneos para pequeños </a:t>
            </a:r>
            <a:r>
              <a:rPr lang="es-ES" dirty="0" smtClean="0"/>
              <a:t>electrodomésticos </a:t>
            </a:r>
            <a:r>
              <a:rPr lang="es-ES" dirty="0"/>
              <a:t>y máquinas-herramientas portátiles. El </a:t>
            </a:r>
            <a:r>
              <a:rPr lang="es-ES" dirty="0" smtClean="0"/>
              <a:t>motor </a:t>
            </a:r>
            <a:r>
              <a:rPr lang="es-ES" dirty="0"/>
              <a:t>universal es, sin duda, el más utilizado en la industria </a:t>
            </a:r>
            <a:r>
              <a:rPr lang="es-ES" dirty="0" smtClean="0"/>
              <a:t>del </a:t>
            </a:r>
            <a:r>
              <a:rPr lang="es-ES" dirty="0"/>
              <a:t>electrodoméstico. Tienen la ventaja de poder regular la </a:t>
            </a:r>
            <a:r>
              <a:rPr lang="es-ES" dirty="0" smtClean="0"/>
              <a:t>velocidad </a:t>
            </a:r>
            <a:r>
              <a:rPr lang="es-ES" dirty="0"/>
              <a:t>sin grandes inconvenientes.</a:t>
            </a:r>
          </a:p>
          <a:p>
            <a:pPr algn="just"/>
            <a:r>
              <a:rPr lang="es-ES" dirty="0"/>
              <a:t>Para que un motor de este tipo pueda funcionar con </a:t>
            </a:r>
            <a:r>
              <a:rPr lang="es-ES" dirty="0" smtClean="0"/>
              <a:t>corriente </a:t>
            </a:r>
            <a:r>
              <a:rPr lang="es-ES" dirty="0"/>
              <a:t>alterna, es necesario que su inductor (el núcleo de </a:t>
            </a:r>
            <a:r>
              <a:rPr lang="es-ES" dirty="0" smtClean="0"/>
              <a:t>los </a:t>
            </a:r>
            <a:r>
              <a:rPr lang="es-ES" dirty="0"/>
              <a:t>electroimanes) sea de chapa magnética, para evitar </a:t>
            </a:r>
            <a:r>
              <a:rPr lang="es-ES" dirty="0" smtClean="0"/>
              <a:t>las pérdidas en el hierro al estar </a:t>
            </a:r>
            <a:r>
              <a:rPr lang="es-ES" dirty="0"/>
              <a:t>aisladas entre sí.</a:t>
            </a:r>
          </a:p>
          <a:p>
            <a:pPr algn="just"/>
            <a:r>
              <a:rPr lang="es-ES" dirty="0"/>
              <a:t>El bobinado inductor de los motores universales suele ser </a:t>
            </a:r>
            <a:r>
              <a:rPr lang="es-ES" dirty="0" smtClean="0"/>
              <a:t>bipolar </a:t>
            </a:r>
            <a:r>
              <a:rPr lang="es-ES" dirty="0"/>
              <a:t>con dos bobinas inductoras. El motor universal </a:t>
            </a:r>
            <a:r>
              <a:rPr lang="es-ES" dirty="0" smtClean="0"/>
              <a:t>funciona </a:t>
            </a:r>
            <a:r>
              <a:rPr lang="es-ES" dirty="0"/>
              <a:t>en corriente continua exactamente igual que un motor </a:t>
            </a:r>
            <a:r>
              <a:rPr lang="es-ES" dirty="0" smtClean="0"/>
              <a:t>serie</a:t>
            </a:r>
            <a:r>
              <a:rPr lang="es-ES" dirty="0"/>
              <a:t>. Si el motor se alimenta con corriente alterna, arranca por </a:t>
            </a:r>
            <a:r>
              <a:rPr lang="es-ES" dirty="0" smtClean="0"/>
              <a:t>sí </a:t>
            </a:r>
            <a:r>
              <a:rPr lang="es-ES" dirty="0"/>
              <a:t>solo, ya que la corriente que recorre el bobinado inductor </a:t>
            </a:r>
            <a:r>
              <a:rPr lang="es-ES" dirty="0" smtClean="0"/>
              <a:t>presenta </a:t>
            </a:r>
            <a:r>
              <a:rPr lang="es-ES" dirty="0"/>
              <a:t>cien alternancias por segundo (100 Hz), lo mismo </a:t>
            </a:r>
            <a:r>
              <a:rPr lang="es-ES" dirty="0" smtClean="0"/>
              <a:t>que </a:t>
            </a:r>
            <a:r>
              <a:rPr lang="es-ES" dirty="0"/>
              <a:t>le ocurre a la corriente que recorre el bobinado inducido </a:t>
            </a:r>
            <a:r>
              <a:rPr lang="es-ES" dirty="0" smtClean="0"/>
              <a:t>(</a:t>
            </a:r>
            <a:r>
              <a:rPr lang="es-ES" dirty="0"/>
              <a:t>rotor), por lo que el momento de rotación y el sentido de </a:t>
            </a:r>
            <a:r>
              <a:rPr lang="es-ES" dirty="0" smtClean="0"/>
              <a:t>giro permanecen </a:t>
            </a:r>
            <a:r>
              <a:rPr lang="es-ES" dirty="0"/>
              <a:t>constantes durante todo </a:t>
            </a:r>
            <a:r>
              <a:rPr lang="es-ES" dirty="0" smtClean="0"/>
              <a:t>su funcionamiento</a:t>
            </a:r>
            <a:r>
              <a:rPr lang="es-ES" dirty="0"/>
              <a:t>.</a:t>
            </a:r>
          </a:p>
          <a:p>
            <a:pPr algn="just"/>
            <a:r>
              <a:rPr lang="es-ES" dirty="0"/>
              <a:t>Escobillas de grafito</a:t>
            </a:r>
          </a:p>
          <a:p>
            <a:pPr algn="just"/>
            <a:r>
              <a:rPr lang="es-ES" dirty="0"/>
              <a:t>Por </a:t>
            </a:r>
            <a:r>
              <a:rPr lang="es-ES" dirty="0" smtClean="0"/>
              <a:t>lo general</a:t>
            </a:r>
            <a:r>
              <a:rPr lang="es-ES" dirty="0"/>
              <a:t>, son dos tacos de </a:t>
            </a:r>
            <a:r>
              <a:rPr lang="es-ES" dirty="0" smtClean="0"/>
              <a:t>grafito que </a:t>
            </a:r>
            <a:r>
              <a:rPr lang="es-ES" dirty="0"/>
              <a:t>hacen contacto </a:t>
            </a:r>
            <a:r>
              <a:rPr lang="es-ES" dirty="0" smtClean="0"/>
              <a:t>con las bobinas del rotor</a:t>
            </a:r>
            <a:r>
              <a:rPr lang="es-ES" dirty="0"/>
              <a:t>. A medida que </a:t>
            </a:r>
            <a:r>
              <a:rPr lang="es-ES" dirty="0" smtClean="0"/>
              <a:t>este </a:t>
            </a:r>
            <a:r>
              <a:rPr lang="es-ES" dirty="0"/>
              <a:t>gira</a:t>
            </a:r>
            <a:r>
              <a:rPr lang="es-ES" dirty="0" smtClean="0"/>
              <a:t>, la conexión </a:t>
            </a:r>
            <a:r>
              <a:rPr lang="es-ES" dirty="0"/>
              <a:t>se conmuta </a:t>
            </a:r>
            <a:r>
              <a:rPr lang="es-ES" dirty="0" smtClean="0"/>
              <a:t>entre las bobinas </a:t>
            </a:r>
            <a:r>
              <a:rPr lang="es-ES" dirty="0"/>
              <a:t>y</a:t>
            </a:r>
            <a:r>
              <a:rPr lang="es-ES" dirty="0" smtClean="0"/>
              <a:t>, debido a ello, se producen </a:t>
            </a:r>
            <a:r>
              <a:rPr lang="es-ES" dirty="0"/>
              <a:t>chispas que </a:t>
            </a:r>
            <a:r>
              <a:rPr lang="es-ES" dirty="0" smtClean="0"/>
              <a:t>generan calor. Para resistirlo, las escobillas se fabrican normalmente </a:t>
            </a:r>
            <a:r>
              <a:rPr lang="es-ES" dirty="0"/>
              <a:t>de grafito, </a:t>
            </a:r>
            <a:r>
              <a:rPr lang="es-ES" dirty="0" smtClean="0"/>
              <a:t>y su nombre se debe a que los primeros </a:t>
            </a:r>
            <a:r>
              <a:rPr lang="es-ES" dirty="0"/>
              <a:t>motores llevaban en su </a:t>
            </a:r>
            <a:r>
              <a:rPr lang="es-ES" dirty="0" smtClean="0"/>
              <a:t>lugar </a:t>
            </a:r>
            <a:r>
              <a:rPr lang="es-ES" dirty="0"/>
              <a:t>unos paquetes hechos con </a:t>
            </a:r>
          </a:p>
          <a:p>
            <a:pPr algn="just"/>
            <a:r>
              <a:rPr lang="es-ES" dirty="0"/>
              <a:t>alambres de cobre </a:t>
            </a:r>
            <a:r>
              <a:rPr lang="es-ES" dirty="0" smtClean="0"/>
              <a:t>dispuestos de manera </a:t>
            </a:r>
            <a:r>
              <a:rPr lang="es-ES" dirty="0"/>
              <a:t>que, </a:t>
            </a:r>
            <a:r>
              <a:rPr lang="es-ES" dirty="0" smtClean="0"/>
              <a:t>al girar el rotor</a:t>
            </a:r>
            <a:r>
              <a:rPr lang="es-ES" dirty="0"/>
              <a:t>, </a:t>
            </a:r>
            <a:r>
              <a:rPr lang="es-ES" dirty="0" smtClean="0"/>
              <a:t>barrían</a:t>
            </a:r>
            <a:r>
              <a:rPr lang="es-ES" dirty="0"/>
              <a:t>, como pequeñas escobas, la </a:t>
            </a:r>
            <a:r>
              <a:rPr lang="es-ES" dirty="0" smtClean="0"/>
              <a:t>superficie </a:t>
            </a:r>
            <a:r>
              <a:rPr lang="es-ES" dirty="0"/>
              <a:t>sobre </a:t>
            </a:r>
            <a:r>
              <a:rPr lang="es-ES" dirty="0" smtClean="0"/>
              <a:t>la que </a:t>
            </a:r>
            <a:r>
              <a:rPr lang="es-ES" dirty="0"/>
              <a:t>tenían que </a:t>
            </a:r>
            <a:r>
              <a:rPr lang="es-ES" dirty="0" smtClean="0"/>
              <a:t>hacer </a:t>
            </a:r>
            <a:r>
              <a:rPr lang="es-ES" dirty="0"/>
              <a:t>contacto</a:t>
            </a:r>
            <a:r>
              <a:rPr lang="es-ES" dirty="0" smtClean="0"/>
              <a:t>.</a:t>
            </a:r>
            <a:endParaRPr lang="es-ES" dirty="0"/>
          </a:p>
        </p:txBody>
      </p:sp>
    </p:spTree>
    <p:extLst>
      <p:ext uri="{BB962C8B-B14F-4D97-AF65-F5344CB8AC3E}">
        <p14:creationId xmlns:p14="http://schemas.microsoft.com/office/powerpoint/2010/main" val="1248829866"/>
      </p:ext>
    </p:extLst>
  </p:cSld>
  <p:clrMapOvr>
    <a:masterClrMapping/>
  </p:clrMapOvr>
</p:sld>
</file>

<file path=ppt/slides/slide1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221673" y="213916"/>
            <a:ext cx="11772405" cy="3693319"/>
          </a:xfrm>
          <a:prstGeom prst="rect">
            <a:avLst/>
          </a:prstGeom>
        </p:spPr>
        <p:txBody>
          <a:bodyPr wrap="square">
            <a:spAutoFit/>
          </a:bodyPr>
          <a:lstStyle/>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smtClean="0"/>
          </a:p>
          <a:p>
            <a:pPr algn="just"/>
            <a:endParaRPr lang="es-ES" dirty="0"/>
          </a:p>
          <a:p>
            <a:endParaRPr lang="es-ES" b="1" dirty="0" smtClean="0"/>
          </a:p>
          <a:p>
            <a:r>
              <a:rPr lang="es-ES" b="1" dirty="0" smtClean="0"/>
              <a:t>El motor </a:t>
            </a:r>
            <a:r>
              <a:rPr lang="es-ES" b="1" dirty="0"/>
              <a:t>universal es utilizado en máquinas </a:t>
            </a:r>
            <a:endParaRPr lang="es-ES" b="1" dirty="0" smtClean="0"/>
          </a:p>
          <a:p>
            <a:r>
              <a:rPr lang="es-ES" b="1" dirty="0" smtClean="0"/>
              <a:t>y herramientas </a:t>
            </a:r>
            <a:r>
              <a:rPr lang="es-ES" b="1" dirty="0"/>
              <a:t>portátiles, </a:t>
            </a:r>
            <a:r>
              <a:rPr lang="es-ES" b="1" dirty="0" smtClean="0"/>
              <a:t>debido a su bajo </a:t>
            </a:r>
          </a:p>
          <a:p>
            <a:r>
              <a:rPr lang="es-ES" b="1" dirty="0" smtClean="0"/>
              <a:t>costo</a:t>
            </a:r>
            <a:r>
              <a:rPr lang="es-ES" b="1" dirty="0"/>
              <a:t>, reducido tamaño </a:t>
            </a:r>
            <a:r>
              <a:rPr lang="es-ES" b="1" dirty="0" smtClean="0"/>
              <a:t>y poco </a:t>
            </a:r>
            <a:r>
              <a:rPr lang="es-ES" b="1" dirty="0"/>
              <a:t>peso</a:t>
            </a:r>
            <a:r>
              <a:rPr lang="es-ES" b="1" dirty="0" smtClean="0"/>
              <a:t>.</a:t>
            </a:r>
            <a:endParaRPr lang="es-ES" dirty="0"/>
          </a:p>
        </p:txBody>
      </p:sp>
      <p:pic>
        <p:nvPicPr>
          <p:cNvPr id="3" name="Imagen 2"/>
          <p:cNvPicPr>
            <a:picLocks noChangeAspect="1"/>
          </p:cNvPicPr>
          <p:nvPr/>
        </p:nvPicPr>
        <p:blipFill>
          <a:blip r:embed="rId2"/>
          <a:stretch>
            <a:fillRect/>
          </a:stretch>
        </p:blipFill>
        <p:spPr>
          <a:xfrm>
            <a:off x="532409" y="213916"/>
            <a:ext cx="4300848" cy="2671788"/>
          </a:xfrm>
          <a:prstGeom prst="rect">
            <a:avLst/>
          </a:prstGeom>
        </p:spPr>
      </p:pic>
      <p:pic>
        <p:nvPicPr>
          <p:cNvPr id="4" name="Imagen 3"/>
          <p:cNvPicPr>
            <a:picLocks noChangeAspect="1"/>
          </p:cNvPicPr>
          <p:nvPr/>
        </p:nvPicPr>
        <p:blipFill>
          <a:blip r:embed="rId3"/>
          <a:stretch>
            <a:fillRect/>
          </a:stretch>
        </p:blipFill>
        <p:spPr>
          <a:xfrm>
            <a:off x="5742956" y="2329201"/>
            <a:ext cx="4686300" cy="3486150"/>
          </a:xfrm>
          <a:prstGeom prst="rect">
            <a:avLst/>
          </a:prstGeom>
        </p:spPr>
      </p:pic>
      <p:sp>
        <p:nvSpPr>
          <p:cNvPr id="5" name="Rectángulo 4"/>
          <p:cNvSpPr/>
          <p:nvPr/>
        </p:nvSpPr>
        <p:spPr>
          <a:xfrm>
            <a:off x="5434939" y="671394"/>
            <a:ext cx="6096000" cy="1200329"/>
          </a:xfrm>
          <a:prstGeom prst="rect">
            <a:avLst/>
          </a:prstGeom>
        </p:spPr>
        <p:txBody>
          <a:bodyPr>
            <a:spAutoFit/>
          </a:bodyPr>
          <a:lstStyle/>
          <a:p>
            <a:pPr algn="ctr"/>
            <a:r>
              <a:rPr lang="es-ES" b="1" dirty="0">
                <a:solidFill>
                  <a:srgbClr val="FF0000"/>
                </a:solidFill>
                <a:latin typeface="Arial Rounded MT Bold" panose="020F0704030504030204" pitchFamily="34" charset="0"/>
              </a:rPr>
              <a:t>El motor universal, por su elevada capacidad de torque y su gran velocidad, es el más utilizado </a:t>
            </a:r>
            <a:r>
              <a:rPr lang="es-ES" b="1" dirty="0" smtClean="0">
                <a:solidFill>
                  <a:srgbClr val="FF0000"/>
                </a:solidFill>
                <a:latin typeface="Arial Rounded MT Bold" panose="020F0704030504030204" pitchFamily="34" charset="0"/>
              </a:rPr>
              <a:t>para </a:t>
            </a:r>
            <a:r>
              <a:rPr lang="es-ES" b="1" dirty="0">
                <a:solidFill>
                  <a:srgbClr val="FF0000"/>
                </a:solidFill>
                <a:latin typeface="Arial Rounded MT Bold" panose="020F0704030504030204" pitchFamily="34" charset="0"/>
              </a:rPr>
              <a:t>máquinas-herramientas.</a:t>
            </a:r>
          </a:p>
          <a:p>
            <a:r>
              <a:rPr lang="es-ES" b="1" dirty="0" smtClean="0">
                <a:solidFill>
                  <a:srgbClr val="FF0000"/>
                </a:solidFill>
                <a:latin typeface="Arial Rounded MT Bold" panose="020F0704030504030204" pitchFamily="34" charset="0"/>
              </a:rPr>
              <a:t> </a:t>
            </a:r>
            <a:endParaRPr lang="es-ES" dirty="0"/>
          </a:p>
        </p:txBody>
      </p:sp>
      <p:sp>
        <p:nvSpPr>
          <p:cNvPr id="6" name="Rectángulo 5"/>
          <p:cNvSpPr/>
          <p:nvPr/>
        </p:nvSpPr>
        <p:spPr>
          <a:xfrm>
            <a:off x="5434939" y="5815351"/>
            <a:ext cx="6096000" cy="646331"/>
          </a:xfrm>
          <a:prstGeom prst="rect">
            <a:avLst/>
          </a:prstGeom>
        </p:spPr>
        <p:txBody>
          <a:bodyPr>
            <a:spAutoFit/>
          </a:bodyPr>
          <a:lstStyle/>
          <a:p>
            <a:pPr algn="ctr"/>
            <a:r>
              <a:rPr lang="es-ES" b="1" dirty="0"/>
              <a:t>Esquema de conexión del motor universal, que funciona tanto en continua como en alterna.</a:t>
            </a:r>
          </a:p>
        </p:txBody>
      </p:sp>
    </p:spTree>
    <p:extLst>
      <p:ext uri="{BB962C8B-B14F-4D97-AF65-F5344CB8AC3E}">
        <p14:creationId xmlns:p14="http://schemas.microsoft.com/office/powerpoint/2010/main" val="1563233513"/>
      </p:ext>
    </p:extLst>
  </p:cSld>
  <p:clrMapOvr>
    <a:masterClrMapping/>
  </p:clrMapOvr>
</p:sld>
</file>

<file path=ppt/slides/slide2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ángulo 3"/>
          <p:cNvSpPr/>
          <p:nvPr/>
        </p:nvSpPr>
        <p:spPr>
          <a:xfrm>
            <a:off x="1128154" y="2377574"/>
            <a:ext cx="10153403" cy="1938992"/>
          </a:xfrm>
          <a:prstGeom prst="rect">
            <a:avLst/>
          </a:prstGeom>
        </p:spPr>
        <p:txBody>
          <a:bodyPr wrap="square">
            <a:spAutoFit/>
          </a:bodyPr>
          <a:lstStyle/>
          <a:p>
            <a:pPr algn="ctr"/>
            <a:r>
              <a:rPr lang="es-ES" sz="4000" b="1" dirty="0" smtClean="0"/>
              <a:t>AHORA SE VERA </a:t>
            </a:r>
          </a:p>
          <a:p>
            <a:pPr algn="ctr"/>
            <a:r>
              <a:rPr lang="es-ES" sz="4000" b="1" dirty="0" smtClean="0"/>
              <a:t>La </a:t>
            </a:r>
            <a:r>
              <a:rPr lang="es-ES" sz="4000" b="1" dirty="0"/>
              <a:t>importancia del nivel correcto de </a:t>
            </a:r>
            <a:r>
              <a:rPr lang="es-ES" sz="4000" b="1" dirty="0" smtClean="0"/>
              <a:t>iluminación y los tipos de lámparas existentes.</a:t>
            </a:r>
            <a:endParaRPr lang="es-ES" sz="4000" b="1" dirty="0"/>
          </a:p>
        </p:txBody>
      </p:sp>
    </p:spTree>
    <p:extLst>
      <p:ext uri="{BB962C8B-B14F-4D97-AF65-F5344CB8AC3E}">
        <p14:creationId xmlns:p14="http://schemas.microsoft.com/office/powerpoint/2010/main" val="2319985497"/>
      </p:ext>
    </p:extLst>
  </p:cSld>
  <p:clrMapOvr>
    <a:masterClrMapping/>
  </p:clrMapOvr>
</p:sld>
</file>

<file path=ppt/slides/slide2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213756" y="178566"/>
            <a:ext cx="11495314" cy="128065828"/>
          </a:xfrm>
          <a:prstGeom prst="rect">
            <a:avLst/>
          </a:prstGeom>
        </p:spPr>
        <p:txBody>
          <a:bodyPr wrap="square">
            <a:spAutoFit/>
          </a:bodyPr>
          <a:lstStyle/>
          <a:p>
            <a:pPr algn="just"/>
            <a:r>
              <a:rPr lang="es-ES" dirty="0"/>
              <a:t>E </a:t>
            </a:r>
            <a:r>
              <a:rPr lang="es-ES" dirty="0" smtClean="0"/>
              <a:t>la clase </a:t>
            </a:r>
            <a:r>
              <a:rPr lang="es-ES" dirty="0"/>
              <a:t>anterior describimos </a:t>
            </a:r>
            <a:r>
              <a:rPr lang="es-ES" dirty="0" smtClean="0"/>
              <a:t>los motores </a:t>
            </a:r>
            <a:endParaRPr lang="es-ES" dirty="0"/>
          </a:p>
          <a:p>
            <a:pPr algn="just"/>
            <a:r>
              <a:rPr lang="es-ES" dirty="0"/>
              <a:t>asincrónicos, vimos </a:t>
            </a:r>
            <a:r>
              <a:rPr lang="es-ES" dirty="0" smtClean="0"/>
              <a:t>la clasificación </a:t>
            </a:r>
            <a:r>
              <a:rPr lang="es-ES" dirty="0"/>
              <a:t>de</a:t>
            </a:r>
          </a:p>
          <a:p>
            <a:pPr algn="just"/>
            <a:r>
              <a:rPr lang="es-ES" dirty="0"/>
              <a:t>estos motores </a:t>
            </a:r>
            <a:r>
              <a:rPr lang="es-ES" dirty="0" smtClean="0"/>
              <a:t>de acuerdo a su cantidad</a:t>
            </a:r>
            <a:endParaRPr lang="es-ES" dirty="0"/>
          </a:p>
          <a:p>
            <a:pPr algn="just"/>
            <a:r>
              <a:rPr lang="es-ES" dirty="0"/>
              <a:t>de fases y tipos de rotor, </a:t>
            </a:r>
            <a:r>
              <a:rPr lang="es-ES" dirty="0" smtClean="0"/>
              <a:t>y enumeramos </a:t>
            </a:r>
            <a:r>
              <a:rPr lang="es-ES" dirty="0"/>
              <a:t>las </a:t>
            </a:r>
          </a:p>
          <a:p>
            <a:pPr algn="just"/>
            <a:r>
              <a:rPr lang="es-ES" dirty="0"/>
              <a:t>características </a:t>
            </a:r>
            <a:r>
              <a:rPr lang="es-ES" dirty="0" smtClean="0"/>
              <a:t>de cada </a:t>
            </a:r>
            <a:r>
              <a:rPr lang="es-ES" dirty="0"/>
              <a:t>uno. Analizamos sus </a:t>
            </a:r>
          </a:p>
          <a:p>
            <a:pPr algn="just"/>
            <a:r>
              <a:rPr lang="es-ES" dirty="0"/>
              <a:t>componentes y</a:t>
            </a:r>
            <a:r>
              <a:rPr lang="es-ES" dirty="0" smtClean="0"/>
              <a:t>, también</a:t>
            </a:r>
            <a:r>
              <a:rPr lang="es-ES" dirty="0"/>
              <a:t>, describimos los </a:t>
            </a:r>
          </a:p>
          <a:p>
            <a:pPr algn="just"/>
            <a:r>
              <a:rPr lang="es-ES" dirty="0"/>
              <a:t>motores trifásicos. Conocimos </a:t>
            </a:r>
            <a:r>
              <a:rPr lang="es-ES" dirty="0" smtClean="0"/>
              <a:t>los parámetros </a:t>
            </a:r>
            <a:endParaRPr lang="es-ES" dirty="0"/>
          </a:p>
          <a:p>
            <a:pPr algn="just"/>
            <a:r>
              <a:rPr lang="es-ES" dirty="0"/>
              <a:t>de funcionamiento </a:t>
            </a:r>
            <a:r>
              <a:rPr lang="es-ES" dirty="0" smtClean="0"/>
              <a:t>y los métodos </a:t>
            </a:r>
            <a:r>
              <a:rPr lang="es-ES" dirty="0"/>
              <a:t>de arranque </a:t>
            </a:r>
          </a:p>
          <a:p>
            <a:pPr algn="just"/>
            <a:r>
              <a:rPr lang="es-ES" dirty="0"/>
              <a:t>trifásicos, </a:t>
            </a:r>
            <a:r>
              <a:rPr lang="es-ES" dirty="0" smtClean="0"/>
              <a:t>así como el sentido </a:t>
            </a:r>
            <a:r>
              <a:rPr lang="es-ES" dirty="0"/>
              <a:t>de giro</a:t>
            </a:r>
            <a:r>
              <a:rPr lang="es-ES" dirty="0" smtClean="0"/>
              <a:t>. Para </a:t>
            </a:r>
            <a:endParaRPr lang="es-ES" dirty="0"/>
          </a:p>
          <a:p>
            <a:pPr algn="just"/>
            <a:r>
              <a:rPr lang="es-ES" dirty="0"/>
              <a:t>terminar, revisamos </a:t>
            </a:r>
            <a:r>
              <a:rPr lang="es-ES" dirty="0" smtClean="0"/>
              <a:t>las características </a:t>
            </a:r>
            <a:r>
              <a:rPr lang="es-ES" dirty="0"/>
              <a:t>de los </a:t>
            </a:r>
          </a:p>
          <a:p>
            <a:pPr algn="just"/>
            <a:r>
              <a:rPr lang="es-ES" dirty="0"/>
              <a:t>motores monofásicos, explicamos </a:t>
            </a:r>
            <a:r>
              <a:rPr lang="es-ES" dirty="0" smtClean="0"/>
              <a:t>su </a:t>
            </a:r>
            <a:r>
              <a:rPr lang="es-ES" dirty="0" err="1" smtClean="0"/>
              <a:t>construc</a:t>
            </a:r>
            <a:r>
              <a:rPr lang="es-ES" dirty="0" smtClean="0"/>
              <a:t>- </a:t>
            </a:r>
            <a:endParaRPr lang="es-ES" dirty="0"/>
          </a:p>
          <a:p>
            <a:pPr algn="just"/>
            <a:r>
              <a:rPr lang="es-ES" dirty="0" err="1" smtClean="0"/>
              <a:t>ción</a:t>
            </a:r>
            <a:r>
              <a:rPr lang="es-ES" dirty="0" smtClean="0"/>
              <a:t> y sus </a:t>
            </a:r>
            <a:r>
              <a:rPr lang="es-ES" dirty="0"/>
              <a:t>características diferenciadoras.</a:t>
            </a:r>
          </a:p>
          <a:p>
            <a:pPr algn="just"/>
            <a:r>
              <a:rPr lang="es-ES" dirty="0" smtClean="0"/>
              <a:t>En esta clase</a:t>
            </a:r>
            <a:r>
              <a:rPr lang="es-ES" dirty="0"/>
              <a:t>, describiremos </a:t>
            </a:r>
            <a:r>
              <a:rPr lang="es-ES" dirty="0" smtClean="0"/>
              <a:t>los principios </a:t>
            </a:r>
            <a:endParaRPr lang="es-ES" dirty="0"/>
          </a:p>
          <a:p>
            <a:pPr algn="just"/>
            <a:r>
              <a:rPr lang="es-ES" dirty="0" smtClean="0"/>
              <a:t>de la iluminación</a:t>
            </a:r>
            <a:r>
              <a:rPr lang="es-ES" dirty="0"/>
              <a:t>, explicaremos </a:t>
            </a:r>
            <a:r>
              <a:rPr lang="es-ES" dirty="0" smtClean="0"/>
              <a:t>la </a:t>
            </a:r>
            <a:r>
              <a:rPr lang="es-ES" dirty="0" err="1" smtClean="0"/>
              <a:t>impor</a:t>
            </a:r>
            <a:r>
              <a:rPr lang="es-ES" dirty="0" smtClean="0"/>
              <a:t>- </a:t>
            </a:r>
            <a:endParaRPr lang="es-ES" dirty="0"/>
          </a:p>
          <a:p>
            <a:pPr algn="just"/>
            <a:r>
              <a:rPr lang="es-ES" dirty="0" err="1"/>
              <a:t>tancia</a:t>
            </a:r>
            <a:r>
              <a:rPr lang="es-ES" dirty="0"/>
              <a:t> </a:t>
            </a:r>
            <a:r>
              <a:rPr lang="es-ES" dirty="0" smtClean="0"/>
              <a:t>de un nivel correcto de iluminación</a:t>
            </a:r>
            <a:r>
              <a:rPr lang="es-ES" dirty="0"/>
              <a:t>, </a:t>
            </a:r>
          </a:p>
          <a:p>
            <a:pPr algn="just"/>
            <a:r>
              <a:rPr lang="es-ES" dirty="0"/>
              <a:t>veremos </a:t>
            </a:r>
            <a:r>
              <a:rPr lang="es-ES" dirty="0" smtClean="0"/>
              <a:t>las unidades </a:t>
            </a:r>
            <a:r>
              <a:rPr lang="es-ES" dirty="0"/>
              <a:t>que intervienen en</a:t>
            </a:r>
          </a:p>
          <a:p>
            <a:pPr algn="just"/>
            <a:r>
              <a:rPr lang="es-ES" dirty="0" smtClean="0"/>
              <a:t>el cálculo de iluminación y conoceremos</a:t>
            </a:r>
            <a:endParaRPr lang="es-ES" dirty="0"/>
          </a:p>
          <a:p>
            <a:pPr algn="just"/>
            <a:r>
              <a:rPr lang="es-ES" dirty="0" smtClean="0"/>
              <a:t>las características de cada una de ellas</a:t>
            </a:r>
            <a:r>
              <a:rPr lang="es-ES" dirty="0"/>
              <a:t>. </a:t>
            </a:r>
          </a:p>
          <a:p>
            <a:pPr algn="just"/>
            <a:r>
              <a:rPr lang="es-ES" dirty="0"/>
              <a:t>Describiremos los </a:t>
            </a:r>
            <a:r>
              <a:rPr lang="es-ES" dirty="0" smtClean="0"/>
              <a:t>tipos de lámparas </a:t>
            </a:r>
            <a:r>
              <a:rPr lang="es-ES" dirty="0" err="1"/>
              <a:t>exis</a:t>
            </a:r>
            <a:r>
              <a:rPr lang="es-ES" dirty="0"/>
              <a:t>- </a:t>
            </a:r>
          </a:p>
          <a:p>
            <a:pPr algn="just"/>
            <a:r>
              <a:rPr lang="es-ES" dirty="0" err="1"/>
              <a:t>tentes</a:t>
            </a:r>
            <a:r>
              <a:rPr lang="es-ES" dirty="0"/>
              <a:t>, </a:t>
            </a:r>
            <a:r>
              <a:rPr lang="es-ES" dirty="0" smtClean="0"/>
              <a:t>las características de las lámparas </a:t>
            </a:r>
            <a:endParaRPr lang="es-ES" dirty="0"/>
          </a:p>
          <a:p>
            <a:pPr algn="just"/>
            <a:r>
              <a:rPr lang="es-ES" dirty="0"/>
              <a:t>incandescentes, fluorescentes </a:t>
            </a:r>
            <a:r>
              <a:rPr lang="es-ES" dirty="0" smtClean="0"/>
              <a:t>y de </a:t>
            </a:r>
            <a:r>
              <a:rPr lang="es-ES" dirty="0"/>
              <a:t>vapor. </a:t>
            </a:r>
          </a:p>
          <a:p>
            <a:pPr algn="just"/>
            <a:r>
              <a:rPr lang="es-ES" dirty="0"/>
              <a:t>También analizaremos </a:t>
            </a:r>
            <a:r>
              <a:rPr lang="es-ES" dirty="0" smtClean="0"/>
              <a:t>las ventajas de las </a:t>
            </a:r>
            <a:endParaRPr lang="es-ES" dirty="0"/>
          </a:p>
          <a:p>
            <a:pPr algn="just"/>
            <a:r>
              <a:rPr lang="es-ES" dirty="0"/>
              <a:t>lámparas dicroicas, </a:t>
            </a:r>
            <a:r>
              <a:rPr lang="es-ES" dirty="0" err="1"/>
              <a:t>bipín</a:t>
            </a:r>
            <a:r>
              <a:rPr lang="es-ES" dirty="0"/>
              <a:t> </a:t>
            </a:r>
            <a:r>
              <a:rPr lang="es-ES" dirty="0" smtClean="0"/>
              <a:t>y halógenas</a:t>
            </a:r>
            <a:r>
              <a:rPr lang="es-ES" dirty="0"/>
              <a:t>. Con- </a:t>
            </a:r>
          </a:p>
          <a:p>
            <a:pPr algn="just"/>
            <a:r>
              <a:rPr lang="es-ES" dirty="0" err="1"/>
              <a:t>tinuaremos</a:t>
            </a:r>
            <a:r>
              <a:rPr lang="es-ES" dirty="0"/>
              <a:t> </a:t>
            </a:r>
            <a:r>
              <a:rPr lang="es-ES" dirty="0" smtClean="0"/>
              <a:t>con las cualidades de los </a:t>
            </a:r>
            <a:r>
              <a:rPr lang="es-ES" dirty="0" err="1" smtClean="0"/>
              <a:t>princi</a:t>
            </a:r>
            <a:r>
              <a:rPr lang="es-ES" dirty="0" smtClean="0"/>
              <a:t>- </a:t>
            </a:r>
            <a:endParaRPr lang="es-ES" dirty="0"/>
          </a:p>
          <a:p>
            <a:pPr algn="just"/>
            <a:r>
              <a:rPr lang="es-ES" dirty="0"/>
              <a:t>pales </a:t>
            </a:r>
            <a:r>
              <a:rPr lang="es-ES" dirty="0" smtClean="0"/>
              <a:t>tipos de lámparas de bajo consumo</a:t>
            </a:r>
            <a:r>
              <a:rPr lang="es-ES" dirty="0"/>
              <a:t>.</a:t>
            </a:r>
          </a:p>
          <a:p>
            <a:pPr algn="just"/>
            <a:r>
              <a:rPr lang="es-ES" dirty="0"/>
              <a:t>Para terminar, veremos la mejora de </a:t>
            </a:r>
            <a:r>
              <a:rPr lang="es-ES" dirty="0" err="1"/>
              <a:t>cos</a:t>
            </a:r>
            <a:r>
              <a:rPr lang="es-ES" dirty="0"/>
              <a:t> q, </a:t>
            </a:r>
          </a:p>
          <a:p>
            <a:pPr algn="just"/>
            <a:r>
              <a:rPr lang="es-ES" dirty="0"/>
              <a:t>explicaremos la importancia de los </a:t>
            </a:r>
            <a:r>
              <a:rPr lang="es-ES" dirty="0" err="1"/>
              <a:t>artefac</a:t>
            </a:r>
            <a:r>
              <a:rPr lang="es-ES" dirty="0"/>
              <a:t>-</a:t>
            </a:r>
          </a:p>
          <a:p>
            <a:pPr algn="just"/>
            <a:r>
              <a:rPr lang="es-ES" dirty="0"/>
              <a:t>tos </a:t>
            </a:r>
            <a:r>
              <a:rPr lang="es-ES" dirty="0" smtClean="0"/>
              <a:t>y aprenderemos a determinar el nivel </a:t>
            </a:r>
            <a:endParaRPr lang="es-ES" dirty="0"/>
          </a:p>
          <a:p>
            <a:pPr algn="just"/>
            <a:r>
              <a:rPr lang="es-ES" dirty="0"/>
              <a:t>correcto </a:t>
            </a:r>
            <a:r>
              <a:rPr lang="es-ES" dirty="0" smtClean="0"/>
              <a:t>de iluminación</a:t>
            </a:r>
            <a:r>
              <a:rPr lang="es-ES" dirty="0"/>
              <a:t>.</a:t>
            </a:r>
          </a:p>
          <a:p>
            <a:pPr algn="just"/>
            <a:r>
              <a:rPr lang="es-ES" dirty="0"/>
              <a:t>Sumario</a:t>
            </a:r>
          </a:p>
          <a:p>
            <a:pPr algn="just"/>
            <a:r>
              <a:rPr lang="es-ES" dirty="0"/>
              <a:t>122</a:t>
            </a:r>
          </a:p>
          <a:p>
            <a:pPr algn="just"/>
            <a:r>
              <a:rPr lang="es-ES" dirty="0"/>
              <a:t>125</a:t>
            </a:r>
          </a:p>
          <a:p>
            <a:pPr algn="just"/>
            <a:r>
              <a:rPr lang="es-ES" dirty="0"/>
              <a:t>135</a:t>
            </a:r>
          </a:p>
          <a:p>
            <a:pPr algn="just"/>
            <a:r>
              <a:rPr lang="es-ES" dirty="0"/>
              <a:t>Principios </a:t>
            </a:r>
            <a:r>
              <a:rPr lang="es-ES" dirty="0" smtClean="0"/>
              <a:t>de iluminación </a:t>
            </a:r>
            <a:endParaRPr lang="es-ES" dirty="0"/>
          </a:p>
          <a:p>
            <a:pPr algn="just"/>
            <a:r>
              <a:rPr lang="es-ES" dirty="0"/>
              <a:t>Fundamentos </a:t>
            </a:r>
            <a:r>
              <a:rPr lang="es-ES" dirty="0" smtClean="0"/>
              <a:t>y magnitudes </a:t>
            </a:r>
            <a:endParaRPr lang="es-ES" dirty="0"/>
          </a:p>
          <a:p>
            <a:pPr algn="just"/>
            <a:r>
              <a:rPr lang="es-ES" dirty="0"/>
              <a:t>relacionadas </a:t>
            </a:r>
            <a:r>
              <a:rPr lang="es-ES" dirty="0" smtClean="0"/>
              <a:t>con la iluminación</a:t>
            </a:r>
            <a:r>
              <a:rPr lang="es-ES" dirty="0"/>
              <a:t>.</a:t>
            </a:r>
          </a:p>
          <a:p>
            <a:pPr algn="just"/>
            <a:r>
              <a:rPr lang="es-ES" dirty="0"/>
              <a:t>Tipos </a:t>
            </a:r>
            <a:r>
              <a:rPr lang="es-ES" dirty="0" smtClean="0"/>
              <a:t>de lámparas</a:t>
            </a:r>
            <a:endParaRPr lang="es-ES" dirty="0"/>
          </a:p>
          <a:p>
            <a:pPr algn="just"/>
            <a:r>
              <a:rPr lang="es-ES" dirty="0"/>
              <a:t>Descripción de los principales </a:t>
            </a:r>
          </a:p>
          <a:p>
            <a:pPr algn="just"/>
            <a:r>
              <a:rPr lang="es-ES" dirty="0"/>
              <a:t>tipos de lámparas disponibles.</a:t>
            </a:r>
          </a:p>
          <a:p>
            <a:pPr algn="just"/>
            <a:r>
              <a:rPr lang="es-ES" dirty="0"/>
              <a:t>Funcionamiento </a:t>
            </a:r>
            <a:r>
              <a:rPr lang="es-ES" dirty="0" smtClean="0"/>
              <a:t>y dimensionado </a:t>
            </a:r>
            <a:endParaRPr lang="es-ES" dirty="0"/>
          </a:p>
          <a:p>
            <a:pPr algn="just"/>
            <a:r>
              <a:rPr lang="es-ES" dirty="0"/>
              <a:t>Pasos </a:t>
            </a:r>
            <a:r>
              <a:rPr lang="es-ES" dirty="0" smtClean="0"/>
              <a:t>para dimensionar</a:t>
            </a:r>
            <a:endParaRPr lang="es-ES" dirty="0"/>
          </a:p>
          <a:p>
            <a:pPr algn="just"/>
            <a:r>
              <a:rPr lang="es-ES" dirty="0" smtClean="0"/>
              <a:t>un sistema de iluminación</a:t>
            </a:r>
            <a:endParaRPr lang="es-ES" dirty="0"/>
          </a:p>
          <a:p>
            <a:pPr algn="just"/>
            <a:r>
              <a:rPr lang="es-ES" dirty="0"/>
              <a:t>considerando </a:t>
            </a:r>
            <a:r>
              <a:rPr lang="es-ES" dirty="0" smtClean="0"/>
              <a:t>los efectos</a:t>
            </a:r>
            <a:endParaRPr lang="es-ES" dirty="0"/>
          </a:p>
          <a:p>
            <a:pPr algn="just"/>
            <a:r>
              <a:rPr lang="es-ES" dirty="0"/>
              <a:t>de la iluminación y la</a:t>
            </a:r>
          </a:p>
          <a:p>
            <a:pPr algn="just"/>
            <a:r>
              <a:rPr lang="es-ES" dirty="0"/>
              <a:t>corrección </a:t>
            </a:r>
            <a:r>
              <a:rPr lang="es-ES" dirty="0" smtClean="0"/>
              <a:t>del coso.</a:t>
            </a:r>
          </a:p>
          <a:p>
            <a:pPr algn="just"/>
            <a:endParaRPr lang="es-ES" dirty="0"/>
          </a:p>
          <a:p>
            <a:pPr algn="just"/>
            <a:r>
              <a:rPr lang="es-ES" dirty="0"/>
              <a:t>MAA dios</a:t>
            </a:r>
          </a:p>
          <a:p>
            <a:pPr algn="just"/>
            <a:r>
              <a:rPr lang="es-ES" dirty="0"/>
              <a:t>108</a:t>
            </a:r>
          </a:p>
          <a:p>
            <a:pPr algn="just"/>
            <a:r>
              <a:rPr lang="es-ES" dirty="0"/>
              <a:t>DE ILUMINACIÓN</a:t>
            </a:r>
          </a:p>
          <a:p>
            <a:pPr algn="just"/>
            <a:r>
              <a:rPr lang="es-ES" dirty="0"/>
              <a:t>[ANA AER RE ARTEE EA</a:t>
            </a:r>
          </a:p>
          <a:p>
            <a:pPr algn="just"/>
            <a:r>
              <a:rPr lang="es-ES" dirty="0"/>
              <a:t>efectuar un trabajo confortable. También, veremos </a:t>
            </a:r>
            <a:r>
              <a:rPr lang="es-ES" dirty="0" smtClean="0"/>
              <a:t>las magnitudes </a:t>
            </a:r>
            <a:endParaRPr lang="es-ES" dirty="0"/>
          </a:p>
          <a:p>
            <a:pPr algn="just"/>
            <a:r>
              <a:rPr lang="es-ES" dirty="0"/>
              <a:t>principales que intervienen </a:t>
            </a:r>
            <a:r>
              <a:rPr lang="es-ES" dirty="0" smtClean="0"/>
              <a:t>en el diseño de estas </a:t>
            </a:r>
            <a:r>
              <a:rPr lang="es-ES" dirty="0"/>
              <a:t>instalaciones</a:t>
            </a:r>
            <a:r>
              <a:rPr lang="es-ES" dirty="0" smtClean="0"/>
              <a:t>.</a:t>
            </a:r>
          </a:p>
          <a:p>
            <a:pPr algn="just"/>
            <a:endParaRPr lang="es-ES" dirty="0"/>
          </a:p>
          <a:p>
            <a:pPr algn="just"/>
            <a:r>
              <a:rPr lang="es-ES" dirty="0"/>
              <a:t>D </a:t>
            </a:r>
            <a:r>
              <a:rPr lang="es-ES" dirty="0" err="1"/>
              <a:t>esde</a:t>
            </a:r>
            <a:r>
              <a:rPr lang="es-ES" dirty="0"/>
              <a:t> tiempos remotos, </a:t>
            </a:r>
            <a:r>
              <a:rPr lang="es-ES" dirty="0" smtClean="0"/>
              <a:t>se necesitó de la iluminación </a:t>
            </a:r>
            <a:endParaRPr lang="es-ES" dirty="0"/>
          </a:p>
          <a:p>
            <a:pPr algn="just"/>
            <a:r>
              <a:rPr lang="es-ES" dirty="0" smtClean="0"/>
              <a:t>artificial para que el hombre pudiera efectuar </a:t>
            </a:r>
            <a:r>
              <a:rPr lang="es-ES" dirty="0"/>
              <a:t>cual-</a:t>
            </a:r>
          </a:p>
          <a:p>
            <a:pPr algn="just"/>
            <a:r>
              <a:rPr lang="es-ES" dirty="0" err="1"/>
              <a:t>quier</a:t>
            </a:r>
            <a:r>
              <a:rPr lang="es-ES" dirty="0"/>
              <a:t> actividad donde </a:t>
            </a:r>
            <a:r>
              <a:rPr lang="es-ES" dirty="0" smtClean="0"/>
              <a:t>no se contara </a:t>
            </a:r>
            <a:r>
              <a:rPr lang="es-ES" dirty="0"/>
              <a:t>con </a:t>
            </a:r>
            <a:r>
              <a:rPr lang="es-ES" dirty="0" smtClean="0"/>
              <a:t>luz solar</a:t>
            </a:r>
            <a:r>
              <a:rPr lang="es-ES" dirty="0"/>
              <a:t>. </a:t>
            </a:r>
          </a:p>
          <a:p>
            <a:pPr algn="just"/>
            <a:r>
              <a:rPr lang="es-ES" dirty="0"/>
              <a:t>Evolucionamos desde </a:t>
            </a:r>
            <a:r>
              <a:rPr lang="es-ES" dirty="0" smtClean="0"/>
              <a:t>el fuego de las antorchas</a:t>
            </a:r>
            <a:r>
              <a:rPr lang="es-ES" dirty="0"/>
              <a:t>, </a:t>
            </a:r>
            <a:r>
              <a:rPr lang="es-ES" dirty="0" smtClean="0"/>
              <a:t>a las </a:t>
            </a:r>
            <a:r>
              <a:rPr lang="es-ES" dirty="0" err="1" smtClean="0"/>
              <a:t>lám</a:t>
            </a:r>
            <a:r>
              <a:rPr lang="es-ES" dirty="0" smtClean="0"/>
              <a:t>- </a:t>
            </a:r>
            <a:endParaRPr lang="es-ES" dirty="0"/>
          </a:p>
          <a:p>
            <a:pPr algn="just"/>
            <a:r>
              <a:rPr lang="es-ES" dirty="0" smtClean="0"/>
              <a:t>paras de aceite, las velas, la iluminación de gas de hulla</a:t>
            </a:r>
            <a:r>
              <a:rPr lang="es-ES" dirty="0"/>
              <a:t>, </a:t>
            </a:r>
          </a:p>
          <a:p>
            <a:pPr algn="just"/>
            <a:r>
              <a:rPr lang="es-ES" dirty="0"/>
              <a:t>hasta llegar </a:t>
            </a:r>
            <a:r>
              <a:rPr lang="es-ES" dirty="0" smtClean="0"/>
              <a:t>a fines del siglo </a:t>
            </a:r>
            <a:r>
              <a:rPr lang="es-ES" dirty="0"/>
              <a:t>XIX, </a:t>
            </a:r>
            <a:r>
              <a:rPr lang="es-ES" dirty="0" smtClean="0"/>
              <a:t>a la invención de la </a:t>
            </a:r>
            <a:r>
              <a:rPr lang="es-ES" dirty="0" err="1" smtClean="0"/>
              <a:t>lámpa</a:t>
            </a:r>
            <a:r>
              <a:rPr lang="es-ES" dirty="0" smtClean="0"/>
              <a:t>- </a:t>
            </a:r>
            <a:endParaRPr lang="es-ES" dirty="0"/>
          </a:p>
          <a:p>
            <a:pPr algn="just"/>
            <a:r>
              <a:rPr lang="es-ES" dirty="0" err="1" smtClean="0"/>
              <a:t>ra</a:t>
            </a:r>
            <a:r>
              <a:rPr lang="es-ES" dirty="0" smtClean="0"/>
              <a:t> incandescente </a:t>
            </a:r>
            <a:r>
              <a:rPr lang="es-ES" dirty="0"/>
              <a:t>alimentada por </a:t>
            </a:r>
            <a:r>
              <a:rPr lang="es-ES" dirty="0" smtClean="0"/>
              <a:t>energía eléctrica</a:t>
            </a:r>
            <a:r>
              <a:rPr lang="es-ES" dirty="0"/>
              <a:t>.</a:t>
            </a:r>
          </a:p>
          <a:p>
            <a:pPr algn="just"/>
            <a:r>
              <a:rPr lang="es-ES" dirty="0" smtClean="0"/>
              <a:t>La primera </a:t>
            </a:r>
            <a:r>
              <a:rPr lang="es-ES" dirty="0"/>
              <a:t>lámpara eléctrica</a:t>
            </a:r>
          </a:p>
          <a:p>
            <a:pPr algn="just"/>
            <a:r>
              <a:rPr lang="es-ES" dirty="0"/>
              <a:t>La lámpara incandescente es un dispositivo (casi en </a:t>
            </a:r>
            <a:r>
              <a:rPr lang="es-ES" dirty="0" err="1"/>
              <a:t>desu</a:t>
            </a:r>
            <a:r>
              <a:rPr lang="es-ES" dirty="0"/>
              <a:t>- </a:t>
            </a:r>
          </a:p>
          <a:p>
            <a:pPr algn="just"/>
            <a:r>
              <a:rPr lang="es-ES" dirty="0"/>
              <a:t>so) que produce luz visible mediante el calentamiento de un </a:t>
            </a:r>
          </a:p>
          <a:p>
            <a:pPr algn="just"/>
            <a:r>
              <a:rPr lang="es-ES" dirty="0"/>
              <a:t>filamento, por lo general, de wolframio, que se calienta y se </a:t>
            </a:r>
          </a:p>
          <a:p>
            <a:pPr algn="just"/>
            <a:r>
              <a:rPr lang="es-ES" dirty="0"/>
              <a:t>pone al rojo cuando es atravesado por una corriente </a:t>
            </a:r>
            <a:r>
              <a:rPr lang="es-ES" dirty="0" err="1"/>
              <a:t>eléctri</a:t>
            </a:r>
            <a:r>
              <a:rPr lang="es-ES" dirty="0"/>
              <a:t>- </a:t>
            </a:r>
          </a:p>
          <a:p>
            <a:pPr algn="just"/>
            <a:r>
              <a:rPr lang="es-ES" dirty="0" err="1"/>
              <a:t>ca</a:t>
            </a:r>
            <a:r>
              <a:rPr lang="es-ES" dirty="0"/>
              <a:t>. Dicho filamento se encuentra dentro de una ampolla de </a:t>
            </a:r>
          </a:p>
          <a:p>
            <a:pPr algn="just"/>
            <a:r>
              <a:rPr lang="es-ES" dirty="0"/>
              <a:t>vidrio a la que se le ha hecho vacío, para aumentar su vida </a:t>
            </a:r>
          </a:p>
          <a:p>
            <a:pPr algn="just"/>
            <a:r>
              <a:rPr lang="es-ES" dirty="0"/>
              <a:t>útil y evitar que con el oxígeno del aire se queme con rapidez. </a:t>
            </a:r>
          </a:p>
          <a:p>
            <a:pPr algn="just"/>
            <a:r>
              <a:rPr lang="es-ES" dirty="0"/>
              <a:t>Por su bajo rendimiento lumínico (5 %), las lámparas fueron </a:t>
            </a:r>
          </a:p>
          <a:p>
            <a:pPr algn="just"/>
            <a:r>
              <a:rPr lang="es-ES" dirty="0"/>
              <a:t>evolucionando hasta nuestros días, pasando por los tubos </a:t>
            </a:r>
          </a:p>
          <a:p>
            <a:pPr algn="just"/>
            <a:r>
              <a:rPr lang="es-ES" dirty="0"/>
              <a:t>fluorescentes, las lámparas de descarga, las fluorescentes</a:t>
            </a:r>
          </a:p>
          <a:p>
            <a:pPr algn="just"/>
            <a:r>
              <a:rPr lang="es-ES" dirty="0"/>
              <a:t>compactas y las de led, que se estima en breve absorberán</a:t>
            </a:r>
          </a:p>
          <a:p>
            <a:pPr algn="just"/>
            <a:r>
              <a:rPr lang="es-ES" dirty="0" smtClean="0"/>
              <a:t>todo el mercado </a:t>
            </a:r>
            <a:r>
              <a:rPr lang="es-ES" dirty="0"/>
              <a:t>por </a:t>
            </a:r>
            <a:r>
              <a:rPr lang="es-ES" dirty="0" smtClean="0"/>
              <a:t>sus grandes </a:t>
            </a:r>
            <a:r>
              <a:rPr lang="es-ES" dirty="0"/>
              <a:t>virtudes</a:t>
            </a:r>
            <a:r>
              <a:rPr lang="es-ES" dirty="0" smtClean="0"/>
              <a:t>: alto nivel </a:t>
            </a:r>
            <a:r>
              <a:rPr lang="es-ES" dirty="0" err="1" smtClean="0"/>
              <a:t>lumíni</a:t>
            </a:r>
            <a:r>
              <a:rPr lang="es-ES" dirty="0" smtClean="0"/>
              <a:t>- </a:t>
            </a:r>
            <a:endParaRPr lang="es-ES" dirty="0"/>
          </a:p>
          <a:p>
            <a:pPr algn="just"/>
            <a:r>
              <a:rPr lang="es-ES" dirty="0" err="1"/>
              <a:t>co</a:t>
            </a:r>
            <a:r>
              <a:rPr lang="es-ES" dirty="0" smtClean="0"/>
              <a:t>, enorme vida útil y muy bajo consumo</a:t>
            </a:r>
            <a:r>
              <a:rPr lang="es-ES" dirty="0"/>
              <a:t>.</a:t>
            </a:r>
          </a:p>
          <a:p>
            <a:pPr algn="just"/>
            <a:r>
              <a:rPr lang="es-ES" dirty="0"/>
              <a:t>108</a:t>
            </a:r>
          </a:p>
          <a:p>
            <a:pPr algn="just"/>
            <a:r>
              <a:rPr lang="es-ES" dirty="0"/>
              <a:t>103</a:t>
            </a:r>
          </a:p>
          <a:p>
            <a:pPr algn="just"/>
            <a:r>
              <a:rPr lang="es-ES" dirty="0" smtClean="0"/>
              <a:t>La lámpara </a:t>
            </a:r>
            <a:r>
              <a:rPr lang="es-ES" dirty="0" err="1"/>
              <a:t>incandes</a:t>
            </a:r>
            <a:r>
              <a:rPr lang="es-ES" dirty="0"/>
              <a:t>-</a:t>
            </a:r>
          </a:p>
          <a:p>
            <a:pPr algn="just"/>
            <a:r>
              <a:rPr lang="es-ES" dirty="0" err="1"/>
              <a:t>cente</a:t>
            </a:r>
            <a:r>
              <a:rPr lang="es-ES" dirty="0"/>
              <a:t> se compone de </a:t>
            </a:r>
          </a:p>
          <a:p>
            <a:pPr algn="just"/>
            <a:r>
              <a:rPr lang="es-ES" dirty="0"/>
              <a:t>una ampolla de vacío, un </a:t>
            </a:r>
          </a:p>
          <a:p>
            <a:pPr algn="just"/>
            <a:r>
              <a:rPr lang="es-ES" dirty="0"/>
              <a:t>filamento </a:t>
            </a:r>
            <a:r>
              <a:rPr lang="es-ES" dirty="0" smtClean="0"/>
              <a:t>y un </a:t>
            </a:r>
            <a:r>
              <a:rPr lang="es-ES" dirty="0"/>
              <a:t>casquillo.</a:t>
            </a:r>
          </a:p>
          <a:p>
            <a:pPr algn="just"/>
            <a:r>
              <a:rPr lang="es-ES" dirty="0"/>
              <a:t>Nivel correcto </a:t>
            </a:r>
            <a:r>
              <a:rPr lang="es-ES" dirty="0" smtClean="0"/>
              <a:t>de iluminación</a:t>
            </a:r>
            <a:endParaRPr lang="es-ES" dirty="0"/>
          </a:p>
          <a:p>
            <a:pPr algn="just"/>
            <a:r>
              <a:rPr lang="es-ES" dirty="0"/>
              <a:t>Particularmente en el ámbito laboral y hogareño, es preciso </a:t>
            </a:r>
          </a:p>
          <a:p>
            <a:pPr algn="just"/>
            <a:r>
              <a:rPr lang="es-ES" dirty="0"/>
              <a:t>que la luz genere un ambiente seguro y confortable, cumpla </a:t>
            </a:r>
          </a:p>
          <a:p>
            <a:pPr algn="just"/>
            <a:r>
              <a:rPr lang="es-ES" dirty="0"/>
              <a:t>con la exigencia visual de la tarea desarrollada y sea agra- </a:t>
            </a:r>
          </a:p>
          <a:p>
            <a:pPr algn="just"/>
            <a:r>
              <a:rPr lang="es-ES" dirty="0"/>
              <a:t>dable para el trabajo. Una iluminación no apropiada puede </a:t>
            </a:r>
          </a:p>
          <a:p>
            <a:pPr algn="just"/>
            <a:r>
              <a:rPr lang="es-ES" dirty="0"/>
              <a:t>generar trastornos de salud, como fatiga visual, cansancio, </a:t>
            </a:r>
          </a:p>
          <a:p>
            <a:pPr algn="just"/>
            <a:r>
              <a:rPr lang="es-ES" dirty="0"/>
              <a:t>estrés, dolor de cabeza, lo que impacta finalmente en el es- </a:t>
            </a:r>
          </a:p>
          <a:p>
            <a:pPr algn="just"/>
            <a:r>
              <a:rPr lang="es-ES" dirty="0" err="1"/>
              <a:t>tado</a:t>
            </a:r>
            <a:r>
              <a:rPr lang="es-ES" dirty="0"/>
              <a:t> anímico de las personas.</a:t>
            </a:r>
          </a:p>
          <a:p>
            <a:pPr algn="just"/>
            <a:r>
              <a:rPr lang="es-ES" dirty="0"/>
              <a:t>102</a:t>
            </a:r>
          </a:p>
          <a:p>
            <a:pPr algn="just"/>
            <a:r>
              <a:rPr lang="es-ES" dirty="0"/>
              <a:t>10</a:t>
            </a:r>
          </a:p>
          <a:p>
            <a:pPr algn="just"/>
            <a:r>
              <a:rPr lang="es-ES" dirty="0"/>
              <a:t>1</a:t>
            </a:r>
          </a:p>
          <a:p>
            <a:pPr algn="just"/>
            <a:r>
              <a:rPr lang="es-ES" dirty="0"/>
              <a:t>10%</a:t>
            </a:r>
          </a:p>
          <a:p>
            <a:pPr algn="just"/>
            <a:r>
              <a:rPr lang="es-ES" dirty="0"/>
              <a:t>10</a:t>
            </a:r>
          </a:p>
          <a:p>
            <a:pPr algn="just"/>
            <a:r>
              <a:rPr lang="es-ES" dirty="0"/>
              <a:t>102</a:t>
            </a:r>
          </a:p>
          <a:p>
            <a:pPr algn="just"/>
            <a:r>
              <a:rPr lang="es-ES" dirty="0"/>
              <a:t>108</a:t>
            </a:r>
          </a:p>
          <a:p>
            <a:pPr algn="just"/>
            <a:r>
              <a:rPr lang="es-ES" dirty="0"/>
              <a:t>104</a:t>
            </a:r>
          </a:p>
          <a:p>
            <a:pPr algn="just"/>
            <a:r>
              <a:rPr lang="es-ES" dirty="0"/>
              <a:t>105</a:t>
            </a:r>
          </a:p>
          <a:p>
            <a:pPr algn="just"/>
            <a:r>
              <a:rPr lang="es-ES" dirty="0" smtClean="0"/>
              <a:t>I</a:t>
            </a:r>
            <a:endParaRPr lang="es-ES" dirty="0"/>
          </a:p>
          <a:p>
            <a:pPr algn="just"/>
            <a:r>
              <a:rPr lang="es-ES" dirty="0"/>
              <a:t>Infrarrojo</a:t>
            </a:r>
          </a:p>
          <a:p>
            <a:pPr algn="just"/>
            <a:r>
              <a:rPr lang="es-ES" dirty="0"/>
              <a:t>2 </a:t>
            </a:r>
          </a:p>
          <a:p>
            <a:pPr algn="just"/>
            <a:r>
              <a:rPr lang="es-ES" dirty="0"/>
              <a:t>&gt;</a:t>
            </a:r>
          </a:p>
          <a:p>
            <a:pPr algn="just"/>
            <a:r>
              <a:rPr lang="es-ES" dirty="0"/>
              <a:t>5</a:t>
            </a:r>
          </a:p>
          <a:p>
            <a:pPr algn="just"/>
            <a:r>
              <a:rPr lang="es-ES" dirty="0"/>
              <a:t>Rayos</a:t>
            </a:r>
          </a:p>
          <a:p>
            <a:pPr algn="just"/>
            <a:r>
              <a:rPr lang="es-ES" dirty="0"/>
              <a:t>o</a:t>
            </a:r>
          </a:p>
          <a:p>
            <a:pPr algn="just"/>
            <a:r>
              <a:rPr lang="es-ES" dirty="0"/>
              <a:t>SD</a:t>
            </a:r>
          </a:p>
          <a:p>
            <a:pPr algn="just"/>
            <a:r>
              <a:rPr lang="es-ES" dirty="0"/>
              <a:t>Térmico</a:t>
            </a:r>
          </a:p>
          <a:p>
            <a:pPr algn="just"/>
            <a:r>
              <a:rPr lang="es-ES" dirty="0"/>
              <a:t>Z </a:t>
            </a:r>
          </a:p>
          <a:p>
            <a:pPr algn="just"/>
            <a:r>
              <a:rPr lang="es-ES" dirty="0"/>
              <a:t>&gt;</a:t>
            </a:r>
          </a:p>
          <a:p>
            <a:pPr algn="just"/>
            <a:r>
              <a:rPr lang="es-ES" dirty="0" err="1" smtClean="0"/>
              <a:t>CoMicroondas</a:t>
            </a:r>
            <a:r>
              <a:rPr lang="es-ES" dirty="0" smtClean="0"/>
              <a:t> &gt;</a:t>
            </a:r>
            <a:endParaRPr lang="es-ES" dirty="0"/>
          </a:p>
          <a:p>
            <a:pPr algn="just"/>
            <a:r>
              <a:rPr lang="es-ES" dirty="0"/>
              <a:t>Ondas de radio</a:t>
            </a:r>
          </a:p>
          <a:p>
            <a:pPr algn="just"/>
            <a:r>
              <a:rPr lang="es-ES" dirty="0"/>
              <a:t>;</a:t>
            </a:r>
          </a:p>
          <a:p>
            <a:pPr algn="just"/>
            <a:r>
              <a:rPr lang="es-ES" dirty="0"/>
              <a:t>S </a:t>
            </a:r>
          </a:p>
          <a:p>
            <a:pPr algn="just"/>
            <a:r>
              <a:rPr lang="es-ES" dirty="0"/>
              <a:t>S </a:t>
            </a:r>
          </a:p>
          <a:p>
            <a:pPr algn="just"/>
            <a:r>
              <a:rPr lang="es-ES" dirty="0"/>
              <a:t>S </a:t>
            </a:r>
          </a:p>
          <a:p>
            <a:pPr algn="just"/>
            <a:r>
              <a:rPr lang="es-ES" dirty="0"/>
              <a:t>o </a:t>
            </a:r>
          </a:p>
          <a:p>
            <a:pPr algn="just"/>
            <a:r>
              <a:rPr lang="es-ES" dirty="0"/>
              <a:t>(E</a:t>
            </a:r>
          </a:p>
          <a:p>
            <a:pPr algn="just"/>
            <a:r>
              <a:rPr lang="es-ES" dirty="0"/>
              <a:t>Verde</a:t>
            </a:r>
          </a:p>
          <a:p>
            <a:pPr algn="just"/>
            <a:r>
              <a:rPr lang="es-ES" dirty="0"/>
              <a:t>Azul</a:t>
            </a:r>
          </a:p>
          <a:p>
            <a:pPr algn="just"/>
            <a:r>
              <a:rPr lang="es-ES" dirty="0" smtClean="0"/>
              <a:t>El espectro </a:t>
            </a:r>
            <a:r>
              <a:rPr lang="es-ES" dirty="0"/>
              <a:t>electromagnético contempla desde </a:t>
            </a:r>
          </a:p>
          <a:p>
            <a:pPr algn="just"/>
            <a:r>
              <a:rPr lang="es-ES" dirty="0"/>
              <a:t>las ondas de radio hasta los rayos cósmicos.</a:t>
            </a:r>
          </a:p>
          <a:p>
            <a:pPr algn="just"/>
            <a:r>
              <a:rPr lang="es-ES" dirty="0"/>
              <a:t>La luz visible ocupa la franja central de la banda</a:t>
            </a:r>
            <a:r>
              <a:rPr lang="es-ES" dirty="0" smtClean="0"/>
              <a:t>.</a:t>
            </a:r>
          </a:p>
          <a:p>
            <a:pPr algn="just"/>
            <a:endParaRPr lang="es-ES" dirty="0"/>
          </a:p>
          <a:p>
            <a:pPr algn="just"/>
            <a:r>
              <a:rPr lang="es-ES" dirty="0"/>
              <a:t>También se ha estudiado que la escasa iluminación </a:t>
            </a:r>
            <a:r>
              <a:rPr lang="es-ES" dirty="0" err="1"/>
              <a:t>afec</a:t>
            </a:r>
            <a:r>
              <a:rPr lang="es-ES" dirty="0"/>
              <a:t>- </a:t>
            </a:r>
          </a:p>
          <a:p>
            <a:pPr algn="just"/>
            <a:r>
              <a:rPr lang="es-ES" dirty="0" err="1"/>
              <a:t>ta</a:t>
            </a:r>
            <a:r>
              <a:rPr lang="es-ES" dirty="0"/>
              <a:t> la productividad de los empleados. Existen registros que </a:t>
            </a:r>
          </a:p>
          <a:p>
            <a:pPr algn="just"/>
            <a:r>
              <a:rPr lang="es-ES" dirty="0"/>
              <a:t>avalan que, con mejoras en los sistemas de iluminación, la </a:t>
            </a:r>
          </a:p>
          <a:p>
            <a:pPr algn="just"/>
            <a:r>
              <a:rPr lang="es-ES" dirty="0"/>
              <a:t>productividad puede incrementarse hasta un 5 %.</a:t>
            </a:r>
          </a:p>
          <a:p>
            <a:pPr algn="just"/>
            <a:r>
              <a:rPr lang="es-ES" dirty="0"/>
              <a:t>Por último, el punto preponderante por antonomasia es sin </a:t>
            </a:r>
          </a:p>
          <a:p>
            <a:pPr algn="just"/>
            <a:r>
              <a:rPr lang="es-ES" dirty="0"/>
              <a:t>dudas la seguridad, ya que un área mal iluminada contri- </a:t>
            </a:r>
          </a:p>
          <a:p>
            <a:pPr algn="just"/>
            <a:r>
              <a:rPr lang="es-ES" dirty="0" err="1"/>
              <a:t>buye</a:t>
            </a:r>
            <a:r>
              <a:rPr lang="es-ES" dirty="0"/>
              <a:t> a la generación de accidentes: caídas, golpes, </a:t>
            </a:r>
            <a:r>
              <a:rPr lang="es-ES" dirty="0" err="1"/>
              <a:t>ma</a:t>
            </a:r>
            <a:r>
              <a:rPr lang="es-ES" dirty="0"/>
              <a:t>- </a:t>
            </a:r>
          </a:p>
          <a:p>
            <a:pPr algn="just"/>
            <a:r>
              <a:rPr lang="es-ES" dirty="0" err="1"/>
              <a:t>niobras</a:t>
            </a:r>
            <a:r>
              <a:rPr lang="es-ES" dirty="0"/>
              <a:t> incorrectas, o se asocia a la posibilidad de que las </a:t>
            </a:r>
          </a:p>
          <a:p>
            <a:pPr algn="just"/>
            <a:r>
              <a:rPr lang="es-ES" dirty="0"/>
              <a:t>personas cometan errores en la ejecución de sus trabajos. </a:t>
            </a:r>
          </a:p>
          <a:p>
            <a:pPr algn="just"/>
            <a:r>
              <a:rPr lang="es-ES" dirty="0"/>
              <a:t>Además, la iluminación adecuada nos facilita distinguir los </a:t>
            </a:r>
          </a:p>
          <a:p>
            <a:pPr algn="just"/>
            <a:r>
              <a:rPr lang="es-ES" dirty="0"/>
              <a:t>colores, los tamaños, las formas, si los elementos están o no </a:t>
            </a:r>
          </a:p>
          <a:p>
            <a:pPr algn="just"/>
            <a:r>
              <a:rPr lang="es-ES" dirty="0"/>
              <a:t>en movimiento, sin generar esfuerzo visual.</a:t>
            </a:r>
          </a:p>
          <a:p>
            <a:pPr algn="just"/>
            <a:r>
              <a:rPr lang="es-ES" dirty="0" smtClean="0"/>
              <a:t>Explicaremos ahora dos factores que se articulan mutua- </a:t>
            </a:r>
            <a:endParaRPr lang="es-ES" dirty="0"/>
          </a:p>
          <a:p>
            <a:pPr algn="just"/>
            <a:r>
              <a:rPr lang="es-ES" dirty="0"/>
              <a:t>mente </a:t>
            </a:r>
            <a:r>
              <a:rPr lang="es-ES" dirty="0" smtClean="0"/>
              <a:t>para poder </a:t>
            </a:r>
            <a:r>
              <a:rPr lang="es-ES" dirty="0"/>
              <a:t>visualizar </a:t>
            </a:r>
            <a:r>
              <a:rPr lang="es-ES" dirty="0" smtClean="0"/>
              <a:t>un objeto: la luz y la visión</a:t>
            </a:r>
            <a:r>
              <a:rPr lang="es-ES" dirty="0"/>
              <a:t>.</a:t>
            </a:r>
          </a:p>
          <a:p>
            <a:pPr algn="just"/>
            <a:r>
              <a:rPr lang="es-ES" dirty="0" smtClean="0"/>
              <a:t>La luz es energía </a:t>
            </a:r>
            <a:r>
              <a:rPr lang="es-ES" dirty="0"/>
              <a:t>que </a:t>
            </a:r>
            <a:r>
              <a:rPr lang="es-ES" dirty="0" smtClean="0"/>
              <a:t>se propaga </a:t>
            </a:r>
            <a:r>
              <a:rPr lang="es-ES" dirty="0"/>
              <a:t>por medio </a:t>
            </a:r>
            <a:r>
              <a:rPr lang="es-ES" dirty="0" smtClean="0"/>
              <a:t>de radiaciones</a:t>
            </a:r>
            <a:r>
              <a:rPr lang="es-ES" dirty="0"/>
              <a:t>, </a:t>
            </a:r>
          </a:p>
          <a:p>
            <a:pPr algn="just"/>
            <a:r>
              <a:rPr lang="es-ES" dirty="0" smtClean="0"/>
              <a:t>o sea</a:t>
            </a:r>
            <a:r>
              <a:rPr lang="es-ES" dirty="0"/>
              <a:t>, una perturbación </a:t>
            </a:r>
            <a:r>
              <a:rPr lang="es-ES" dirty="0" smtClean="0"/>
              <a:t>del estado </a:t>
            </a:r>
            <a:r>
              <a:rPr lang="es-ES" dirty="0"/>
              <a:t>electromagnético del es- </a:t>
            </a:r>
          </a:p>
          <a:p>
            <a:pPr algn="just"/>
            <a:r>
              <a:rPr lang="es-ES" dirty="0" err="1"/>
              <a:t>pacio</a:t>
            </a:r>
            <a:r>
              <a:rPr lang="es-ES" dirty="0" smtClean="0"/>
              <a:t>. La luz </a:t>
            </a:r>
            <a:r>
              <a:rPr lang="es-ES" dirty="0"/>
              <a:t>visible tiene </a:t>
            </a:r>
            <a:r>
              <a:rPr lang="es-ES" dirty="0" smtClean="0"/>
              <a:t>un rango de longitud </a:t>
            </a:r>
            <a:r>
              <a:rPr lang="es-ES" dirty="0"/>
              <a:t>de onda </a:t>
            </a:r>
            <a:r>
              <a:rPr lang="es-ES" dirty="0" smtClean="0"/>
              <a:t>en la </a:t>
            </a:r>
            <a:endParaRPr lang="es-ES" dirty="0"/>
          </a:p>
          <a:p>
            <a:pPr algn="just"/>
            <a:r>
              <a:rPr lang="es-ES" dirty="0" smtClean="0"/>
              <a:t>franja estrecha </a:t>
            </a:r>
            <a:r>
              <a:rPr lang="es-ES" dirty="0"/>
              <a:t>de 380 </a:t>
            </a:r>
            <a:r>
              <a:rPr lang="es-ES" dirty="0" smtClean="0"/>
              <a:t>a 780 </a:t>
            </a:r>
            <a:r>
              <a:rPr lang="es-ES" dirty="0"/>
              <a:t>nanómetros (</a:t>
            </a:r>
            <a:r>
              <a:rPr lang="es-ES" dirty="0" smtClean="0"/>
              <a:t>1 x 109 </a:t>
            </a:r>
            <a:r>
              <a:rPr lang="es-ES" dirty="0"/>
              <a:t>metros). </a:t>
            </a:r>
          </a:p>
          <a:p>
            <a:pPr algn="just"/>
            <a:r>
              <a:rPr lang="es-ES" dirty="0" smtClean="0"/>
              <a:t>La luz tiene a su </a:t>
            </a:r>
            <a:r>
              <a:rPr lang="es-ES" dirty="0"/>
              <a:t>vez algunas características que es </a:t>
            </a:r>
            <a:r>
              <a:rPr lang="es-ES" dirty="0" err="1"/>
              <a:t>necesa</a:t>
            </a:r>
            <a:r>
              <a:rPr lang="es-ES" dirty="0"/>
              <a:t>-</a:t>
            </a:r>
          </a:p>
          <a:p>
            <a:pPr algn="just"/>
            <a:r>
              <a:rPr lang="es-ES" dirty="0" smtClean="0"/>
              <a:t>rio mencionar</a:t>
            </a:r>
            <a:r>
              <a:rPr lang="es-ES" dirty="0"/>
              <a:t>: se propaga </a:t>
            </a:r>
            <a:r>
              <a:rPr lang="es-ES" dirty="0" smtClean="0"/>
              <a:t>en línea recta</a:t>
            </a:r>
            <a:r>
              <a:rPr lang="es-ES" dirty="0"/>
              <a:t>, </a:t>
            </a:r>
            <a:r>
              <a:rPr lang="es-ES" dirty="0" smtClean="0"/>
              <a:t>y lo hace </a:t>
            </a:r>
            <a:r>
              <a:rPr lang="es-ES" dirty="0"/>
              <a:t>en todas </a:t>
            </a:r>
          </a:p>
          <a:p>
            <a:pPr algn="just"/>
            <a:r>
              <a:rPr lang="es-ES" dirty="0"/>
              <a:t>direcciones y a altísima velocidad (300.000 km/s).</a:t>
            </a:r>
          </a:p>
          <a:p>
            <a:pPr algn="just"/>
            <a:r>
              <a:rPr lang="es-ES" dirty="0"/>
              <a:t>La visión, en su conjunto, es el mecanismo por el cual la luz </a:t>
            </a:r>
          </a:p>
          <a:p>
            <a:pPr algn="just"/>
            <a:r>
              <a:rPr lang="es-ES" dirty="0"/>
              <a:t>se transforma en impulsos nerviosos a través de un órgano </a:t>
            </a:r>
          </a:p>
          <a:p>
            <a:pPr algn="just"/>
            <a:r>
              <a:rPr lang="es-ES" dirty="0"/>
              <a:t>receptor que es el ojo; la información viaja al cerebro, que </a:t>
            </a:r>
          </a:p>
          <a:p>
            <a:pPr algn="just"/>
            <a:r>
              <a:rPr lang="es-ES" dirty="0"/>
              <a:t>permite interpretar la forma de los objetos, identificar </a:t>
            </a:r>
            <a:r>
              <a:rPr lang="es-ES" dirty="0" err="1"/>
              <a:t>dis</a:t>
            </a:r>
            <a:r>
              <a:rPr lang="es-ES" dirty="0"/>
              <a:t>- </a:t>
            </a:r>
          </a:p>
          <a:p>
            <a:pPr algn="just"/>
            <a:r>
              <a:rPr lang="es-ES" dirty="0" err="1"/>
              <a:t>tancias</a:t>
            </a:r>
            <a:r>
              <a:rPr lang="es-ES" dirty="0"/>
              <a:t>, y detectar los colores y el movimiento.</a:t>
            </a:r>
          </a:p>
          <a:p>
            <a:pPr algn="just"/>
            <a:r>
              <a:rPr lang="es-ES" dirty="0"/>
              <a:t>Notamos, entonces</a:t>
            </a:r>
            <a:r>
              <a:rPr lang="es-ES" dirty="0" smtClean="0"/>
              <a:t>, que visión y luz van de la mano</a:t>
            </a:r>
            <a:r>
              <a:rPr lang="es-ES" dirty="0"/>
              <a:t>, </a:t>
            </a:r>
            <a:r>
              <a:rPr lang="es-ES" dirty="0" smtClean="0"/>
              <a:t>y se </a:t>
            </a:r>
            <a:endParaRPr lang="es-ES" dirty="0"/>
          </a:p>
          <a:p>
            <a:pPr algn="just"/>
            <a:r>
              <a:rPr lang="es-ES" dirty="0"/>
              <a:t>requieren ambos para poder visualizar cualquier objeto.</a:t>
            </a:r>
          </a:p>
          <a:p>
            <a:pPr algn="just"/>
            <a:r>
              <a:rPr lang="es-ES" dirty="0"/>
              <a:t>Magnitudes </a:t>
            </a:r>
            <a:r>
              <a:rPr lang="es-ES" dirty="0" smtClean="0"/>
              <a:t>y unidades</a:t>
            </a:r>
            <a:endParaRPr lang="es-ES" dirty="0"/>
          </a:p>
          <a:p>
            <a:pPr algn="just"/>
            <a:r>
              <a:rPr lang="es-ES" dirty="0"/>
              <a:t>Al referirnos al concepto de iluminación, hacemos </a:t>
            </a:r>
            <a:r>
              <a:rPr lang="es-ES" dirty="0" err="1"/>
              <a:t>referen</a:t>
            </a:r>
            <a:r>
              <a:rPr lang="es-ES" dirty="0"/>
              <a:t>- </a:t>
            </a:r>
          </a:p>
          <a:p>
            <a:pPr algn="just"/>
            <a:r>
              <a:rPr lang="es-ES" dirty="0" err="1"/>
              <a:t>cia</a:t>
            </a:r>
            <a:r>
              <a:rPr lang="es-ES" dirty="0"/>
              <a:t> a la potencia lumínica que se recibe por unidad de área. </a:t>
            </a:r>
          </a:p>
          <a:p>
            <a:pPr algn="just"/>
            <a:r>
              <a:rPr lang="es-ES" dirty="0"/>
              <a:t>La cantidad de iluminación depende de la fuente que emite</a:t>
            </a:r>
          </a:p>
          <a:p>
            <a:pPr algn="just"/>
            <a:r>
              <a:rPr lang="es-ES" dirty="0"/>
              <a:t>la luz, la distancia a la que está situada y el ángulo de </a:t>
            </a:r>
            <a:r>
              <a:rPr lang="es-ES" dirty="0" err="1"/>
              <a:t>inci</a:t>
            </a:r>
            <a:r>
              <a:rPr lang="es-ES" dirty="0"/>
              <a:t>-</a:t>
            </a:r>
          </a:p>
          <a:p>
            <a:pPr algn="just"/>
            <a:r>
              <a:rPr lang="es-ES" dirty="0" err="1"/>
              <a:t>dencia</a:t>
            </a:r>
            <a:r>
              <a:rPr lang="es-ES" dirty="0"/>
              <a:t> de </a:t>
            </a:r>
            <a:r>
              <a:rPr lang="es-ES" dirty="0" smtClean="0"/>
              <a:t>los rayos </a:t>
            </a:r>
            <a:r>
              <a:rPr lang="es-ES" dirty="0"/>
              <a:t>luminosos.</a:t>
            </a:r>
          </a:p>
          <a:p>
            <a:pPr algn="just"/>
            <a:r>
              <a:rPr lang="es-ES" dirty="0"/>
              <a:t>Existen cuatro magnitudes asociadas que fijan las bases para </a:t>
            </a:r>
          </a:p>
          <a:p>
            <a:pPr algn="just"/>
            <a:r>
              <a:rPr lang="es-ES" dirty="0"/>
              <a:t>diseñar una instalación y que están interrelacionadas entre sí, </a:t>
            </a:r>
          </a:p>
          <a:p>
            <a:pPr algn="just"/>
            <a:r>
              <a:rPr lang="es-ES" dirty="0"/>
              <a:t>que resumimos conceptualmente en la siguiente tabla.</a:t>
            </a:r>
          </a:p>
          <a:p>
            <a:pPr algn="just"/>
            <a:r>
              <a:rPr lang="es-ES" dirty="0"/>
              <a:t>Para el cálculo de la iluminación de una zona de trabajo, </a:t>
            </a:r>
          </a:p>
          <a:p>
            <a:pPr algn="just"/>
            <a:r>
              <a:rPr lang="es-ES" dirty="0"/>
              <a:t>es necesario conocer el tipo de lámpara que se usará y el </a:t>
            </a:r>
          </a:p>
          <a:p>
            <a:pPr algn="just"/>
            <a:r>
              <a:rPr lang="es-ES" dirty="0"/>
              <a:t>nivel de iluminación pretendido sobre el área para la que </a:t>
            </a:r>
          </a:p>
          <a:p>
            <a:pPr algn="just"/>
            <a:r>
              <a:rPr lang="es-ES" dirty="0"/>
              <a:t>se diseñará la instalación, además de las magnitudes que </a:t>
            </a:r>
          </a:p>
          <a:p>
            <a:pPr algn="just"/>
            <a:r>
              <a:rPr lang="es-ES" dirty="0"/>
              <a:t>vimos en la tabla anterior.</a:t>
            </a:r>
          </a:p>
          <a:p>
            <a:pPr algn="just"/>
            <a:r>
              <a:rPr lang="es-ES" dirty="0"/>
              <a:t>El flujo luminoso caracteriza la cantidad de luz total </a:t>
            </a:r>
            <a:r>
              <a:rPr lang="es-ES" dirty="0" err="1"/>
              <a:t>emiti</a:t>
            </a:r>
            <a:r>
              <a:rPr lang="es-ES" dirty="0"/>
              <a:t>- </a:t>
            </a:r>
          </a:p>
          <a:p>
            <a:pPr algn="just"/>
            <a:r>
              <a:rPr lang="es-ES" dirty="0"/>
              <a:t>da por una fuente luminosa en todas direcciones. Tomando </a:t>
            </a:r>
          </a:p>
          <a:p>
            <a:pPr algn="just"/>
            <a:r>
              <a:rPr lang="es-ES" dirty="0"/>
              <a:t>otra definición, es también la cantidad de flujo radiante que </a:t>
            </a:r>
          </a:p>
          <a:p>
            <a:pPr algn="just"/>
            <a:r>
              <a:rPr lang="es-ES" dirty="0"/>
              <a:t>produce sensación visual. Se vincula con la intensidad </a:t>
            </a:r>
            <a:r>
              <a:rPr lang="es-ES" dirty="0" err="1"/>
              <a:t>lumi</a:t>
            </a:r>
            <a:r>
              <a:rPr lang="es-ES" dirty="0"/>
              <a:t>- </a:t>
            </a:r>
          </a:p>
          <a:p>
            <a:pPr algn="just"/>
            <a:r>
              <a:rPr lang="es-ES" dirty="0" err="1"/>
              <a:t>nosa</a:t>
            </a:r>
            <a:r>
              <a:rPr lang="es-ES" dirty="0"/>
              <a:t> a través de la siguiente ecuación:</a:t>
            </a:r>
          </a:p>
          <a:p>
            <a:pPr algn="just"/>
            <a:r>
              <a:rPr lang="es-ES" dirty="0" smtClean="0"/>
              <a:t>TAE lumen </a:t>
            </a:r>
            <a:r>
              <a:rPr lang="es-ES" dirty="0"/>
              <a:t>[</a:t>
            </a:r>
            <a:r>
              <a:rPr lang="es-ES" dirty="0" err="1"/>
              <a:t>Im</a:t>
            </a:r>
            <a:r>
              <a:rPr lang="es-ES" dirty="0"/>
              <a:t>]</a:t>
            </a:r>
          </a:p>
          <a:p>
            <a:pPr algn="just"/>
            <a:r>
              <a:rPr lang="es-ES" dirty="0"/>
              <a:t>e</a:t>
            </a:r>
          </a:p>
          <a:p>
            <a:pPr algn="just"/>
            <a:r>
              <a:rPr lang="es-ES" dirty="0"/>
              <a:t>$</a:t>
            </a:r>
          </a:p>
          <a:p>
            <a:pPr algn="just"/>
            <a:r>
              <a:rPr lang="es-ES" dirty="0"/>
              <a:t>Fuente de luz </a:t>
            </a:r>
          </a:p>
          <a:p>
            <a:pPr algn="just"/>
            <a:r>
              <a:rPr lang="es-ES" dirty="0"/>
              <a:t>Flujo luminoso</a:t>
            </a:r>
          </a:p>
          <a:p>
            <a:pPr algn="just"/>
            <a:r>
              <a:rPr lang="es-ES" dirty="0"/>
              <a:t>Superficie </a:t>
            </a:r>
          </a:p>
          <a:p>
            <a:pPr algn="just"/>
            <a:r>
              <a:rPr lang="es-ES" dirty="0"/>
              <a:t>iluminada</a:t>
            </a:r>
          </a:p>
          <a:p>
            <a:pPr algn="just"/>
            <a:r>
              <a:rPr lang="es-ES" dirty="0" smtClean="0"/>
              <a:t>Donde I es la intensidad luminosa</a:t>
            </a:r>
            <a:r>
              <a:rPr lang="es-ES" dirty="0"/>
              <a:t>, </a:t>
            </a:r>
            <a:r>
              <a:rPr lang="es-ES" dirty="0" smtClean="0"/>
              <a:t>y w, el ángulo en este- </a:t>
            </a:r>
            <a:endParaRPr lang="es-ES" dirty="0"/>
          </a:p>
          <a:p>
            <a:pPr algn="just"/>
            <a:r>
              <a:rPr lang="es-ES" dirty="0" err="1"/>
              <a:t>reorradianes</a:t>
            </a:r>
            <a:r>
              <a:rPr lang="es-ES" dirty="0"/>
              <a:t>.</a:t>
            </a:r>
          </a:p>
          <a:p>
            <a:pPr algn="just"/>
            <a:r>
              <a:rPr lang="es-ES" dirty="0"/>
              <a:t>La ¡luminancia es inherente al objeto iluminado e indica la </a:t>
            </a:r>
          </a:p>
          <a:p>
            <a:pPr algn="just"/>
            <a:r>
              <a:rPr lang="es-ES" dirty="0"/>
              <a:t>cantidad de luz que recibe una unidad de superficie de di- </a:t>
            </a:r>
          </a:p>
          <a:p>
            <a:pPr algn="just"/>
            <a:r>
              <a:rPr lang="es-ES" dirty="0" err="1"/>
              <a:t>cho</a:t>
            </a:r>
            <a:r>
              <a:rPr lang="es-ES" dirty="0"/>
              <a:t> objeto cuando es iluminado por una fuente de luz. El </a:t>
            </a:r>
          </a:p>
          <a:p>
            <a:pPr algn="just"/>
            <a:r>
              <a:rPr lang="es-ES" dirty="0"/>
              <a:t>nivel de iluminación se relaciona con la siguiente ecuación:</a:t>
            </a:r>
          </a:p>
          <a:p>
            <a:pPr algn="just"/>
            <a:r>
              <a:rPr lang="es-ES" dirty="0"/>
              <a:t>l</a:t>
            </a:r>
          </a:p>
          <a:p>
            <a:pPr algn="just"/>
            <a:r>
              <a:rPr lang="es-ES" dirty="0"/>
              <a:t>E </a:t>
            </a:r>
          </a:p>
          <a:p>
            <a:pPr algn="just"/>
            <a:r>
              <a:rPr lang="es-ES" dirty="0"/>
              <a:t>L</a:t>
            </a:r>
          </a:p>
          <a:p>
            <a:pPr algn="just"/>
            <a:r>
              <a:rPr lang="es-ES" dirty="0"/>
              <a:t>ESE</a:t>
            </a:r>
          </a:p>
          <a:p>
            <a:pPr algn="just"/>
            <a:r>
              <a:rPr lang="es-ES" dirty="0"/>
              <a:t>Luminancia</a:t>
            </a:r>
          </a:p>
          <a:p>
            <a:pPr algn="just"/>
            <a:r>
              <a:rPr lang="es-ES" dirty="0"/>
              <a:t>Donde F es </a:t>
            </a:r>
            <a:r>
              <a:rPr lang="es-ES" dirty="0" smtClean="0"/>
              <a:t>el flujo </a:t>
            </a:r>
            <a:r>
              <a:rPr lang="es-ES" dirty="0" err="1" smtClean="0"/>
              <a:t>luminoso,y</a:t>
            </a:r>
            <a:r>
              <a:rPr lang="es-ES" dirty="0" smtClean="0"/>
              <a:t> S, la superficie </a:t>
            </a:r>
            <a:r>
              <a:rPr lang="es-ES" dirty="0"/>
              <a:t>de incidencia.</a:t>
            </a:r>
          </a:p>
          <a:p>
            <a:pPr algn="just"/>
            <a:r>
              <a:rPr lang="es-ES" dirty="0" smtClean="0"/>
              <a:t>Flujo de </a:t>
            </a:r>
            <a:r>
              <a:rPr lang="es-ES" dirty="0"/>
              <a:t>radiación monocromática </a:t>
            </a:r>
          </a:p>
          <a:p>
            <a:pPr algn="just"/>
            <a:r>
              <a:rPr lang="es-ES" dirty="0"/>
              <a:t>de frecuencia 540 </a:t>
            </a:r>
            <a:r>
              <a:rPr lang="es-ES" dirty="0" smtClean="0"/>
              <a:t>x 1012 </a:t>
            </a:r>
            <a:r>
              <a:rPr lang="es-ES" dirty="0"/>
              <a:t>Hz </a:t>
            </a:r>
            <a:r>
              <a:rPr lang="es-ES" dirty="0" smtClean="0"/>
              <a:t>y un </a:t>
            </a:r>
            <a:endParaRPr lang="es-ES" dirty="0"/>
          </a:p>
          <a:p>
            <a:pPr algn="just"/>
            <a:r>
              <a:rPr lang="es-ES" dirty="0" smtClean="0"/>
              <a:t>flujo de </a:t>
            </a:r>
            <a:r>
              <a:rPr lang="es-ES" dirty="0"/>
              <a:t>energía radiante de</a:t>
            </a:r>
          </a:p>
          <a:p>
            <a:pPr algn="just"/>
            <a:r>
              <a:rPr lang="es-ES" dirty="0"/>
              <a:t>1/683 watts.</a:t>
            </a:r>
          </a:p>
          <a:p>
            <a:pPr algn="just"/>
            <a:r>
              <a:rPr lang="es-ES" dirty="0"/>
              <a:t>Intensidad luminosa de una fuente </a:t>
            </a:r>
          </a:p>
          <a:p>
            <a:pPr algn="just"/>
            <a:r>
              <a:rPr lang="es-ES" dirty="0"/>
              <a:t>puntual que emite </a:t>
            </a:r>
            <a:r>
              <a:rPr lang="es-ES" dirty="0" smtClean="0"/>
              <a:t>un flujo luminoso </a:t>
            </a:r>
            <a:endParaRPr lang="es-ES" dirty="0"/>
          </a:p>
          <a:p>
            <a:pPr algn="just"/>
            <a:r>
              <a:rPr lang="es-ES" dirty="0" smtClean="0"/>
              <a:t>de un lumen en un ángulo </a:t>
            </a:r>
            <a:r>
              <a:rPr lang="es-ES" dirty="0"/>
              <a:t>sólido de </a:t>
            </a:r>
          </a:p>
          <a:p>
            <a:pPr algn="just"/>
            <a:r>
              <a:rPr lang="es-ES" dirty="0" smtClean="0"/>
              <a:t>un estereorradián</a:t>
            </a:r>
            <a:r>
              <a:rPr lang="es-ES" dirty="0"/>
              <a:t>.</a:t>
            </a:r>
          </a:p>
          <a:p>
            <a:pPr algn="just"/>
            <a:r>
              <a:rPr lang="es-ES" dirty="0" smtClean="0"/>
              <a:t>Flujo luminoso </a:t>
            </a:r>
            <a:r>
              <a:rPr lang="es-ES" dirty="0"/>
              <a:t>de </a:t>
            </a:r>
            <a:r>
              <a:rPr lang="es-ES" dirty="0" smtClean="0"/>
              <a:t>un lumen </a:t>
            </a:r>
            <a:r>
              <a:rPr lang="es-ES" dirty="0"/>
              <a:t>sobre </a:t>
            </a:r>
          </a:p>
          <a:p>
            <a:pPr algn="just"/>
            <a:r>
              <a:rPr lang="es-ES" dirty="0"/>
              <a:t>una superficie </a:t>
            </a:r>
            <a:r>
              <a:rPr lang="es-ES" dirty="0" smtClean="0"/>
              <a:t>de 1 m².</a:t>
            </a:r>
            <a:endParaRPr lang="es-ES" dirty="0"/>
          </a:p>
          <a:p>
            <a:pPr algn="just"/>
            <a:r>
              <a:rPr lang="es-ES" dirty="0"/>
              <a:t>Intensidad luminosa de una candela </a:t>
            </a:r>
          </a:p>
          <a:p>
            <a:pPr algn="just"/>
            <a:r>
              <a:rPr lang="es-ES" dirty="0"/>
              <a:t>por unidad de superficie.</a:t>
            </a:r>
          </a:p>
          <a:p>
            <a:pPr algn="just"/>
            <a:r>
              <a:rPr lang="es-ES" dirty="0"/>
              <a:t>Magnitudes que debemos considerar para calcular </a:t>
            </a:r>
            <a:r>
              <a:rPr lang="es-ES" dirty="0" smtClean="0"/>
              <a:t>la iluminación</a:t>
            </a:r>
            <a:r>
              <a:rPr lang="es-ES" dirty="0"/>
              <a:t>.</a:t>
            </a:r>
          </a:p>
          <a:p>
            <a:pPr algn="just"/>
            <a:r>
              <a:rPr lang="es-ES" dirty="0"/>
              <a:t>Intensidad luminosa Mello </a:t>
            </a:r>
            <a:r>
              <a:rPr lang="es-ES" dirty="0" smtClean="0"/>
              <a:t>JEN[</a:t>
            </a:r>
            <a:r>
              <a:rPr lang="es-ES" dirty="0" err="1" smtClean="0"/>
              <a:t>elI</a:t>
            </a:r>
            <a:r>
              <a:rPr lang="es-ES" dirty="0" smtClean="0"/>
              <a:t> </a:t>
            </a:r>
            <a:endParaRPr lang="es-ES" dirty="0"/>
          </a:p>
          <a:p>
            <a:pPr algn="just"/>
            <a:r>
              <a:rPr lang="es-ES" dirty="0"/>
              <a:t>Nivel de </a:t>
            </a:r>
            <a:r>
              <a:rPr lang="es-ES" dirty="0" smtClean="0"/>
              <a:t>iluminación IMA</a:t>
            </a:r>
            <a:r>
              <a:rPr lang="es-ES" dirty="0"/>
              <a:t>]</a:t>
            </a:r>
          </a:p>
          <a:p>
            <a:pPr algn="just"/>
            <a:r>
              <a:rPr lang="es-ES" dirty="0"/>
              <a:t>Aquí observamos</a:t>
            </a:r>
          </a:p>
          <a:p>
            <a:pPr algn="just"/>
            <a:r>
              <a:rPr lang="es-ES" dirty="0"/>
              <a:t>la fuente de luz, </a:t>
            </a:r>
          </a:p>
          <a:p>
            <a:pPr algn="just"/>
            <a:r>
              <a:rPr lang="es-ES" dirty="0"/>
              <a:t>el flujo luminoso </a:t>
            </a:r>
          </a:p>
          <a:p>
            <a:pPr algn="just"/>
            <a:r>
              <a:rPr lang="es-ES" dirty="0"/>
              <a:t>de la lámpara y</a:t>
            </a:r>
          </a:p>
          <a:p>
            <a:pPr algn="just"/>
            <a:r>
              <a:rPr lang="es-ES" dirty="0" smtClean="0"/>
              <a:t>el nivel </a:t>
            </a:r>
            <a:r>
              <a:rPr lang="es-ES" dirty="0"/>
              <a:t>de </a:t>
            </a:r>
            <a:r>
              <a:rPr lang="es-ES" dirty="0" err="1"/>
              <a:t>ilumi</a:t>
            </a:r>
            <a:r>
              <a:rPr lang="es-ES" dirty="0"/>
              <a:t>- </a:t>
            </a:r>
          </a:p>
          <a:p>
            <a:pPr algn="just"/>
            <a:r>
              <a:rPr lang="es-ES" dirty="0"/>
              <a:t>nación recibido </a:t>
            </a:r>
          </a:p>
          <a:p>
            <a:pPr algn="just"/>
            <a:r>
              <a:rPr lang="es-ES" dirty="0"/>
              <a:t>en una superficie </a:t>
            </a:r>
          </a:p>
          <a:p>
            <a:pPr algn="just"/>
            <a:r>
              <a:rPr lang="es-ES" dirty="0"/>
              <a:t>de1 </a:t>
            </a:r>
            <a:r>
              <a:rPr lang="es-ES" dirty="0" smtClean="0"/>
              <a:t>m²,</a:t>
            </a:r>
          </a:p>
          <a:p>
            <a:pPr algn="just"/>
            <a:endParaRPr lang="es-ES" dirty="0"/>
          </a:p>
          <a:p>
            <a:pPr algn="just"/>
            <a:r>
              <a:rPr lang="es-ES" dirty="0"/>
              <a:t>La intensidad luminosa es la forma en que se distribuye la </a:t>
            </a:r>
          </a:p>
          <a:p>
            <a:pPr algn="just"/>
            <a:r>
              <a:rPr lang="es-ES" dirty="0"/>
              <a:t>luz en el espacio. Despejando de la ecuación el flujo </a:t>
            </a:r>
            <a:r>
              <a:rPr lang="es-ES" dirty="0" err="1"/>
              <a:t>lumino</a:t>
            </a:r>
            <a:r>
              <a:rPr lang="es-ES" dirty="0"/>
              <a:t>-</a:t>
            </a:r>
          </a:p>
          <a:p>
            <a:pPr algn="just"/>
            <a:r>
              <a:rPr lang="es-ES" dirty="0"/>
              <a:t>so, podemos decir que este flujo es emitido en un pequeño</a:t>
            </a:r>
          </a:p>
          <a:p>
            <a:pPr algn="just"/>
            <a:r>
              <a:rPr lang="es-ES" dirty="0"/>
              <a:t>cono que contiene una dirección dada </a:t>
            </a:r>
            <a:r>
              <a:rPr lang="es-ES" dirty="0" smtClean="0"/>
              <a:t>dividida por el ángulo </a:t>
            </a:r>
            <a:endParaRPr lang="es-ES" dirty="0"/>
          </a:p>
          <a:p>
            <a:pPr algn="just"/>
            <a:r>
              <a:rPr lang="es-ES" dirty="0"/>
              <a:t>sólido </a:t>
            </a:r>
            <a:r>
              <a:rPr lang="es-ES" dirty="0" smtClean="0"/>
              <a:t>del cono</a:t>
            </a:r>
            <a:r>
              <a:rPr lang="es-ES" dirty="0"/>
              <a:t>.</a:t>
            </a:r>
          </a:p>
          <a:p>
            <a:pPr algn="just"/>
            <a:r>
              <a:rPr lang="es-ES" dirty="0"/>
              <a:t>La luminancia es propia del aspecto de la luz dada o de la</a:t>
            </a:r>
          </a:p>
          <a:p>
            <a:pPr algn="just"/>
            <a:r>
              <a:rPr lang="es-ES" dirty="0"/>
              <a:t>superficie iluminada en una dirección dada. En la siguiente </a:t>
            </a:r>
          </a:p>
          <a:p>
            <a:pPr algn="just"/>
            <a:r>
              <a:rPr lang="es-ES" dirty="0"/>
              <a:t>ecuación, vemos la relación entre la intensidad luminosa y </a:t>
            </a:r>
          </a:p>
          <a:p>
            <a:pPr algn="just"/>
            <a:r>
              <a:rPr lang="es-ES" dirty="0"/>
              <a:t>la superficie de incidencia:</a:t>
            </a:r>
          </a:p>
          <a:p>
            <a:pPr algn="just"/>
            <a:r>
              <a:rPr lang="es-ES" dirty="0"/>
              <a:t>S</a:t>
            </a:r>
          </a:p>
          <a:p>
            <a:pPr algn="just"/>
            <a:r>
              <a:rPr lang="es-ES" dirty="0"/>
              <a:t>Nivel </a:t>
            </a:r>
            <a:r>
              <a:rPr lang="es-ES" dirty="0" smtClean="0"/>
              <a:t>de iluminación</a:t>
            </a:r>
            <a:endParaRPr lang="es-ES" dirty="0"/>
          </a:p>
          <a:p>
            <a:pPr algn="just"/>
            <a:r>
              <a:rPr lang="es-ES" dirty="0"/>
              <a:t>El nivel de iluminación ideal para una determinada </a:t>
            </a:r>
            <a:r>
              <a:rPr lang="es-ES" dirty="0" err="1"/>
              <a:t>activi</a:t>
            </a:r>
            <a:r>
              <a:rPr lang="es-ES" dirty="0"/>
              <a:t>- </a:t>
            </a:r>
          </a:p>
          <a:p>
            <a:pPr algn="just"/>
            <a:r>
              <a:rPr lang="es-ES" dirty="0"/>
              <a:t>dad corresponde al que otorga mayor rendimiento con mí- </a:t>
            </a:r>
          </a:p>
          <a:p>
            <a:pPr algn="just"/>
            <a:r>
              <a:rPr lang="es-ES" dirty="0" err="1"/>
              <a:t>nima</a:t>
            </a:r>
            <a:r>
              <a:rPr lang="es-ES" dirty="0"/>
              <a:t> fatiga teniendo en cuenta que las cualidades visuales</a:t>
            </a:r>
          </a:p>
          <a:p>
            <a:pPr algn="just"/>
            <a:r>
              <a:rPr lang="es-ES" dirty="0"/>
              <a:t>aumentan progresivamente hasta </a:t>
            </a:r>
            <a:r>
              <a:rPr lang="es-ES" dirty="0" smtClean="0"/>
              <a:t>los 2000 </a:t>
            </a:r>
            <a:r>
              <a:rPr lang="es-ES" dirty="0"/>
              <a:t>lux.</a:t>
            </a:r>
          </a:p>
          <a:p>
            <a:pPr algn="just"/>
            <a:r>
              <a:rPr lang="es-ES" dirty="0"/>
              <a:t>Existe un nivel de iluminación para cada actividad, que de- </a:t>
            </a:r>
          </a:p>
          <a:p>
            <a:pPr algn="just"/>
            <a:r>
              <a:rPr lang="es-ES" dirty="0"/>
              <a:t>pende de la zona de trabajo, de los detalles que hay que</a:t>
            </a:r>
          </a:p>
          <a:p>
            <a:pPr algn="just"/>
            <a:r>
              <a:rPr lang="es-ES" dirty="0"/>
              <a:t>L=L</a:t>
            </a:r>
          </a:p>
          <a:p>
            <a:pPr algn="just"/>
            <a:r>
              <a:rPr lang="es-ES" dirty="0" smtClean="0"/>
              <a:t>El luxómetro </a:t>
            </a:r>
            <a:r>
              <a:rPr lang="es-ES" dirty="0"/>
              <a:t>es un </a:t>
            </a:r>
            <a:r>
              <a:rPr lang="es-ES" dirty="0" err="1"/>
              <a:t>ins</a:t>
            </a:r>
            <a:r>
              <a:rPr lang="es-ES" dirty="0"/>
              <a:t>-</a:t>
            </a:r>
          </a:p>
          <a:p>
            <a:pPr algn="just"/>
            <a:r>
              <a:rPr lang="es-ES" dirty="0" err="1"/>
              <a:t>trumento</a:t>
            </a:r>
            <a:r>
              <a:rPr lang="es-ES" dirty="0"/>
              <a:t> que nos permite </a:t>
            </a:r>
          </a:p>
          <a:p>
            <a:pPr algn="just"/>
            <a:r>
              <a:rPr lang="es-ES" dirty="0"/>
              <a:t>medir la ¡luminancia real.</a:t>
            </a:r>
          </a:p>
          <a:p>
            <a:pPr algn="just"/>
            <a:r>
              <a:rPr lang="es-ES" dirty="0"/>
              <a:t>observar, </a:t>
            </a:r>
            <a:r>
              <a:rPr lang="es-ES" dirty="0" smtClean="0"/>
              <a:t>de la distancia entre observador y objeto, el con- </a:t>
            </a:r>
            <a:endParaRPr lang="es-ES" dirty="0"/>
          </a:p>
          <a:p>
            <a:pPr algn="just"/>
            <a:r>
              <a:rPr lang="es-ES" dirty="0"/>
              <a:t>traste e</a:t>
            </a:r>
            <a:r>
              <a:rPr lang="es-ES" dirty="0" smtClean="0"/>
              <a:t>, incluso</a:t>
            </a:r>
            <a:r>
              <a:rPr lang="es-ES" dirty="0"/>
              <a:t>, </a:t>
            </a:r>
            <a:r>
              <a:rPr lang="es-ES" dirty="0" smtClean="0"/>
              <a:t>la edad del operador</a:t>
            </a:r>
            <a:r>
              <a:rPr lang="es-ES" dirty="0"/>
              <a:t>.</a:t>
            </a:r>
          </a:p>
          <a:p>
            <a:pPr algn="just"/>
            <a:r>
              <a:rPr lang="es-ES" dirty="0"/>
              <a:t>Los niveles lumínicos mínimos establecidos por la ley debe- </a:t>
            </a:r>
          </a:p>
          <a:p>
            <a:pPr algn="just"/>
            <a:r>
              <a:rPr lang="es-ES" dirty="0" err="1"/>
              <a:t>rán</a:t>
            </a:r>
            <a:r>
              <a:rPr lang="es-ES" dirty="0"/>
              <a:t> calcularse sobre la base de las tablas indicadas en las </a:t>
            </a:r>
          </a:p>
          <a:p>
            <a:pPr algn="just"/>
            <a:r>
              <a:rPr lang="es-ES" dirty="0"/>
              <a:t>normas de cada país.</a:t>
            </a:r>
          </a:p>
          <a:p>
            <a:pPr algn="just"/>
            <a:r>
              <a:rPr lang="es-ES" dirty="0"/>
              <a:t>Para determinar estos niveles debemos utilizar un </a:t>
            </a:r>
            <a:r>
              <a:rPr lang="es-ES" dirty="0" err="1"/>
              <a:t>luxóme</a:t>
            </a:r>
            <a:r>
              <a:rPr lang="es-ES" dirty="0"/>
              <a:t>- </a:t>
            </a:r>
          </a:p>
          <a:p>
            <a:pPr algn="just"/>
            <a:r>
              <a:rPr lang="es-ES" dirty="0" err="1"/>
              <a:t>tro</a:t>
            </a:r>
            <a:r>
              <a:rPr lang="es-ES" dirty="0"/>
              <a:t> y se expresan en lux, por ejemplo: permitir movimiento</a:t>
            </a:r>
          </a:p>
          <a:p>
            <a:pPr algn="just"/>
            <a:r>
              <a:rPr lang="es-ES" dirty="0"/>
              <a:t>seguro</a:t>
            </a:r>
            <a:r>
              <a:rPr lang="es-ES" dirty="0" smtClean="0"/>
              <a:t>: 100 lux; realizar trabajos simples e inspección ge- </a:t>
            </a:r>
            <a:endParaRPr lang="es-ES" dirty="0"/>
          </a:p>
          <a:p>
            <a:pPr algn="just"/>
            <a:r>
              <a:rPr lang="es-ES" dirty="0" err="1"/>
              <a:t>neral</a:t>
            </a:r>
            <a:r>
              <a:rPr lang="es-ES" dirty="0" smtClean="0"/>
              <a:t>: 100-200 </a:t>
            </a:r>
            <a:r>
              <a:rPr lang="es-ES" dirty="0"/>
              <a:t>lux.</a:t>
            </a:r>
          </a:p>
          <a:p>
            <a:pPr algn="just"/>
            <a:r>
              <a:rPr lang="es-ES" dirty="0"/>
              <a:t>Para efectuar esta tarea debemos considerar que también </a:t>
            </a:r>
          </a:p>
          <a:p>
            <a:pPr algn="just"/>
            <a:r>
              <a:rPr lang="es-ES" dirty="0"/>
              <a:t>se define el valor mínimo de iluminación en función del tipo </a:t>
            </a:r>
          </a:p>
          <a:p>
            <a:pPr algn="just"/>
            <a:r>
              <a:rPr lang="es-ES" dirty="0"/>
              <a:t>de edificio, el local y la tarea visual.</a:t>
            </a:r>
          </a:p>
          <a:p>
            <a:pPr algn="just"/>
            <a:r>
              <a:rPr lang="es-ES" dirty="0" smtClean="0"/>
              <a:t>El flujo luminoso es emitido </a:t>
            </a:r>
            <a:endParaRPr lang="es-ES" dirty="0"/>
          </a:p>
          <a:p>
            <a:pPr algn="just"/>
            <a:r>
              <a:rPr lang="es-ES" dirty="0" smtClean="0"/>
              <a:t>en forma de cono</a:t>
            </a:r>
            <a:r>
              <a:rPr lang="es-ES" dirty="0"/>
              <a:t>.</a:t>
            </a:r>
          </a:p>
          <a:p>
            <a:pPr algn="just"/>
            <a:r>
              <a:rPr lang="es-ES" dirty="0" smtClean="0"/>
              <a:t>La forma en que se </a:t>
            </a:r>
            <a:endParaRPr lang="es-ES" dirty="0"/>
          </a:p>
          <a:p>
            <a:pPr algn="just"/>
            <a:r>
              <a:rPr lang="es-ES" dirty="0" smtClean="0"/>
              <a:t>distribuye la luz en el</a:t>
            </a:r>
            <a:endParaRPr lang="es-ES" dirty="0"/>
          </a:p>
          <a:p>
            <a:pPr algn="just"/>
            <a:r>
              <a:rPr lang="es-ES" dirty="0"/>
              <a:t>espacio se denomina </a:t>
            </a:r>
          </a:p>
          <a:p>
            <a:pPr algn="just"/>
            <a:r>
              <a:rPr lang="es-ES" dirty="0"/>
              <a:t>Intensidad luminosa.</a:t>
            </a:r>
          </a:p>
          <a:p>
            <a:pPr algn="just"/>
            <a:r>
              <a:rPr lang="es-ES" dirty="0"/>
              <a:t>Deslumbramiento</a:t>
            </a:r>
          </a:p>
          <a:p>
            <a:pPr algn="just"/>
            <a:r>
              <a:rPr lang="es-ES" dirty="0"/>
              <a:t>Toda iluminación artificial</a:t>
            </a:r>
            <a:r>
              <a:rPr lang="es-ES" dirty="0" smtClean="0"/>
              <a:t>, ya</a:t>
            </a:r>
            <a:endParaRPr lang="es-ES" dirty="0"/>
          </a:p>
          <a:p>
            <a:pPr algn="just"/>
            <a:r>
              <a:rPr lang="es-ES" dirty="0" smtClean="0"/>
              <a:t>sean lámparas </a:t>
            </a:r>
            <a:r>
              <a:rPr lang="es-ES" dirty="0"/>
              <a:t>incandescentes, </a:t>
            </a:r>
          </a:p>
          <a:p>
            <a:pPr algn="just"/>
            <a:r>
              <a:rPr lang="es-ES" dirty="0"/>
              <a:t>fluorescentes, lámparas </a:t>
            </a:r>
            <a:r>
              <a:rPr lang="es-ES" dirty="0" smtClean="0"/>
              <a:t>de bajo </a:t>
            </a:r>
            <a:endParaRPr lang="es-ES" dirty="0"/>
          </a:p>
          <a:p>
            <a:pPr algn="just"/>
            <a:r>
              <a:rPr lang="es-ES" dirty="0"/>
              <a:t>consumo, </a:t>
            </a:r>
            <a:r>
              <a:rPr lang="es-ES" dirty="0" smtClean="0"/>
              <a:t>de descarga</a:t>
            </a:r>
            <a:r>
              <a:rPr lang="es-ES" dirty="0"/>
              <a:t>, etcétera, </a:t>
            </a:r>
          </a:p>
          <a:p>
            <a:pPr algn="just"/>
            <a:r>
              <a:rPr lang="es-ES" dirty="0"/>
              <a:t>debe </a:t>
            </a:r>
            <a:r>
              <a:rPr lang="es-ES" dirty="0" smtClean="0"/>
              <a:t>ir acompañada de pantallas </a:t>
            </a:r>
            <a:r>
              <a:rPr lang="es-ES" dirty="0"/>
              <a:t>o </a:t>
            </a:r>
          </a:p>
          <a:p>
            <a:pPr algn="just"/>
            <a:r>
              <a:rPr lang="es-ES" dirty="0"/>
              <a:t>luminarias que </a:t>
            </a:r>
            <a:r>
              <a:rPr lang="es-ES" dirty="0" smtClean="0"/>
              <a:t>protejan la visión de las </a:t>
            </a:r>
            <a:endParaRPr lang="es-ES" dirty="0"/>
          </a:p>
          <a:p>
            <a:pPr algn="just"/>
            <a:r>
              <a:rPr lang="es-ES" dirty="0"/>
              <a:t>personas </a:t>
            </a:r>
            <a:r>
              <a:rPr lang="es-ES" dirty="0" smtClean="0"/>
              <a:t>en forma directa para evitar </a:t>
            </a:r>
            <a:endParaRPr lang="es-ES" dirty="0"/>
          </a:p>
          <a:p>
            <a:pPr algn="just"/>
            <a:r>
              <a:rPr lang="es-ES" dirty="0"/>
              <a:t>deslumbramientos. Este fenómeno se </a:t>
            </a:r>
          </a:p>
          <a:p>
            <a:pPr algn="just"/>
            <a:r>
              <a:rPr lang="es-ES" dirty="0"/>
              <a:t>produce cuando miramos </a:t>
            </a:r>
            <a:r>
              <a:rPr lang="es-ES" dirty="0" smtClean="0"/>
              <a:t>una luz más</a:t>
            </a:r>
            <a:endParaRPr lang="es-ES" dirty="0"/>
          </a:p>
          <a:p>
            <a:pPr algn="just"/>
            <a:r>
              <a:rPr lang="es-ES" dirty="0"/>
              <a:t>intensa </a:t>
            </a:r>
            <a:r>
              <a:rPr lang="es-ES" dirty="0" smtClean="0"/>
              <a:t>de la que el ojo está preparado </a:t>
            </a:r>
            <a:endParaRPr lang="es-ES" dirty="0"/>
          </a:p>
          <a:p>
            <a:pPr algn="just"/>
            <a:r>
              <a:rPr lang="es-ES" dirty="0" smtClean="0"/>
              <a:t>para recibir en ese momento</a:t>
            </a:r>
            <a:r>
              <a:rPr lang="es-ES" dirty="0"/>
              <a:t>.</a:t>
            </a:r>
          </a:p>
          <a:p>
            <a:pPr algn="just"/>
            <a:r>
              <a:rPr lang="es-ES" dirty="0" smtClean="0"/>
              <a:t>Por lo tanto</a:t>
            </a:r>
            <a:r>
              <a:rPr lang="es-ES" dirty="0"/>
              <a:t>, tenemos que asegurar que </a:t>
            </a:r>
          </a:p>
          <a:p>
            <a:pPr algn="just"/>
            <a:r>
              <a:rPr lang="es-ES" dirty="0"/>
              <a:t>podamos canalizar </a:t>
            </a:r>
            <a:r>
              <a:rPr lang="es-ES" dirty="0" smtClean="0"/>
              <a:t>la luz hacia</a:t>
            </a:r>
            <a:endParaRPr lang="es-ES" dirty="0"/>
          </a:p>
          <a:p>
            <a:pPr algn="just"/>
            <a:r>
              <a:rPr lang="es-ES" dirty="0" smtClean="0"/>
              <a:t>el lugar </a:t>
            </a:r>
            <a:r>
              <a:rPr lang="es-ES" dirty="0"/>
              <a:t>que nos interesa </a:t>
            </a:r>
            <a:r>
              <a:rPr lang="es-ES" dirty="0" smtClean="0"/>
              <a:t>sin molestar </a:t>
            </a:r>
            <a:endParaRPr lang="es-ES" dirty="0"/>
          </a:p>
          <a:p>
            <a:pPr algn="just"/>
            <a:r>
              <a:rPr lang="es-ES" dirty="0" smtClean="0"/>
              <a:t>al observador.</a:t>
            </a:r>
          </a:p>
          <a:p>
            <a:pPr algn="just"/>
            <a:endParaRPr lang="es-ES" dirty="0"/>
          </a:p>
          <a:p>
            <a:pPr algn="just"/>
            <a:r>
              <a:rPr lang="es-ES" dirty="0" smtClean="0"/>
              <a:t>MARINA E</a:t>
            </a:r>
            <a:endParaRPr lang="es-ES" dirty="0"/>
          </a:p>
          <a:p>
            <a:pPr algn="just"/>
            <a:r>
              <a:rPr lang="es-ES" dirty="0"/>
              <a:t>Analizaremos </a:t>
            </a:r>
            <a:r>
              <a:rPr lang="es-ES" dirty="0" smtClean="0"/>
              <a:t>los distintos </a:t>
            </a:r>
            <a:r>
              <a:rPr lang="es-ES" dirty="0"/>
              <a:t>tipos </a:t>
            </a:r>
            <a:r>
              <a:rPr lang="es-ES" dirty="0" smtClean="0"/>
              <a:t>de lámparas</a:t>
            </a:r>
            <a:endParaRPr lang="es-ES" dirty="0"/>
          </a:p>
          <a:p>
            <a:pPr algn="just"/>
            <a:r>
              <a:rPr lang="es-ES" dirty="0"/>
              <a:t>ASES ES</a:t>
            </a:r>
          </a:p>
          <a:p>
            <a:pPr algn="just"/>
            <a:r>
              <a:rPr lang="es-ES" dirty="0" smtClean="0"/>
              <a:t>la adecuada para la función </a:t>
            </a:r>
            <a:r>
              <a:rPr lang="es-ES" dirty="0"/>
              <a:t>requerida</a:t>
            </a:r>
            <a:r>
              <a:rPr lang="es-ES" dirty="0" smtClean="0"/>
              <a:t>.</a:t>
            </a:r>
          </a:p>
          <a:p>
            <a:pPr algn="just"/>
            <a:endParaRPr lang="es-ES" dirty="0"/>
          </a:p>
          <a:p>
            <a:pPr algn="just"/>
            <a:r>
              <a:rPr lang="es-ES" dirty="0"/>
              <a:t>E </a:t>
            </a:r>
            <a:r>
              <a:rPr lang="es-ES" dirty="0" smtClean="0"/>
              <a:t>l espectro </a:t>
            </a:r>
            <a:r>
              <a:rPr lang="es-ES" dirty="0"/>
              <a:t>electromagnético contiene diferentes tipos </a:t>
            </a:r>
          </a:p>
          <a:p>
            <a:pPr algn="just"/>
            <a:r>
              <a:rPr lang="es-ES" dirty="0" smtClean="0"/>
              <a:t>de radiaciones</a:t>
            </a:r>
            <a:r>
              <a:rPr lang="es-ES" dirty="0"/>
              <a:t>, todas con </a:t>
            </a:r>
            <a:r>
              <a:rPr lang="es-ES" dirty="0" smtClean="0"/>
              <a:t>la misma </a:t>
            </a:r>
            <a:r>
              <a:rPr lang="es-ES" dirty="0"/>
              <a:t>velocidad </a:t>
            </a:r>
            <a:r>
              <a:rPr lang="es-ES" dirty="0" smtClean="0"/>
              <a:t>de pro-</a:t>
            </a:r>
            <a:endParaRPr lang="es-ES" dirty="0"/>
          </a:p>
          <a:p>
            <a:pPr algn="just"/>
            <a:r>
              <a:rPr lang="es-ES" dirty="0" err="1"/>
              <a:t>pagación</a:t>
            </a:r>
            <a:r>
              <a:rPr lang="es-ES" dirty="0"/>
              <a:t> c (la velocidad de la luz que vale 300.000 km/s), </a:t>
            </a:r>
          </a:p>
          <a:p>
            <a:pPr algn="just"/>
            <a:r>
              <a:rPr lang="es-ES" dirty="0"/>
              <a:t>pero con diferentes longitudes de onda A y frecuencias de </a:t>
            </a:r>
          </a:p>
          <a:p>
            <a:pPr algn="just"/>
            <a:r>
              <a:rPr lang="es-ES" dirty="0"/>
              <a:t>vibración f, siendo:</a:t>
            </a:r>
          </a:p>
          <a:p>
            <a:pPr algn="just"/>
            <a:r>
              <a:rPr lang="es-ES" dirty="0"/>
              <a:t>c=</a:t>
            </a:r>
            <a:r>
              <a:rPr lang="es-ES" dirty="0" err="1"/>
              <a:t>fA</a:t>
            </a:r>
            <a:endParaRPr lang="es-ES" dirty="0"/>
          </a:p>
          <a:p>
            <a:pPr algn="just"/>
            <a:r>
              <a:rPr lang="es-ES" dirty="0"/>
              <a:t>En alumbrado, se utiliza la parte del espectro comprendida </a:t>
            </a:r>
          </a:p>
          <a:p>
            <a:pPr algn="just"/>
            <a:r>
              <a:rPr lang="es-ES" dirty="0"/>
              <a:t>entre los 380 y los 760 </a:t>
            </a:r>
            <a:r>
              <a:rPr lang="es-ES" dirty="0" err="1"/>
              <a:t>nm</a:t>
            </a:r>
            <a:r>
              <a:rPr lang="es-ES" dirty="0"/>
              <a:t> (nanómetros). Este rango se de- </a:t>
            </a:r>
          </a:p>
          <a:p>
            <a:pPr algn="just"/>
            <a:r>
              <a:rPr lang="es-ES" dirty="0"/>
              <a:t>nomina margen de radiaciones visibles o espectro visible. </a:t>
            </a:r>
          </a:p>
          <a:p>
            <a:pPr algn="just"/>
            <a:r>
              <a:rPr lang="es-ES" dirty="0"/>
              <a:t>En el extremo inferior (menor longitud de onda), tenemos la </a:t>
            </a:r>
          </a:p>
          <a:p>
            <a:pPr algn="just"/>
            <a:r>
              <a:rPr lang="es-ES" dirty="0"/>
              <a:t>luz violeta y la ultravioleta, mientras que, en el extremo su- </a:t>
            </a:r>
          </a:p>
          <a:p>
            <a:pPr algn="just"/>
            <a:r>
              <a:rPr lang="es-ES" dirty="0" err="1"/>
              <a:t>perior</a:t>
            </a:r>
            <a:r>
              <a:rPr lang="es-ES" dirty="0"/>
              <a:t>, tenemos la luz roja e infrarroja.</a:t>
            </a:r>
          </a:p>
          <a:p>
            <a:pPr algn="just"/>
            <a:r>
              <a:rPr lang="es-ES" dirty="0"/>
              <a:t>Ambos extremos poseen aplicaciones especiales. La luz </a:t>
            </a:r>
          </a:p>
          <a:p>
            <a:pPr algn="just"/>
            <a:r>
              <a:rPr lang="es-ES" dirty="0"/>
              <a:t>ultravioleta se utiliza para lograr la pigmentación de la piel, </a:t>
            </a:r>
          </a:p>
          <a:p>
            <a:pPr algn="just"/>
            <a:r>
              <a:rPr lang="es-ES" dirty="0"/>
              <a:t>realizar la esterilización de elementos, fotograbado, curado</a:t>
            </a:r>
          </a:p>
          <a:p>
            <a:pPr algn="just"/>
            <a:r>
              <a:rPr lang="es-ES" dirty="0"/>
              <a:t>de resinas (en aplicaciones odontológicas); la luz infrarroja</a:t>
            </a:r>
          </a:p>
          <a:p>
            <a:pPr algn="just"/>
            <a:r>
              <a:rPr lang="es-ES" dirty="0"/>
              <a:t>produce calor y se la emplea como fuente calefactora en</a:t>
            </a:r>
          </a:p>
          <a:p>
            <a:pPr algn="just"/>
            <a:r>
              <a:rPr lang="es-ES" dirty="0" smtClean="0"/>
              <a:t>criaderos de pollos, para realizar el secado industrial de </a:t>
            </a:r>
            <a:endParaRPr lang="es-ES" dirty="0"/>
          </a:p>
          <a:p>
            <a:pPr algn="just"/>
            <a:r>
              <a:rPr lang="es-ES" dirty="0"/>
              <a:t>pinturas </a:t>
            </a:r>
            <a:r>
              <a:rPr lang="es-ES" dirty="0" smtClean="0"/>
              <a:t>o en aplicaciones </a:t>
            </a:r>
            <a:r>
              <a:rPr lang="es-ES" dirty="0"/>
              <a:t>médicas.</a:t>
            </a:r>
          </a:p>
          <a:p>
            <a:pPr algn="just"/>
            <a:r>
              <a:rPr lang="es-ES" dirty="0"/>
              <a:t>La radiación en el margen visible nos produce la impresión </a:t>
            </a:r>
          </a:p>
          <a:p>
            <a:pPr algn="just"/>
            <a:r>
              <a:rPr lang="es-ES" dirty="0"/>
              <a:t>luminosa y la impresión de color. Las diferentes longitudes </a:t>
            </a:r>
          </a:p>
          <a:p>
            <a:pPr algn="just"/>
            <a:r>
              <a:rPr lang="es-ES" dirty="0"/>
              <a:t>de onda, además de darnos la impresión de color, nos darán </a:t>
            </a:r>
          </a:p>
          <a:p>
            <a:pPr algn="just"/>
            <a:r>
              <a:rPr lang="es-ES" dirty="0"/>
              <a:t>distintas impresiones de luminosidad. Esto es así debido a la</a:t>
            </a:r>
          </a:p>
          <a:p>
            <a:pPr algn="just"/>
            <a:r>
              <a:rPr lang="es-ES" dirty="0"/>
              <a:t>sensibilidad </a:t>
            </a:r>
            <a:r>
              <a:rPr lang="es-ES" dirty="0" smtClean="0"/>
              <a:t>del ojo humano</a:t>
            </a:r>
            <a:r>
              <a:rPr lang="es-ES" dirty="0"/>
              <a:t>, que </a:t>
            </a:r>
            <a:r>
              <a:rPr lang="es-ES" dirty="0" smtClean="0"/>
              <a:t>tiene su máximo de poder </a:t>
            </a:r>
            <a:endParaRPr lang="es-ES" dirty="0"/>
          </a:p>
          <a:p>
            <a:pPr algn="just"/>
            <a:r>
              <a:rPr lang="es-ES" dirty="0"/>
              <a:t>para </a:t>
            </a:r>
            <a:r>
              <a:rPr lang="es-ES" dirty="0" smtClean="0"/>
              <a:t>una longitud de onda </a:t>
            </a:r>
            <a:r>
              <a:rPr lang="es-ES" dirty="0"/>
              <a:t>de </a:t>
            </a:r>
            <a:r>
              <a:rPr lang="es-ES" dirty="0" smtClean="0"/>
              <a:t>Á = 555 </a:t>
            </a:r>
            <a:r>
              <a:rPr lang="es-ES" dirty="0" err="1"/>
              <a:t>nm</a:t>
            </a:r>
            <a:r>
              <a:rPr lang="es-ES" dirty="0"/>
              <a:t>.</a:t>
            </a:r>
          </a:p>
          <a:p>
            <a:pPr algn="just"/>
            <a:r>
              <a:rPr lang="es-ES" dirty="0"/>
              <a:t>Cuando hablamos de lámparas de iluminación, nos </a:t>
            </a:r>
            <a:r>
              <a:rPr lang="es-ES" dirty="0" err="1"/>
              <a:t>referi</a:t>
            </a:r>
            <a:r>
              <a:rPr lang="es-ES" dirty="0"/>
              <a:t>-</a:t>
            </a:r>
          </a:p>
          <a:p>
            <a:pPr algn="just"/>
            <a:r>
              <a:rPr lang="es-ES" dirty="0" err="1"/>
              <a:t>mos</a:t>
            </a:r>
            <a:r>
              <a:rPr lang="es-ES" dirty="0"/>
              <a:t> a elementos que transforman la energía eléctrica en </a:t>
            </a:r>
          </a:p>
          <a:p>
            <a:pPr algn="just"/>
            <a:r>
              <a:rPr lang="es-ES" dirty="0"/>
              <a:t>energía lumínica, acompañada en mayor o menor medida </a:t>
            </a:r>
          </a:p>
          <a:p>
            <a:pPr algn="just"/>
            <a:r>
              <a:rPr lang="es-ES" dirty="0"/>
              <a:t>de energía calórica.</a:t>
            </a:r>
          </a:p>
          <a:p>
            <a:pPr algn="just"/>
            <a:r>
              <a:rPr lang="es-ES" dirty="0"/>
              <a:t>Cada lámpara tiene, de acuerdo a sus características, usos </a:t>
            </a:r>
          </a:p>
          <a:p>
            <a:pPr algn="just"/>
            <a:r>
              <a:rPr lang="es-ES" dirty="0"/>
              <a:t>y funciones especiales para los que ha sido diseñada. Alum- </a:t>
            </a:r>
          </a:p>
          <a:p>
            <a:pPr algn="just"/>
            <a:r>
              <a:rPr lang="es-ES" dirty="0" err="1"/>
              <a:t>brar</a:t>
            </a:r>
            <a:r>
              <a:rPr lang="es-ES" dirty="0"/>
              <a:t> espacios abiertos, iluminar un cuadro en una galería </a:t>
            </a:r>
          </a:p>
          <a:p>
            <a:pPr algn="just"/>
            <a:r>
              <a:rPr lang="es-ES" dirty="0"/>
              <a:t>de arte, la recepción de una oficina, una pequeña área de </a:t>
            </a:r>
          </a:p>
          <a:p>
            <a:pPr algn="just"/>
            <a:r>
              <a:rPr lang="es-ES" dirty="0"/>
              <a:t>trabajo sobre un escritorio son necesidades cotidianas de </a:t>
            </a:r>
          </a:p>
          <a:p>
            <a:pPr algn="just"/>
            <a:r>
              <a:rPr lang="es-ES" dirty="0"/>
              <a:t>alumbrado, que se satisfacen con diferentes tipos de </a:t>
            </a:r>
            <a:r>
              <a:rPr lang="es-ES" dirty="0" err="1"/>
              <a:t>lám</a:t>
            </a:r>
            <a:r>
              <a:rPr lang="es-ES" dirty="0"/>
              <a:t>- </a:t>
            </a:r>
          </a:p>
          <a:p>
            <a:pPr algn="just"/>
            <a:r>
              <a:rPr lang="es-ES" dirty="0"/>
              <a:t>paras y de artefactos.</a:t>
            </a:r>
          </a:p>
          <a:p>
            <a:pPr algn="just"/>
            <a:r>
              <a:rPr lang="es-ES" dirty="0"/>
              <a:t>Lámparas incandescentes</a:t>
            </a:r>
          </a:p>
          <a:p>
            <a:pPr algn="just"/>
            <a:r>
              <a:rPr lang="es-ES" dirty="0"/>
              <a:t>Una lámpara incandescente se halla compuesta por un </a:t>
            </a:r>
          </a:p>
          <a:p>
            <a:pPr algn="just"/>
            <a:r>
              <a:rPr lang="es-ES" dirty="0"/>
              <a:t>bulbo o ampolla de vidrio, dentro del que hay un filamento </a:t>
            </a:r>
          </a:p>
          <a:p>
            <a:pPr algn="just"/>
            <a:r>
              <a:rPr lang="es-ES" dirty="0"/>
              <a:t>que se pone incandescente por efecto Joule cuando una</a:t>
            </a:r>
          </a:p>
          <a:p>
            <a:pPr algn="just"/>
            <a:r>
              <a:rPr lang="es-ES" dirty="0"/>
              <a:t>Por su bajísimo consumo y larga vida, las lámparas </a:t>
            </a:r>
          </a:p>
          <a:p>
            <a:pPr algn="just"/>
            <a:r>
              <a:rPr lang="es-ES" dirty="0"/>
              <a:t>LED reemplazaron, en la actualidad, a casi todos los</a:t>
            </a:r>
          </a:p>
          <a:p>
            <a:pPr algn="just"/>
            <a:r>
              <a:rPr lang="es-ES" dirty="0"/>
              <a:t>otros tipos de lámparas, que sobreviven </a:t>
            </a:r>
            <a:r>
              <a:rPr lang="es-ES" dirty="0" smtClean="0"/>
              <a:t>en instala-</a:t>
            </a:r>
            <a:endParaRPr lang="es-ES" dirty="0"/>
          </a:p>
          <a:p>
            <a:pPr algn="just"/>
            <a:r>
              <a:rPr lang="es-ES" dirty="0" err="1"/>
              <a:t>ciones</a:t>
            </a:r>
            <a:r>
              <a:rPr lang="es-ES" dirty="0"/>
              <a:t> antiguas </a:t>
            </a:r>
            <a:r>
              <a:rPr lang="es-ES" dirty="0" smtClean="0"/>
              <a:t>o usos </a:t>
            </a:r>
            <a:r>
              <a:rPr lang="es-ES" dirty="0"/>
              <a:t>especiales.</a:t>
            </a:r>
          </a:p>
          <a:p>
            <a:pPr algn="just"/>
            <a:r>
              <a:rPr lang="es-ES" dirty="0"/>
              <a:t>corriente circula a través de él. Los extremos del filamento </a:t>
            </a:r>
          </a:p>
          <a:p>
            <a:pPr algn="just"/>
            <a:r>
              <a:rPr lang="es-ES" dirty="0"/>
              <a:t>están conectados a los contactos del casquillo o culote me- </a:t>
            </a:r>
          </a:p>
          <a:p>
            <a:pPr algn="just"/>
            <a:r>
              <a:rPr lang="es-ES" dirty="0" err="1"/>
              <a:t>tálico</a:t>
            </a:r>
            <a:r>
              <a:rPr lang="es-ES" dirty="0"/>
              <a:t> al que va pegada la ampolla de vidrio.</a:t>
            </a:r>
          </a:p>
          <a:p>
            <a:pPr algn="just"/>
            <a:r>
              <a:rPr lang="es-ES" dirty="0"/>
              <a:t>De acuerdo a la potencia de la lámpara, será el tamaño de</a:t>
            </a:r>
          </a:p>
          <a:p>
            <a:pPr algn="just"/>
            <a:r>
              <a:rPr lang="es-ES" dirty="0" smtClean="0"/>
              <a:t>la ampolla a fin de permitir la disipación del calor </a:t>
            </a:r>
            <a:r>
              <a:rPr lang="es-ES" dirty="0"/>
              <a:t>generado</a:t>
            </a:r>
          </a:p>
          <a:p>
            <a:pPr algn="just"/>
            <a:r>
              <a:rPr lang="es-ES" dirty="0"/>
              <a:t>por el filamento. La ampolla está llena de gas inerte, gene- </a:t>
            </a:r>
          </a:p>
          <a:p>
            <a:pPr algn="just"/>
            <a:r>
              <a:rPr lang="es-ES" dirty="0" err="1"/>
              <a:t>ralmente</a:t>
            </a:r>
            <a:r>
              <a:rPr lang="es-ES" dirty="0"/>
              <a:t> kriptón, a fin de evitar que el filamento se </a:t>
            </a:r>
            <a:r>
              <a:rPr lang="es-ES" dirty="0" err="1"/>
              <a:t>vapo</a:t>
            </a:r>
            <a:r>
              <a:rPr lang="es-ES" dirty="0"/>
              <a:t>- </a:t>
            </a:r>
          </a:p>
          <a:p>
            <a:pPr algn="just"/>
            <a:r>
              <a:rPr lang="es-ES" dirty="0"/>
              <a:t>rice. Al principio, el filamento era de carbono, pero luego </a:t>
            </a:r>
          </a:p>
          <a:p>
            <a:pPr algn="just"/>
            <a:r>
              <a:rPr lang="es-ES" dirty="0"/>
              <a:t>se lo reemplazó por otros materiales; el más utilizado es el</a:t>
            </a:r>
          </a:p>
          <a:p>
            <a:pPr algn="just"/>
            <a:r>
              <a:rPr lang="es-ES" dirty="0"/>
              <a:t>tungsteno (</a:t>
            </a:r>
            <a:r>
              <a:rPr lang="es-ES" dirty="0" smtClean="0"/>
              <a:t>o wolframio</a:t>
            </a:r>
            <a:r>
              <a:rPr lang="es-ES" dirty="0"/>
              <a:t>).</a:t>
            </a:r>
          </a:p>
          <a:p>
            <a:pPr algn="just"/>
            <a:r>
              <a:rPr lang="es-ES" dirty="0"/>
              <a:t>Lámpara incandescente con filamento de carbono</a:t>
            </a:r>
            <a:r>
              <a:rPr lang="es-ES" dirty="0" smtClean="0"/>
              <a:t>.</a:t>
            </a:r>
          </a:p>
          <a:p>
            <a:pPr algn="just"/>
            <a:endParaRPr lang="es-ES" dirty="0"/>
          </a:p>
          <a:p>
            <a:pPr algn="just"/>
            <a:endParaRPr lang="es-ES" dirty="0" smtClean="0"/>
          </a:p>
          <a:p>
            <a:pPr algn="just"/>
            <a:r>
              <a:rPr lang="es-ES" dirty="0" smtClean="0"/>
              <a:t>El casquillo sirve para mantener la lámpara </a:t>
            </a:r>
            <a:r>
              <a:rPr lang="es-ES" dirty="0" err="1"/>
              <a:t>fir</a:t>
            </a:r>
            <a:r>
              <a:rPr lang="es-ES" dirty="0"/>
              <a:t>-</a:t>
            </a:r>
          </a:p>
          <a:p>
            <a:pPr algn="just"/>
            <a:r>
              <a:rPr lang="es-ES" dirty="0" err="1"/>
              <a:t>memente</a:t>
            </a:r>
            <a:r>
              <a:rPr lang="es-ES" dirty="0"/>
              <a:t> sujeta al portalámparas; los de rosca </a:t>
            </a:r>
          </a:p>
          <a:p>
            <a:pPr algn="just"/>
            <a:r>
              <a:rPr lang="es-ES" dirty="0"/>
              <a:t>vienen en tres diámetros denominados E14 (</a:t>
            </a:r>
            <a:r>
              <a:rPr lang="es-ES" dirty="0" err="1"/>
              <a:t>Mig</a:t>
            </a:r>
            <a:r>
              <a:rPr lang="es-ES" dirty="0"/>
              <a:t>- </a:t>
            </a:r>
          </a:p>
          <a:p>
            <a:pPr algn="just"/>
            <a:r>
              <a:rPr lang="es-ES" dirty="0"/>
              <a:t>non), E27 (Standard) y E40 (</a:t>
            </a:r>
            <a:r>
              <a:rPr lang="es-ES" dirty="0" err="1"/>
              <a:t>Goliath</a:t>
            </a:r>
            <a:r>
              <a:rPr lang="es-ES" dirty="0"/>
              <a:t>). También los </a:t>
            </a:r>
          </a:p>
          <a:p>
            <a:pPr algn="just"/>
            <a:r>
              <a:rPr lang="es-ES" dirty="0"/>
              <a:t>hay de tipo bayoneta, con uno o dos contactos </a:t>
            </a:r>
          </a:p>
          <a:p>
            <a:pPr algn="just"/>
            <a:r>
              <a:rPr lang="es-ES" dirty="0"/>
              <a:t>destinados a los extremos de uno o dos </a:t>
            </a:r>
            <a:r>
              <a:rPr lang="es-ES" dirty="0" err="1"/>
              <a:t>filamen</a:t>
            </a:r>
            <a:r>
              <a:rPr lang="es-ES" dirty="0"/>
              <a:t>- </a:t>
            </a:r>
          </a:p>
          <a:p>
            <a:pPr algn="just"/>
            <a:r>
              <a:rPr lang="es-ES" dirty="0"/>
              <a:t>tos independientes, y el otro extremo de los fila-</a:t>
            </a:r>
          </a:p>
          <a:p>
            <a:pPr algn="just"/>
            <a:r>
              <a:rPr lang="es-ES" dirty="0" err="1"/>
              <a:t>mentos</a:t>
            </a:r>
            <a:r>
              <a:rPr lang="es-ES" dirty="0"/>
              <a:t> conectado </a:t>
            </a:r>
            <a:r>
              <a:rPr lang="es-ES" dirty="0" smtClean="0"/>
              <a:t>al cuerpo de la bayoneta. Lámparas</a:t>
            </a:r>
            <a:endParaRPr lang="es-ES" dirty="0"/>
          </a:p>
          <a:p>
            <a:pPr algn="just"/>
            <a:r>
              <a:rPr lang="es-ES" dirty="0"/>
              <a:t>Las lámparas incandescentes pueden ser </a:t>
            </a:r>
            <a:r>
              <a:rPr lang="es-ES" dirty="0" err="1" smtClean="0"/>
              <a:t>clasifi</a:t>
            </a:r>
            <a:r>
              <a:rPr lang="es-ES" dirty="0" smtClean="0"/>
              <a:t>- incandescentes </a:t>
            </a:r>
            <a:endParaRPr lang="es-ES" dirty="0"/>
          </a:p>
          <a:p>
            <a:pPr algn="just"/>
            <a:r>
              <a:rPr lang="es-ES" dirty="0" err="1"/>
              <a:t>cadas</a:t>
            </a:r>
            <a:r>
              <a:rPr lang="es-ES" dirty="0"/>
              <a:t> de varias formas</a:t>
            </a:r>
            <a:r>
              <a:rPr lang="es-ES" dirty="0" smtClean="0"/>
              <a:t>: de </a:t>
            </a:r>
            <a:r>
              <a:rPr lang="es-ES" dirty="0"/>
              <a:t>colores.</a:t>
            </a:r>
          </a:p>
          <a:p>
            <a:pPr algn="just"/>
            <a:r>
              <a:rPr lang="es-ES" dirty="0" smtClean="0"/>
              <a:t>O Una </a:t>
            </a:r>
            <a:r>
              <a:rPr lang="es-ES" dirty="0"/>
              <a:t>lámpara incandescente</a:t>
            </a:r>
          </a:p>
          <a:p>
            <a:pPr algn="just"/>
            <a:r>
              <a:rPr lang="es-ES" dirty="0" smtClean="0"/>
              <a:t>0 Por el cristal</a:t>
            </a:r>
            <a:r>
              <a:rPr lang="es-ES" dirty="0"/>
              <a:t>:</a:t>
            </a:r>
          </a:p>
          <a:p>
            <a:pPr algn="just"/>
            <a:r>
              <a:rPr lang="es-ES" dirty="0"/>
              <a:t>'</a:t>
            </a:r>
          </a:p>
          <a:p>
            <a:pPr algn="just"/>
            <a:r>
              <a:rPr lang="es-ES" dirty="0" err="1"/>
              <a:t>cia</a:t>
            </a:r>
            <a:endParaRPr lang="es-ES" dirty="0"/>
          </a:p>
          <a:p>
            <a:pPr algn="just"/>
            <a:r>
              <a:rPr lang="es-ES" dirty="0"/>
              <a:t>claras</a:t>
            </a:r>
            <a:r>
              <a:rPr lang="es-ES" dirty="0" smtClean="0"/>
              <a:t>, opalina, reflectoras, de</a:t>
            </a:r>
            <a:endParaRPr lang="es-ES" dirty="0"/>
          </a:p>
          <a:p>
            <a:pPr algn="just"/>
            <a:r>
              <a:rPr lang="es-ES" dirty="0"/>
              <a:t>Gs </a:t>
            </a:r>
            <a:r>
              <a:rPr lang="es-ES" dirty="0" err="1"/>
              <a:t>aia</a:t>
            </a:r>
            <a:endParaRPr lang="es-ES" dirty="0"/>
          </a:p>
          <a:p>
            <a:pPr algn="just"/>
            <a:r>
              <a:rPr lang="es-ES" dirty="0"/>
              <a:t>genera </a:t>
            </a:r>
            <a:r>
              <a:rPr lang="es-ES" dirty="0" smtClean="0"/>
              <a:t>luz a partir de un </a:t>
            </a:r>
            <a:endParaRPr lang="es-ES" dirty="0"/>
          </a:p>
          <a:p>
            <a:pPr algn="just"/>
            <a:r>
              <a:rPr lang="es-ES" dirty="0"/>
              <a:t>filamento metálico, que </a:t>
            </a:r>
          </a:p>
          <a:p>
            <a:pPr algn="just"/>
            <a:r>
              <a:rPr lang="es-ES" dirty="0" smtClean="0"/>
              <a:t>se calienta al circular una</a:t>
            </a:r>
            <a:endParaRPr lang="es-ES" dirty="0"/>
          </a:p>
          <a:p>
            <a:pPr algn="just"/>
            <a:r>
              <a:rPr lang="es-ES" dirty="0" smtClean="0"/>
              <a:t>corriente a través de él</a:t>
            </a:r>
            <a:r>
              <a:rPr lang="es-ES" dirty="0"/>
              <a:t>.</a:t>
            </a:r>
          </a:p>
          <a:p>
            <a:pPr algn="just"/>
            <a:r>
              <a:rPr lang="es-ES" dirty="0"/>
              <a:t>bombilla halógena.</a:t>
            </a:r>
          </a:p>
          <a:p>
            <a:pPr algn="just"/>
            <a:r>
              <a:rPr lang="es-ES" dirty="0"/>
              <a:t>Energía, longitud de onda, sensibilidad </a:t>
            </a:r>
            <a:r>
              <a:rPr lang="es-ES" dirty="0" smtClean="0"/>
              <a:t>y luz</a:t>
            </a:r>
            <a:endParaRPr lang="es-ES" dirty="0"/>
          </a:p>
          <a:p>
            <a:pPr algn="just"/>
            <a:r>
              <a:rPr lang="es-ES" dirty="0"/>
              <a:t>visible</a:t>
            </a:r>
          </a:p>
          <a:p>
            <a:pPr algn="just"/>
            <a:r>
              <a:rPr lang="es-ES" dirty="0"/>
              <a:t>infrarrojo</a:t>
            </a:r>
          </a:p>
          <a:p>
            <a:pPr algn="just"/>
            <a:r>
              <a:rPr lang="es-ES" dirty="0"/>
              <a:t>1!</a:t>
            </a:r>
          </a:p>
          <a:p>
            <a:pPr algn="just"/>
            <a:r>
              <a:rPr lang="es-ES" dirty="0"/>
              <a:t>! </a:t>
            </a:r>
          </a:p>
          <a:p>
            <a:pPr algn="just"/>
            <a:r>
              <a:rPr lang="es-ES" dirty="0"/>
              <a:t>I</a:t>
            </a:r>
          </a:p>
          <a:p>
            <a:pPr algn="just"/>
            <a:r>
              <a:rPr lang="es-ES" dirty="0"/>
              <a:t>1 </a:t>
            </a:r>
          </a:p>
          <a:p>
            <a:pPr algn="just"/>
            <a:r>
              <a:rPr lang="es-ES" dirty="0"/>
              <a:t>; </a:t>
            </a:r>
          </a:p>
          <a:p>
            <a:pPr algn="just"/>
            <a:r>
              <a:rPr lang="es-ES" dirty="0"/>
              <a:t>!</a:t>
            </a:r>
          </a:p>
          <a:p>
            <a:pPr algn="just"/>
            <a:r>
              <a:rPr lang="es-ES" dirty="0" err="1"/>
              <a:t>Il</a:t>
            </a:r>
            <a:endParaRPr lang="es-ES" dirty="0"/>
          </a:p>
          <a:p>
            <a:pPr algn="just"/>
            <a:r>
              <a:rPr lang="es-ES" dirty="0"/>
              <a:t>1</a:t>
            </a:r>
          </a:p>
          <a:p>
            <a:pPr algn="just"/>
            <a:r>
              <a:rPr lang="es-ES" dirty="0"/>
              <a:t>1</a:t>
            </a:r>
          </a:p>
          <a:p>
            <a:pPr algn="just"/>
            <a:r>
              <a:rPr lang="es-ES" dirty="0"/>
              <a:t>L</a:t>
            </a:r>
          </a:p>
          <a:p>
            <a:pPr algn="just"/>
            <a:r>
              <a:rPr lang="es-ES" dirty="0"/>
              <a:t>JL</a:t>
            </a:r>
          </a:p>
          <a:p>
            <a:pPr algn="just"/>
            <a:r>
              <a:rPr lang="es-ES" dirty="0"/>
              <a:t>L</a:t>
            </a:r>
          </a:p>
          <a:p>
            <a:pPr algn="just"/>
            <a:r>
              <a:rPr lang="es-ES" dirty="0"/>
              <a:t>J</a:t>
            </a:r>
          </a:p>
          <a:p>
            <a:pPr algn="just"/>
            <a:r>
              <a:rPr lang="es-ES" dirty="0" smtClean="0"/>
              <a:t>200 500 » 1000</a:t>
            </a:r>
            <a:endParaRPr lang="es-ES" dirty="0"/>
          </a:p>
          <a:p>
            <a:pPr algn="just"/>
            <a:r>
              <a:rPr lang="es-ES" dirty="0"/>
              <a:t>2000</a:t>
            </a:r>
          </a:p>
          <a:p>
            <a:pPr algn="just"/>
            <a:r>
              <a:rPr lang="es-ES" dirty="0"/>
              <a:t>3000</a:t>
            </a:r>
          </a:p>
          <a:p>
            <a:pPr algn="just"/>
            <a:r>
              <a:rPr lang="es-ES" dirty="0"/>
              <a:t>Primera curva</a:t>
            </a:r>
          </a:p>
          <a:p>
            <a:pPr algn="just"/>
            <a:r>
              <a:rPr lang="es-ES" dirty="0" err="1"/>
              <a:t>Ees</a:t>
            </a:r>
            <a:r>
              <a:rPr lang="es-ES" dirty="0"/>
              <a:t>: </a:t>
            </a:r>
          </a:p>
          <a:p>
            <a:pPr algn="just"/>
            <a:r>
              <a:rPr lang="es-ES" dirty="0"/>
              <a:t>4000m</a:t>
            </a:r>
          </a:p>
          <a:p>
            <a:pPr algn="just"/>
            <a:r>
              <a:rPr lang="es-ES" dirty="0"/>
              <a:t>0 La primera curva representa la radiación de energía </a:t>
            </a:r>
          </a:p>
          <a:p>
            <a:pPr algn="just"/>
            <a:r>
              <a:rPr lang="es-ES" dirty="0"/>
              <a:t>en función de la longitud de onda para una lámpara </a:t>
            </a:r>
          </a:p>
          <a:p>
            <a:pPr algn="just"/>
            <a:r>
              <a:rPr lang="es-ES" dirty="0"/>
              <a:t>incandescente.</a:t>
            </a:r>
          </a:p>
          <a:p>
            <a:pPr algn="just"/>
            <a:r>
              <a:rPr lang="es-ES" dirty="0" smtClean="0"/>
              <a:t>La segunda </a:t>
            </a:r>
            <a:r>
              <a:rPr lang="es-ES" dirty="0"/>
              <a:t>curva muestra en detalle </a:t>
            </a:r>
            <a:r>
              <a:rPr lang="es-ES" dirty="0" smtClean="0"/>
              <a:t>la curva </a:t>
            </a:r>
            <a:r>
              <a:rPr lang="es-ES" dirty="0"/>
              <a:t>inicial, </a:t>
            </a:r>
          </a:p>
          <a:p>
            <a:pPr algn="just"/>
            <a:r>
              <a:rPr lang="es-ES" dirty="0"/>
              <a:t>pero </a:t>
            </a:r>
            <a:r>
              <a:rPr lang="es-ES" dirty="0" smtClean="0"/>
              <a:t>en el espectro </a:t>
            </a:r>
            <a:r>
              <a:rPr lang="es-ES" dirty="0"/>
              <a:t>visible.</a:t>
            </a:r>
          </a:p>
          <a:p>
            <a:pPr algn="just"/>
            <a:r>
              <a:rPr lang="es-ES" dirty="0" smtClean="0"/>
              <a:t>La tercera curva es la de la sensibilidad del ojo </a:t>
            </a:r>
            <a:r>
              <a:rPr lang="es-ES" dirty="0" err="1" smtClean="0"/>
              <a:t>hu</a:t>
            </a:r>
            <a:r>
              <a:rPr lang="es-ES" dirty="0" smtClean="0"/>
              <a:t>-</a:t>
            </a:r>
            <a:endParaRPr lang="es-ES" dirty="0"/>
          </a:p>
          <a:p>
            <a:pPr algn="just"/>
            <a:r>
              <a:rPr lang="es-ES" dirty="0"/>
              <a:t>mano.</a:t>
            </a:r>
          </a:p>
          <a:p>
            <a:pPr algn="just"/>
            <a:r>
              <a:rPr lang="es-ES" dirty="0"/>
              <a:t>La cuarta curva es la luz en función de la longitud de </a:t>
            </a:r>
          </a:p>
          <a:p>
            <a:pPr algn="just"/>
            <a:r>
              <a:rPr lang="es-ES" dirty="0"/>
              <a:t>onda. Podemos ver que la distribución espectral de la </a:t>
            </a:r>
          </a:p>
          <a:p>
            <a:pPr algn="just"/>
            <a:r>
              <a:rPr lang="es-ES" dirty="0"/>
              <a:t>energía de una lámpara incandescente es continua, </a:t>
            </a:r>
          </a:p>
          <a:p>
            <a:pPr algn="just"/>
            <a:r>
              <a:rPr lang="es-ES" dirty="0"/>
              <a:t>tiene todas las longitudes de onda. En el espectro </a:t>
            </a:r>
            <a:r>
              <a:rPr lang="es-ES" dirty="0" err="1"/>
              <a:t>visi</a:t>
            </a:r>
            <a:r>
              <a:rPr lang="es-ES" dirty="0"/>
              <a:t>-</a:t>
            </a:r>
          </a:p>
          <a:p>
            <a:pPr algn="just"/>
            <a:r>
              <a:rPr lang="es-ES" dirty="0" err="1"/>
              <a:t>ble</a:t>
            </a:r>
            <a:r>
              <a:rPr lang="es-ES" dirty="0" smtClean="0"/>
              <a:t>, posee el 9 % </a:t>
            </a:r>
            <a:r>
              <a:rPr lang="es-ES" dirty="0"/>
              <a:t>de </a:t>
            </a:r>
            <a:r>
              <a:rPr lang="es-ES" dirty="0" smtClean="0"/>
              <a:t>la energía </a:t>
            </a:r>
            <a:r>
              <a:rPr lang="es-ES" dirty="0"/>
              <a:t>radiada.</a:t>
            </a:r>
          </a:p>
          <a:p>
            <a:pPr algn="just"/>
            <a:r>
              <a:rPr lang="es-ES" dirty="0"/>
              <a:t>Por definición, un watt de luz es un watt de energía </a:t>
            </a:r>
          </a:p>
          <a:p>
            <a:pPr algn="just"/>
            <a:r>
              <a:rPr lang="es-ES" dirty="0"/>
              <a:t>radiada </a:t>
            </a:r>
            <a:r>
              <a:rPr lang="es-ES" dirty="0" smtClean="0"/>
              <a:t>en la longitud </a:t>
            </a:r>
            <a:r>
              <a:rPr lang="es-ES" dirty="0"/>
              <a:t>de 555 </a:t>
            </a:r>
            <a:r>
              <a:rPr lang="es-ES" dirty="0" err="1"/>
              <a:t>nm</a:t>
            </a:r>
            <a:r>
              <a:rPr lang="es-ES" dirty="0"/>
              <a:t> que </a:t>
            </a:r>
            <a:r>
              <a:rPr lang="es-ES" dirty="0" smtClean="0"/>
              <a:t>es donde el ojo </a:t>
            </a:r>
            <a:endParaRPr lang="es-ES" dirty="0"/>
          </a:p>
          <a:p>
            <a:pPr algn="just"/>
            <a:r>
              <a:rPr lang="es-ES" dirty="0"/>
              <a:t>tiene una sensibilidad </a:t>
            </a:r>
            <a:r>
              <a:rPr lang="es-ES" dirty="0" smtClean="0"/>
              <a:t>del 100 %. En </a:t>
            </a:r>
            <a:r>
              <a:rPr lang="es-ES" dirty="0"/>
              <a:t>600 </a:t>
            </a:r>
            <a:r>
              <a:rPr lang="es-ES" dirty="0" err="1"/>
              <a:t>nm</a:t>
            </a:r>
            <a:r>
              <a:rPr lang="es-ES" dirty="0"/>
              <a:t>, un watt </a:t>
            </a:r>
          </a:p>
          <a:p>
            <a:pPr algn="just"/>
            <a:r>
              <a:rPr lang="es-ES" dirty="0"/>
              <a:t>de energía radiada equivale </a:t>
            </a:r>
            <a:r>
              <a:rPr lang="es-ES" dirty="0" smtClean="0"/>
              <a:t>a 0,63 </a:t>
            </a:r>
            <a:r>
              <a:rPr lang="es-ES" dirty="0"/>
              <a:t>watts de luz</a:t>
            </a:r>
            <a:r>
              <a:rPr lang="es-ES" dirty="0" smtClean="0"/>
              <a:t>. Por </a:t>
            </a:r>
            <a:r>
              <a:rPr lang="es-ES" dirty="0"/>
              <a:t>lo </a:t>
            </a:r>
          </a:p>
          <a:p>
            <a:pPr algn="just"/>
            <a:r>
              <a:rPr lang="es-ES" dirty="0"/>
              <a:t>que ese </a:t>
            </a:r>
            <a:r>
              <a:rPr lang="es-ES" dirty="0" smtClean="0"/>
              <a:t>9 % </a:t>
            </a:r>
            <a:r>
              <a:rPr lang="es-ES" dirty="0"/>
              <a:t>de </a:t>
            </a:r>
            <a:r>
              <a:rPr lang="es-ES" dirty="0" smtClean="0"/>
              <a:t>la energía </a:t>
            </a:r>
            <a:r>
              <a:rPr lang="es-ES" dirty="0"/>
              <a:t>no será </a:t>
            </a:r>
            <a:r>
              <a:rPr lang="es-ES" dirty="0" smtClean="0"/>
              <a:t>el 9 % </a:t>
            </a:r>
            <a:r>
              <a:rPr lang="es-ES" dirty="0"/>
              <a:t>de luz</a:t>
            </a:r>
            <a:r>
              <a:rPr lang="es-ES" dirty="0" smtClean="0"/>
              <a:t>, sino</a:t>
            </a:r>
            <a:endParaRPr lang="es-ES" dirty="0"/>
          </a:p>
          <a:p>
            <a:pPr algn="just"/>
            <a:r>
              <a:rPr lang="es-ES" dirty="0" err="1"/>
              <a:t>Uv</a:t>
            </a:r>
            <a:r>
              <a:rPr lang="es-ES" dirty="0"/>
              <a:t>.</a:t>
            </a:r>
          </a:p>
          <a:p>
            <a:pPr algn="just"/>
            <a:r>
              <a:rPr lang="es-ES" dirty="0"/>
              <a:t>E &lt; </a:t>
            </a:r>
            <a:r>
              <a:rPr lang="es-ES" dirty="0" smtClean="0"/>
              <a:t>espectro = longitud de onda</a:t>
            </a:r>
            <a:endParaRPr lang="es-ES" dirty="0"/>
          </a:p>
          <a:p>
            <a:pPr algn="just"/>
            <a:r>
              <a:rPr lang="es-ES" dirty="0"/>
              <a:t>Segunda curva</a:t>
            </a:r>
          </a:p>
          <a:p>
            <a:pPr algn="just"/>
            <a:r>
              <a:rPr lang="es-ES" dirty="0"/>
              <a:t>! </a:t>
            </a:r>
          </a:p>
          <a:p>
            <a:pPr algn="just"/>
            <a:r>
              <a:rPr lang="es-ES" dirty="0"/>
              <a:t>! </a:t>
            </a:r>
          </a:p>
          <a:p>
            <a:pPr algn="just"/>
            <a:r>
              <a:rPr lang="es-ES" dirty="0"/>
              <a:t>! </a:t>
            </a:r>
          </a:p>
          <a:p>
            <a:pPr algn="just"/>
            <a:r>
              <a:rPr lang="es-ES" dirty="0"/>
              <a:t>! </a:t>
            </a:r>
          </a:p>
          <a:p>
            <a:pPr algn="just"/>
            <a:r>
              <a:rPr lang="es-ES" dirty="0"/>
              <a:t>! </a:t>
            </a:r>
          </a:p>
          <a:p>
            <a:pPr algn="just"/>
            <a:r>
              <a:rPr lang="es-ES" dirty="0"/>
              <a:t>' </a:t>
            </a:r>
          </a:p>
          <a:p>
            <a:pPr algn="just"/>
            <a:r>
              <a:rPr lang="es-ES" dirty="0"/>
              <a:t>1 </a:t>
            </a:r>
          </a:p>
          <a:p>
            <a:pPr algn="just"/>
            <a:r>
              <a:rPr lang="es-ES" dirty="0"/>
              <a:t>t</a:t>
            </a:r>
          </a:p>
          <a:p>
            <a:pPr algn="just"/>
            <a:r>
              <a:rPr lang="es-ES" dirty="0"/>
              <a:t>500</a:t>
            </a:r>
          </a:p>
          <a:p>
            <a:pPr algn="just"/>
            <a:r>
              <a:rPr lang="es-ES" dirty="0"/>
              <a:t>450</a:t>
            </a:r>
          </a:p>
          <a:p>
            <a:pPr algn="just"/>
            <a:r>
              <a:rPr lang="es-ES" dirty="0" smtClean="0"/>
              <a:t>550 600 650 700</a:t>
            </a:r>
            <a:endParaRPr lang="es-ES" dirty="0"/>
          </a:p>
          <a:p>
            <a:pPr algn="just"/>
            <a:r>
              <a:rPr lang="es-ES" dirty="0"/>
              <a:t>750 m H</a:t>
            </a:r>
          </a:p>
          <a:p>
            <a:pPr algn="just"/>
            <a:r>
              <a:rPr lang="es-ES" dirty="0"/>
              <a:t>que corresponderá a una cifra menor. La cuarta curva 75</a:t>
            </a:r>
          </a:p>
          <a:p>
            <a:pPr algn="just"/>
            <a:r>
              <a:rPr lang="es-ES" dirty="0"/>
              <a:t>nos muestra la distribución del flujo luminoso en el 50</a:t>
            </a:r>
          </a:p>
          <a:p>
            <a:pPr algn="just"/>
            <a:r>
              <a:rPr lang="es-ES" dirty="0"/>
              <a:t>Tercera curva</a:t>
            </a:r>
          </a:p>
          <a:p>
            <a:pPr algn="just"/>
            <a:r>
              <a:rPr lang="es-ES" dirty="0"/>
              <a:t>25</a:t>
            </a:r>
          </a:p>
          <a:p>
            <a:pPr algn="just"/>
            <a:r>
              <a:rPr lang="es-ES" dirty="0"/>
              <a:t>0</a:t>
            </a:r>
          </a:p>
          <a:p>
            <a:pPr algn="just"/>
            <a:r>
              <a:rPr lang="es-ES" dirty="0"/>
              <a:t>1</a:t>
            </a:r>
          </a:p>
          <a:p>
            <a:pPr algn="just"/>
            <a:r>
              <a:rPr lang="es-ES" dirty="0"/>
              <a:t>350</a:t>
            </a:r>
          </a:p>
          <a:p>
            <a:pPr algn="just"/>
            <a:r>
              <a:rPr lang="es-ES" dirty="0"/>
              <a:t>400</a:t>
            </a:r>
          </a:p>
          <a:p>
            <a:pPr algn="just"/>
            <a:r>
              <a:rPr lang="es-ES" dirty="0"/>
              <a:t>450</a:t>
            </a:r>
          </a:p>
          <a:p>
            <a:pPr algn="just"/>
            <a:r>
              <a:rPr lang="es-ES" dirty="0"/>
              <a:t>500</a:t>
            </a:r>
          </a:p>
          <a:p>
            <a:pPr algn="just"/>
            <a:r>
              <a:rPr lang="es-ES" dirty="0"/>
              <a:t>550</a:t>
            </a:r>
          </a:p>
          <a:p>
            <a:pPr algn="just"/>
            <a:r>
              <a:rPr lang="es-ES" dirty="0"/>
              <a:t>500</a:t>
            </a:r>
          </a:p>
          <a:p>
            <a:pPr algn="just"/>
            <a:r>
              <a:rPr lang="es-ES" dirty="0"/>
              <a:t>650</a:t>
            </a:r>
          </a:p>
          <a:p>
            <a:pPr algn="just"/>
            <a:r>
              <a:rPr lang="es-ES" dirty="0"/>
              <a:t>700</a:t>
            </a:r>
          </a:p>
          <a:p>
            <a:pPr algn="just"/>
            <a:r>
              <a:rPr lang="es-ES" dirty="0"/>
              <a:t>400</a:t>
            </a:r>
          </a:p>
          <a:p>
            <a:pPr algn="just"/>
            <a:r>
              <a:rPr lang="es-ES" dirty="0"/>
              <a:t>=&gt;&gt; longitud </a:t>
            </a:r>
            <a:r>
              <a:rPr lang="es-ES" dirty="0" smtClean="0"/>
              <a:t>de onda</a:t>
            </a:r>
            <a:endParaRPr lang="es-ES" dirty="0"/>
          </a:p>
          <a:p>
            <a:pPr algn="just"/>
            <a:r>
              <a:rPr lang="es-ES" dirty="0"/>
              <a:t>espectro visible.</a:t>
            </a:r>
          </a:p>
          <a:p>
            <a:pPr algn="just"/>
            <a:r>
              <a:rPr lang="es-ES" dirty="0" smtClean="0"/>
              <a:t>En la práctica, no se habla </a:t>
            </a:r>
            <a:r>
              <a:rPr lang="es-ES" dirty="0"/>
              <a:t>de watts </a:t>
            </a:r>
            <a:r>
              <a:rPr lang="es-ES" dirty="0" smtClean="0"/>
              <a:t>de luz, sino </a:t>
            </a:r>
            <a:r>
              <a:rPr lang="es-ES" dirty="0"/>
              <a:t>que </a:t>
            </a:r>
          </a:p>
          <a:p>
            <a:pPr algn="just"/>
            <a:r>
              <a:rPr lang="es-ES" dirty="0"/>
              <a:t>hablamos de lumen </a:t>
            </a:r>
            <a:r>
              <a:rPr lang="es-ES" dirty="0" smtClean="0"/>
              <a:t>para referirnos al flujo luminoso</a:t>
            </a:r>
            <a:r>
              <a:rPr lang="es-ES" dirty="0"/>
              <a:t>: </a:t>
            </a:r>
          </a:p>
          <a:p>
            <a:pPr algn="just"/>
            <a:r>
              <a:rPr lang="es-ES" dirty="0" smtClean="0"/>
              <a:t>1 watt de luz es igual a 683 </a:t>
            </a:r>
            <a:r>
              <a:rPr lang="es-ES" dirty="0"/>
              <a:t>lúmenes. </a:t>
            </a:r>
            <a:r>
              <a:rPr lang="es-ES" dirty="0" smtClean="0"/>
              <a:t>El rendimiento </a:t>
            </a:r>
            <a:endParaRPr lang="es-ES" dirty="0"/>
          </a:p>
          <a:p>
            <a:pPr algn="just"/>
            <a:r>
              <a:rPr lang="es-ES" dirty="0"/>
              <a:t>de una fuente </a:t>
            </a:r>
            <a:r>
              <a:rPr lang="es-ES" dirty="0" smtClean="0"/>
              <a:t>de luz se </a:t>
            </a:r>
            <a:r>
              <a:rPr lang="es-ES" dirty="0"/>
              <a:t>expresa </a:t>
            </a:r>
            <a:r>
              <a:rPr lang="es-ES" dirty="0" smtClean="0"/>
              <a:t>en lúmenes </a:t>
            </a:r>
            <a:r>
              <a:rPr lang="es-ES" dirty="0"/>
              <a:t>por </a:t>
            </a:r>
          </a:p>
          <a:p>
            <a:pPr algn="just"/>
            <a:r>
              <a:rPr lang="es-ES" dirty="0"/>
              <a:t>watt consumido (</a:t>
            </a:r>
            <a:r>
              <a:rPr lang="es-ES" dirty="0" err="1"/>
              <a:t>Im</a:t>
            </a:r>
            <a:r>
              <a:rPr lang="es-ES" dirty="0"/>
              <a:t>/W) </a:t>
            </a:r>
            <a:r>
              <a:rPr lang="es-ES" dirty="0" smtClean="0"/>
              <a:t>y recibe el nombre </a:t>
            </a:r>
            <a:r>
              <a:rPr lang="es-ES" dirty="0"/>
              <a:t>de flujo</a:t>
            </a:r>
          </a:p>
          <a:p>
            <a:pPr algn="just"/>
            <a:r>
              <a:rPr lang="es-ES" dirty="0"/>
              <a:t>450</a:t>
            </a:r>
          </a:p>
          <a:p>
            <a:pPr algn="just"/>
            <a:r>
              <a:rPr lang="es-ES" dirty="0"/>
              <a:t>500</a:t>
            </a:r>
          </a:p>
          <a:p>
            <a:pPr algn="just"/>
            <a:r>
              <a:rPr lang="es-ES" dirty="0"/>
              <a:t>550</a:t>
            </a:r>
          </a:p>
          <a:p>
            <a:pPr algn="just"/>
            <a:r>
              <a:rPr lang="es-ES" dirty="0"/>
              <a:t>500</a:t>
            </a:r>
          </a:p>
          <a:p>
            <a:pPr algn="just"/>
            <a:r>
              <a:rPr lang="es-ES" dirty="0"/>
              <a:t>650</a:t>
            </a:r>
          </a:p>
          <a:p>
            <a:pPr algn="just"/>
            <a:r>
              <a:rPr lang="es-ES" dirty="0"/>
              <a:t>700</a:t>
            </a:r>
          </a:p>
          <a:p>
            <a:pPr algn="just"/>
            <a:r>
              <a:rPr lang="es-ES" dirty="0"/>
              <a:t>Cuarta curva</a:t>
            </a:r>
          </a:p>
          <a:p>
            <a:pPr algn="just"/>
            <a:r>
              <a:rPr lang="es-ES" dirty="0"/>
              <a:t>100%</a:t>
            </a:r>
          </a:p>
          <a:p>
            <a:pPr algn="just"/>
            <a:r>
              <a:rPr lang="es-ES" dirty="0"/>
              <a:t>luminoso específico</a:t>
            </a:r>
            <a:r>
              <a:rPr lang="es-ES" dirty="0" smtClean="0"/>
              <a:t>. 12</a:t>
            </a:r>
            <a:endParaRPr lang="es-ES" dirty="0"/>
          </a:p>
          <a:p>
            <a:pPr algn="just"/>
            <a:r>
              <a:rPr lang="es-ES" dirty="0"/>
              <a:t>CLASE 12</a:t>
            </a:r>
          </a:p>
          <a:p>
            <a:pPr algn="just"/>
            <a:r>
              <a:rPr lang="es-ES" dirty="0"/>
              <a:t>]</a:t>
            </a:r>
          </a:p>
          <a:p>
            <a:pPr algn="just"/>
            <a:r>
              <a:rPr lang="es-ES" dirty="0"/>
              <a:t>150 lux</a:t>
            </a:r>
          </a:p>
          <a:p>
            <a:pPr algn="just"/>
            <a:r>
              <a:rPr lang="es-ES" dirty="0"/>
              <a:t>500 lux</a:t>
            </a:r>
          </a:p>
          <a:p>
            <a:pPr algn="just"/>
            <a:r>
              <a:rPr lang="es-ES" dirty="0"/>
              <a:t>1000 lux</a:t>
            </a:r>
          </a:p>
          <a:p>
            <a:pPr algn="just"/>
            <a:r>
              <a:rPr lang="es-ES" dirty="0" smtClean="0"/>
              <a:t>&gt; 2000</a:t>
            </a:r>
            <a:endParaRPr lang="es-ES" dirty="0"/>
          </a:p>
          <a:p>
            <a:pPr algn="just"/>
            <a:r>
              <a:rPr lang="es-ES" dirty="0"/>
              <a:t>Pasillos exteriores, plataformas, </a:t>
            </a:r>
          </a:p>
          <a:p>
            <a:pPr algn="just"/>
            <a:r>
              <a:rPr lang="es-ES" dirty="0"/>
              <a:t>estacionamientos cerrados. </a:t>
            </a:r>
          </a:p>
          <a:p>
            <a:pPr algn="just"/>
            <a:r>
              <a:rPr lang="es-ES" dirty="0"/>
              <a:t>Zona de circulación </a:t>
            </a:r>
            <a:r>
              <a:rPr lang="es-ES" dirty="0" smtClean="0"/>
              <a:t>en industrias</a:t>
            </a:r>
            <a:r>
              <a:rPr lang="es-ES" dirty="0"/>
              <a:t>, </a:t>
            </a:r>
          </a:p>
          <a:p>
            <a:pPr algn="just"/>
            <a:r>
              <a:rPr lang="es-ES" dirty="0"/>
              <a:t>depósitos </a:t>
            </a:r>
            <a:r>
              <a:rPr lang="es-ES" dirty="0" smtClean="0"/>
              <a:t>y almacenes</a:t>
            </a:r>
            <a:r>
              <a:rPr lang="es-ES" dirty="0"/>
              <a:t>.</a:t>
            </a:r>
          </a:p>
          <a:p>
            <a:pPr algn="just"/>
            <a:r>
              <a:rPr lang="es-ES" dirty="0"/>
              <a:t>Trabajos finos manuales </a:t>
            </a:r>
            <a:r>
              <a:rPr lang="es-ES" dirty="0" smtClean="0"/>
              <a:t>y a máquina</a:t>
            </a:r>
            <a:r>
              <a:rPr lang="es-ES" dirty="0"/>
              <a:t>, </a:t>
            </a:r>
          </a:p>
          <a:p>
            <a:pPr algn="just"/>
            <a:r>
              <a:rPr lang="es-ES" dirty="0"/>
              <a:t>montaje de máquinas para oficinas, </a:t>
            </a:r>
          </a:p>
          <a:p>
            <a:pPr algn="just"/>
            <a:r>
              <a:rPr lang="es-ES" dirty="0"/>
              <a:t>trabajos con colores, salas de dibujo, </a:t>
            </a:r>
          </a:p>
          <a:p>
            <a:pPr algn="just"/>
            <a:r>
              <a:rPr lang="es-ES" dirty="0"/>
              <a:t>especialmente artístico.</a:t>
            </a:r>
          </a:p>
          <a:p>
            <a:pPr algn="just"/>
            <a:r>
              <a:rPr lang="es-ES" dirty="0"/>
              <a:t>Trabajos minuciosos </a:t>
            </a:r>
            <a:r>
              <a:rPr lang="es-ES" dirty="0" smtClean="0"/>
              <a:t>y muy </a:t>
            </a:r>
            <a:r>
              <a:rPr lang="es-ES" dirty="0"/>
              <a:t>precisos </a:t>
            </a:r>
          </a:p>
          <a:p>
            <a:pPr algn="just"/>
            <a:r>
              <a:rPr lang="es-ES" dirty="0"/>
              <a:t>(instrumentación, relojería</a:t>
            </a:r>
            <a:r>
              <a:rPr lang="es-ES" dirty="0" smtClean="0"/>
              <a:t>, zona </a:t>
            </a:r>
            <a:r>
              <a:rPr lang="es-ES" dirty="0"/>
              <a:t>de </a:t>
            </a:r>
          </a:p>
          <a:p>
            <a:pPr algn="just"/>
            <a:r>
              <a:rPr lang="es-ES" dirty="0"/>
              <a:t>cirugía de un quirófano).</a:t>
            </a:r>
          </a:p>
          <a:p>
            <a:pPr algn="just"/>
            <a:r>
              <a:rPr lang="es-ES" dirty="0"/>
              <a:t>Actividades y su iluminancia recomendada.</a:t>
            </a:r>
          </a:p>
          <a:p>
            <a:pPr algn="just"/>
            <a:r>
              <a:rPr lang="es-ES" dirty="0"/>
              <a:t>600</a:t>
            </a:r>
          </a:p>
          <a:p>
            <a:pPr algn="just"/>
            <a:r>
              <a:rPr lang="es-ES" dirty="0"/>
              <a:t>750</a:t>
            </a:r>
          </a:p>
          <a:p>
            <a:pPr algn="just"/>
            <a:r>
              <a:rPr lang="es-ES" dirty="0"/>
              <a:t>Curva </a:t>
            </a:r>
            <a:r>
              <a:rPr lang="es-ES" dirty="0" err="1"/>
              <a:t>isolux</a:t>
            </a:r>
            <a:r>
              <a:rPr lang="es-ES" dirty="0"/>
              <a:t> de un artefacto</a:t>
            </a:r>
          </a:p>
          <a:p>
            <a:pPr algn="just"/>
            <a:r>
              <a:rPr lang="es-ES" dirty="0"/>
              <a:t>de iluminación. Se ha indicado</a:t>
            </a:r>
          </a:p>
          <a:p>
            <a:pPr algn="just"/>
            <a:r>
              <a:rPr lang="es-ES" dirty="0"/>
              <a:t>en diferentes colores </a:t>
            </a:r>
          </a:p>
          <a:p>
            <a:pPr algn="just"/>
            <a:r>
              <a:rPr lang="es-ES" dirty="0" smtClean="0"/>
              <a:t>la intensidad </a:t>
            </a:r>
            <a:r>
              <a:rPr lang="es-ES" dirty="0"/>
              <a:t>lumínica </a:t>
            </a:r>
          </a:p>
          <a:p>
            <a:pPr algn="just"/>
            <a:r>
              <a:rPr lang="es-ES" dirty="0"/>
              <a:t>en cada dirección.</a:t>
            </a:r>
          </a:p>
          <a:p>
            <a:pPr algn="just"/>
            <a:endParaRPr lang="es-ES" dirty="0"/>
          </a:p>
        </p:txBody>
      </p:sp>
    </p:spTree>
    <p:extLst>
      <p:ext uri="{BB962C8B-B14F-4D97-AF65-F5344CB8AC3E}">
        <p14:creationId xmlns:p14="http://schemas.microsoft.com/office/powerpoint/2010/main" val="2273105641"/>
      </p:ext>
    </p:extLst>
  </p:cSld>
  <p:clrMapOvr>
    <a:masterClrMapping/>
  </p:clrMapOvr>
</p:sld>
</file>

<file path=ppt/slides/slide2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178130" y="154815"/>
            <a:ext cx="11495314" cy="124187843"/>
          </a:xfrm>
          <a:prstGeom prst="rect">
            <a:avLst/>
          </a:prstGeom>
        </p:spPr>
        <p:txBody>
          <a:bodyPr wrap="square">
            <a:spAutoFit/>
          </a:bodyPr>
          <a:lstStyle/>
          <a:p>
            <a:pPr algn="just"/>
            <a:r>
              <a:rPr lang="es-ES" dirty="0" smtClean="0"/>
              <a:t>Las </a:t>
            </a:r>
            <a:r>
              <a:rPr lang="es-ES" dirty="0"/>
              <a:t>diferentes tareas que desarrollan los seres humanos re- </a:t>
            </a:r>
          </a:p>
          <a:p>
            <a:pPr algn="just"/>
            <a:r>
              <a:rPr lang="es-ES" dirty="0"/>
              <a:t>quieren distintos niveles de iluminación mínimos, de </a:t>
            </a:r>
            <a:r>
              <a:rPr lang="es-ES" dirty="0" err="1"/>
              <a:t>acuer</a:t>
            </a:r>
            <a:r>
              <a:rPr lang="es-ES" dirty="0"/>
              <a:t>-</a:t>
            </a:r>
          </a:p>
          <a:p>
            <a:pPr algn="just"/>
            <a:r>
              <a:rPr lang="es-ES" dirty="0"/>
              <a:t>do a recomendaciones y normas de seguridad e higiene. Así </a:t>
            </a:r>
          </a:p>
          <a:p>
            <a:pPr algn="just"/>
            <a:r>
              <a:rPr lang="es-ES" dirty="0"/>
              <a:t>tenemos diversas zonas de actividades, las que analizamos</a:t>
            </a:r>
          </a:p>
          <a:p>
            <a:pPr algn="just"/>
            <a:r>
              <a:rPr lang="es-ES" dirty="0" smtClean="0"/>
              <a:t>en la tabla que se encuentra a la derecha</a:t>
            </a:r>
            <a:r>
              <a:rPr lang="es-ES" dirty="0"/>
              <a:t>.</a:t>
            </a:r>
          </a:p>
          <a:p>
            <a:pPr algn="just"/>
            <a:r>
              <a:rPr lang="es-ES" dirty="0"/>
              <a:t>Por lo tanto, al elegir una lámpara incandescente para alum- </a:t>
            </a:r>
          </a:p>
          <a:p>
            <a:pPr algn="just"/>
            <a:r>
              <a:rPr lang="es-ES" dirty="0" err="1"/>
              <a:t>brar</a:t>
            </a:r>
            <a:r>
              <a:rPr lang="es-ES" dirty="0"/>
              <a:t> una determinada área, se debe tener en cuenta no so- </a:t>
            </a:r>
          </a:p>
          <a:p>
            <a:pPr algn="just"/>
            <a:r>
              <a:rPr lang="es-ES" dirty="0"/>
              <a:t>lamente la energía radiada, sino también los requerimientos </a:t>
            </a:r>
          </a:p>
          <a:p>
            <a:pPr algn="just"/>
            <a:r>
              <a:rPr lang="es-ES" dirty="0"/>
              <a:t>de iluminación de la tarea que se desarrollará en el lugar.</a:t>
            </a:r>
          </a:p>
          <a:p>
            <a:pPr algn="just"/>
            <a:r>
              <a:rPr lang="es-ES" dirty="0"/>
              <a:t>Además, también se deben considerar las características </a:t>
            </a:r>
          </a:p>
          <a:p>
            <a:pPr algn="just"/>
            <a:r>
              <a:rPr lang="es-ES" dirty="0"/>
              <a:t>del artefacto por utilizar. En general, los fabricantes </a:t>
            </a:r>
            <a:r>
              <a:rPr lang="es-ES" dirty="0" err="1"/>
              <a:t>propor</a:t>
            </a:r>
            <a:r>
              <a:rPr lang="es-ES" dirty="0"/>
              <a:t>- </a:t>
            </a:r>
          </a:p>
          <a:p>
            <a:pPr algn="just"/>
            <a:r>
              <a:rPr lang="es-ES" dirty="0" err="1"/>
              <a:t>cionan</a:t>
            </a:r>
            <a:r>
              <a:rPr lang="es-ES" dirty="0"/>
              <a:t> las curvas correspondientes de los artefactos con </a:t>
            </a:r>
          </a:p>
          <a:p>
            <a:pPr algn="just"/>
            <a:r>
              <a:rPr lang="es-ES" dirty="0"/>
              <a:t>la lámpara instalada. Son las denominadas curvas </a:t>
            </a:r>
            <a:r>
              <a:rPr lang="es-ES" dirty="0" err="1"/>
              <a:t>isolux</a:t>
            </a:r>
            <a:r>
              <a:rPr lang="es-ES" dirty="0"/>
              <a:t>.</a:t>
            </a:r>
          </a:p>
          <a:p>
            <a:pPr algn="just"/>
            <a:r>
              <a:rPr lang="es-ES" dirty="0"/>
              <a:t>Lámparas fluorescentes</a:t>
            </a:r>
          </a:p>
          <a:p>
            <a:pPr algn="just"/>
            <a:r>
              <a:rPr lang="es-ES" dirty="0"/>
              <a:t>alimentación y el otro hacia la fase, a través de un equipo </a:t>
            </a:r>
          </a:p>
          <a:p>
            <a:pPr algn="just"/>
            <a:r>
              <a:rPr lang="es-ES" dirty="0"/>
              <a:t>auxiliar denominado balasto (bobina de cobre en torno a </a:t>
            </a:r>
          </a:p>
          <a:p>
            <a:pPr algn="just"/>
            <a:r>
              <a:rPr lang="es-ES" dirty="0"/>
              <a:t>un núcleo de acero).</a:t>
            </a:r>
          </a:p>
          <a:p>
            <a:pPr algn="just"/>
            <a:r>
              <a:rPr lang="es-ES" dirty="0"/>
              <a:t>El arrancador es una ampolla con gas, que posee adentro </a:t>
            </a:r>
          </a:p>
          <a:p>
            <a:pPr algn="just"/>
            <a:r>
              <a:rPr lang="es-ES" dirty="0"/>
              <a:t>un elemento bimetálico y en paralelo un capacitor; al aplicar </a:t>
            </a:r>
          </a:p>
          <a:p>
            <a:pPr algn="just"/>
            <a:r>
              <a:rPr lang="es-ES" dirty="0"/>
              <a:t>tensión al conjunto, el gas del arrancador se ¡</a:t>
            </a:r>
            <a:r>
              <a:rPr lang="es-ES" dirty="0" err="1"/>
              <a:t>oniza</a:t>
            </a:r>
            <a:r>
              <a:rPr lang="es-ES" dirty="0"/>
              <a:t> calen- </a:t>
            </a:r>
          </a:p>
          <a:p>
            <a:pPr algn="just"/>
            <a:r>
              <a:rPr lang="es-ES" dirty="0" err="1"/>
              <a:t>tando</a:t>
            </a:r>
            <a:r>
              <a:rPr lang="es-ES" dirty="0"/>
              <a:t> el </a:t>
            </a:r>
            <a:r>
              <a:rPr lang="es-ES" dirty="0" err="1"/>
              <a:t>bimetal</a:t>
            </a:r>
            <a:r>
              <a:rPr lang="es-ES" dirty="0"/>
              <a:t>, que se cierra para permitir el pasaje de</a:t>
            </a:r>
          </a:p>
          <a:p>
            <a:pPr algn="just"/>
            <a:r>
              <a:rPr lang="es-ES" dirty="0"/>
              <a:t>Las lámparas fluorescentes son lámparas de descarga de </a:t>
            </a:r>
          </a:p>
          <a:p>
            <a:pPr algn="just"/>
            <a:r>
              <a:rPr lang="es-ES" dirty="0"/>
              <a:t>vapor de mercurio a baja presión. Se distinguen de las in- </a:t>
            </a:r>
          </a:p>
          <a:p>
            <a:pPr algn="just"/>
            <a:r>
              <a:rPr lang="es-ES" dirty="0" err="1"/>
              <a:t>candescentes</a:t>
            </a:r>
            <a:r>
              <a:rPr lang="es-ES" dirty="0"/>
              <a:t> por su mayor eficiencia energética.</a:t>
            </a:r>
          </a:p>
          <a:p>
            <a:pPr algn="just"/>
            <a:r>
              <a:rPr lang="es-ES" dirty="0"/>
              <a:t>Su funcionamiento se basa en la descarga de electrones </a:t>
            </a:r>
          </a:p>
          <a:p>
            <a:pPr algn="just"/>
            <a:r>
              <a:rPr lang="es-ES" dirty="0"/>
              <a:t>desde un extremo del tubo hacia el otro a través de una </a:t>
            </a:r>
          </a:p>
          <a:p>
            <a:pPr algn="just"/>
            <a:r>
              <a:rPr lang="es-ES" dirty="0"/>
              <a:t>nube de gas de vapor de mercurio ¡</a:t>
            </a:r>
            <a:r>
              <a:rPr lang="es-ES" dirty="0" err="1"/>
              <a:t>onizado</a:t>
            </a:r>
            <a:r>
              <a:rPr lang="es-ES" dirty="0"/>
              <a:t>.</a:t>
            </a:r>
          </a:p>
          <a:p>
            <a:pPr algn="just"/>
            <a:r>
              <a:rPr lang="es-ES" dirty="0"/>
              <a:t>El proceso es el siguiente: en ambos extremos del tubo </a:t>
            </a:r>
          </a:p>
          <a:p>
            <a:pPr algn="just"/>
            <a:r>
              <a:rPr lang="es-ES" dirty="0"/>
              <a:t>fluorescente se tienen sendos filamentos de tungsteno, </a:t>
            </a:r>
          </a:p>
          <a:p>
            <a:pPr algn="just"/>
            <a:r>
              <a:rPr lang="es-ES" dirty="0"/>
              <a:t>que se conectan en serie a través de un elemento </a:t>
            </a:r>
            <a:r>
              <a:rPr lang="es-ES" dirty="0" err="1"/>
              <a:t>deno</a:t>
            </a:r>
            <a:r>
              <a:rPr lang="es-ES" dirty="0"/>
              <a:t>- </a:t>
            </a:r>
          </a:p>
          <a:p>
            <a:pPr algn="just"/>
            <a:r>
              <a:rPr lang="es-ES" dirty="0"/>
              <a:t>minado arrancador o cebador. Los otros extremos de los </a:t>
            </a:r>
          </a:p>
          <a:p>
            <a:pPr algn="just"/>
            <a:r>
              <a:rPr lang="es-ES" dirty="0"/>
              <a:t>filamentos se conectan uno hacia el neutro de la línea de</a:t>
            </a:r>
          </a:p>
          <a:p>
            <a:pPr algn="just"/>
            <a:r>
              <a:rPr lang="es-ES" dirty="0" smtClean="0"/>
              <a:t>electricidad a través de los filamentos. Al ponerse </a:t>
            </a:r>
            <a:r>
              <a:rPr lang="es-ES" dirty="0" err="1" smtClean="0"/>
              <a:t>incan</a:t>
            </a:r>
            <a:r>
              <a:rPr lang="es-ES" dirty="0" smtClean="0"/>
              <a:t>- </a:t>
            </a:r>
            <a:endParaRPr lang="es-ES" dirty="0"/>
          </a:p>
          <a:p>
            <a:pPr algn="just"/>
            <a:r>
              <a:rPr lang="es-ES" dirty="0" err="1"/>
              <a:t>descentes</a:t>
            </a:r>
            <a:r>
              <a:rPr lang="es-ES" dirty="0"/>
              <a:t>, estos ¡</a:t>
            </a:r>
            <a:r>
              <a:rPr lang="es-ES" dirty="0" err="1"/>
              <a:t>onizan</a:t>
            </a:r>
            <a:r>
              <a:rPr lang="es-ES" dirty="0"/>
              <a:t> </a:t>
            </a:r>
            <a:r>
              <a:rPr lang="es-ES" dirty="0" smtClean="0"/>
              <a:t>el gas </a:t>
            </a:r>
            <a:r>
              <a:rPr lang="es-ES" dirty="0"/>
              <a:t>dentro del tubo.</a:t>
            </a:r>
          </a:p>
          <a:p>
            <a:pPr algn="just"/>
            <a:r>
              <a:rPr lang="es-ES" dirty="0"/>
              <a:t>Trabajos medios manuales </a:t>
            </a:r>
            <a:r>
              <a:rPr lang="es-ES" dirty="0" smtClean="0"/>
              <a:t>y a máquina</a:t>
            </a:r>
            <a:r>
              <a:rPr lang="es-ES" dirty="0"/>
              <a:t>, </a:t>
            </a:r>
          </a:p>
          <a:p>
            <a:pPr algn="just"/>
            <a:r>
              <a:rPr lang="es-ES" dirty="0"/>
              <a:t>montaje de automóviles, imprentas, </a:t>
            </a:r>
          </a:p>
          <a:p>
            <a:pPr algn="just"/>
            <a:r>
              <a:rPr lang="es-ES" dirty="0"/>
              <a:t>oficinas </a:t>
            </a:r>
            <a:r>
              <a:rPr lang="es-ES" dirty="0" smtClean="0"/>
              <a:t>en general</a:t>
            </a:r>
            <a:r>
              <a:rPr lang="es-ES" dirty="0"/>
              <a:t>, almacenes </a:t>
            </a:r>
            <a:r>
              <a:rPr lang="es-ES" dirty="0" smtClean="0"/>
              <a:t>y </a:t>
            </a:r>
            <a:r>
              <a:rPr lang="es-ES" dirty="0" err="1" smtClean="0"/>
              <a:t>tiendas.Un</a:t>
            </a:r>
            <a:r>
              <a:rPr lang="es-ES" dirty="0" smtClean="0"/>
              <a:t> electrón </a:t>
            </a:r>
            <a:r>
              <a:rPr lang="es-ES" dirty="0"/>
              <a:t>colisiona contra </a:t>
            </a:r>
          </a:p>
          <a:p>
            <a:pPr algn="just"/>
            <a:r>
              <a:rPr lang="es-ES" dirty="0" smtClean="0"/>
              <a:t>un átomo de mercurio</a:t>
            </a:r>
            <a:endParaRPr lang="es-ES" dirty="0"/>
          </a:p>
          <a:p>
            <a:pPr algn="just"/>
            <a:r>
              <a:rPr lang="es-ES" dirty="0"/>
              <a:t>haciendo que </a:t>
            </a:r>
            <a:r>
              <a:rPr lang="es-ES" dirty="0" smtClean="0"/>
              <a:t>el electrón </a:t>
            </a:r>
            <a:endParaRPr lang="es-ES" dirty="0"/>
          </a:p>
          <a:p>
            <a:pPr algn="just"/>
            <a:r>
              <a:rPr lang="es-ES" dirty="0"/>
              <a:t>ascienda </a:t>
            </a:r>
            <a:r>
              <a:rPr lang="es-ES" dirty="0" smtClean="0"/>
              <a:t>a un nivel de</a:t>
            </a:r>
            <a:endParaRPr lang="es-ES" dirty="0"/>
          </a:p>
          <a:p>
            <a:pPr algn="just"/>
            <a:r>
              <a:rPr lang="es-ES" dirty="0"/>
              <a:t>energía superior</a:t>
            </a:r>
          </a:p>
          <a:p>
            <a:pPr algn="just"/>
            <a:r>
              <a:rPr lang="es-ES" dirty="0"/>
              <a:t>Esquema del </a:t>
            </a:r>
          </a:p>
          <a:p>
            <a:pPr algn="just"/>
            <a:r>
              <a:rPr lang="es-ES" dirty="0"/>
              <a:t>funcionamiento</a:t>
            </a:r>
          </a:p>
          <a:p>
            <a:pPr algn="just"/>
            <a:r>
              <a:rPr lang="es-ES" dirty="0"/>
              <a:t>de un tubo </a:t>
            </a:r>
          </a:p>
          <a:p>
            <a:pPr algn="just"/>
            <a:r>
              <a:rPr lang="es-ES" dirty="0"/>
              <a:t>fluorescente.</a:t>
            </a:r>
          </a:p>
          <a:p>
            <a:pPr algn="just"/>
            <a:r>
              <a:rPr lang="es-ES" dirty="0"/>
              <a:t>Electrodo</a:t>
            </a:r>
          </a:p>
          <a:p>
            <a:pPr algn="just"/>
            <a:r>
              <a:rPr lang="es-ES" dirty="0"/>
              <a:t>Los tubos fluorescentes deben ser </a:t>
            </a:r>
          </a:p>
          <a:p>
            <a:pPr algn="just"/>
            <a:r>
              <a:rPr lang="es-ES" dirty="0"/>
              <a:t>conectados mediante </a:t>
            </a:r>
            <a:r>
              <a:rPr lang="es-ES" dirty="0" smtClean="0"/>
              <a:t>un equipo </a:t>
            </a:r>
            <a:endParaRPr lang="es-ES" dirty="0"/>
          </a:p>
          <a:p>
            <a:pPr algn="just"/>
            <a:r>
              <a:rPr lang="es-ES" dirty="0"/>
              <a:t>auxiliar </a:t>
            </a:r>
            <a:r>
              <a:rPr lang="es-ES" dirty="0" smtClean="0"/>
              <a:t>a la línea de </a:t>
            </a:r>
            <a:r>
              <a:rPr lang="es-ES" dirty="0"/>
              <a:t>220 V</a:t>
            </a:r>
            <a:r>
              <a:rPr lang="es-ES" dirty="0" smtClean="0"/>
              <a:t>. En cada </a:t>
            </a:r>
            <a:endParaRPr lang="es-ES" dirty="0"/>
          </a:p>
          <a:p>
            <a:pPr algn="just"/>
            <a:r>
              <a:rPr lang="es-ES" dirty="0"/>
              <a:t>extremo del tubo, se tienen dos </a:t>
            </a:r>
          </a:p>
          <a:p>
            <a:pPr algn="just"/>
            <a:r>
              <a:rPr lang="es-ES" dirty="0"/>
              <a:t>contactos que alimentan un filamento </a:t>
            </a:r>
          </a:p>
          <a:p>
            <a:pPr algn="just"/>
            <a:r>
              <a:rPr lang="es-ES" dirty="0" smtClean="0"/>
              <a:t>en cada </a:t>
            </a:r>
            <a:r>
              <a:rPr lang="es-ES" dirty="0"/>
              <a:t>extremo.</a:t>
            </a:r>
          </a:p>
          <a:p>
            <a:pPr algn="just"/>
            <a:r>
              <a:rPr lang="es-ES" dirty="0"/>
              <a:t>Los filamentos </a:t>
            </a:r>
            <a:r>
              <a:rPr lang="es-ES" dirty="0" smtClean="0"/>
              <a:t>se conectan </a:t>
            </a:r>
            <a:r>
              <a:rPr lang="es-ES" dirty="0"/>
              <a:t>en serie </a:t>
            </a:r>
          </a:p>
          <a:p>
            <a:pPr algn="just"/>
            <a:r>
              <a:rPr lang="es-ES" dirty="0"/>
              <a:t>entre </a:t>
            </a:r>
            <a:r>
              <a:rPr lang="es-ES" dirty="0" smtClean="0"/>
              <a:t>sí mediante un arrancador </a:t>
            </a:r>
            <a:r>
              <a:rPr lang="es-ES" dirty="0"/>
              <a:t>o </a:t>
            </a:r>
          </a:p>
          <a:p>
            <a:pPr algn="just"/>
            <a:r>
              <a:rPr lang="es-ES" dirty="0"/>
              <a:t>cebador. No </a:t>
            </a:r>
            <a:r>
              <a:rPr lang="es-ES" dirty="0" smtClean="0"/>
              <a:t>es necesario </a:t>
            </a:r>
            <a:r>
              <a:rPr lang="es-ES" dirty="0"/>
              <a:t>cebador </a:t>
            </a:r>
          </a:p>
          <a:p>
            <a:pPr algn="just"/>
            <a:r>
              <a:rPr lang="es-ES" dirty="0" smtClean="0"/>
              <a:t>en el caso </a:t>
            </a:r>
            <a:r>
              <a:rPr lang="es-ES" dirty="0"/>
              <a:t>de usarse </a:t>
            </a:r>
            <a:r>
              <a:rPr lang="es-ES" dirty="0" smtClean="0"/>
              <a:t>un balasto </a:t>
            </a:r>
            <a:endParaRPr lang="es-ES" dirty="0"/>
          </a:p>
          <a:p>
            <a:pPr algn="just"/>
            <a:r>
              <a:rPr lang="es-ES" dirty="0"/>
              <a:t>electrónico, porque todo </a:t>
            </a:r>
            <a:r>
              <a:rPr lang="es-ES" dirty="0" smtClean="0"/>
              <a:t>se halla</a:t>
            </a:r>
            <a:endParaRPr lang="es-ES" dirty="0"/>
          </a:p>
          <a:p>
            <a:pPr algn="just"/>
            <a:r>
              <a:rPr lang="es-ES" dirty="0"/>
              <a:t>Emisión </a:t>
            </a:r>
            <a:r>
              <a:rPr lang="es-ES" dirty="0" smtClean="0"/>
              <a:t>de un </a:t>
            </a:r>
            <a:r>
              <a:rPr lang="es-ES" dirty="0"/>
              <a:t>fotón </a:t>
            </a:r>
            <a:r>
              <a:rPr lang="es-ES" dirty="0" smtClean="0"/>
              <a:t>de luz </a:t>
            </a:r>
            <a:r>
              <a:rPr lang="es-ES" dirty="0"/>
              <a:t>visible </a:t>
            </a:r>
          </a:p>
          <a:p>
            <a:pPr algn="just"/>
            <a:r>
              <a:rPr lang="es-ES" dirty="0"/>
              <a:t>por parte </a:t>
            </a:r>
            <a:r>
              <a:rPr lang="es-ES" dirty="0" smtClean="0"/>
              <a:t>del átomo </a:t>
            </a:r>
            <a:r>
              <a:rPr lang="es-ES" dirty="0"/>
              <a:t>de fósforo</a:t>
            </a:r>
          </a:p>
          <a:p>
            <a:pPr algn="just"/>
            <a:r>
              <a:rPr lang="es-ES" dirty="0"/>
              <a:t>Interior del tubo </a:t>
            </a:r>
          </a:p>
          <a:p>
            <a:pPr algn="just"/>
            <a:r>
              <a:rPr lang="es-ES" dirty="0"/>
              <a:t>recubierto de fósforo</a:t>
            </a:r>
          </a:p>
          <a:p>
            <a:pPr algn="just"/>
            <a:r>
              <a:rPr lang="es-ES" dirty="0"/>
              <a:t>Electrón libre</a:t>
            </a:r>
          </a:p>
          <a:p>
            <a:pPr algn="just"/>
            <a:r>
              <a:rPr lang="es-ES" dirty="0"/>
              <a:t>Dos posibles conexiones para </a:t>
            </a:r>
          </a:p>
          <a:p>
            <a:pPr algn="just"/>
            <a:r>
              <a:rPr lang="es-ES" dirty="0"/>
              <a:t>alimentar un tubo fluorescente.</a:t>
            </a:r>
          </a:p>
          <a:p>
            <a:pPr algn="just"/>
            <a:r>
              <a:rPr lang="es-ES" dirty="0"/>
              <a:t>dentro de él.</a:t>
            </a:r>
          </a:p>
          <a:p>
            <a:pPr algn="just"/>
            <a:r>
              <a:rPr lang="es-ES" dirty="0"/>
              <a:t>Cuando la electricidad pasa por el </a:t>
            </a:r>
            <a:r>
              <a:rPr lang="es-ES" dirty="0" err="1"/>
              <a:t>bimetal</a:t>
            </a:r>
            <a:r>
              <a:rPr lang="es-ES" dirty="0"/>
              <a:t>, el gas dentro de</a:t>
            </a:r>
          </a:p>
          <a:p>
            <a:pPr algn="just"/>
            <a:r>
              <a:rPr lang="es-ES" dirty="0"/>
              <a:t>la ampolla se enfría, por lo que el </a:t>
            </a:r>
            <a:r>
              <a:rPr lang="es-ES" dirty="0" err="1"/>
              <a:t>bimetal</a:t>
            </a:r>
            <a:r>
              <a:rPr lang="es-ES" dirty="0"/>
              <a:t> se abre y la </a:t>
            </a:r>
            <a:r>
              <a:rPr lang="es-ES" dirty="0" err="1"/>
              <a:t>elec</a:t>
            </a:r>
            <a:r>
              <a:rPr lang="es-ES" dirty="0"/>
              <a:t>-</a:t>
            </a:r>
          </a:p>
          <a:p>
            <a:pPr algn="just"/>
            <a:r>
              <a:rPr lang="es-ES" dirty="0" err="1"/>
              <a:t>tricidad</a:t>
            </a:r>
            <a:r>
              <a:rPr lang="es-ES" dirty="0"/>
              <a:t> deja de circular. Este efecto hace que en el balasto, </a:t>
            </a:r>
          </a:p>
          <a:p>
            <a:pPr algn="just"/>
            <a:r>
              <a:rPr lang="es-ES" dirty="0"/>
              <a:t>por la ley de inducción de Faraday, aparezca un pico de alta </a:t>
            </a:r>
          </a:p>
          <a:p>
            <a:pPr algn="just"/>
            <a:r>
              <a:rPr lang="es-ES" dirty="0"/>
              <a:t>tensión que es aplicado al tubo de iluminación, lo que ter- </a:t>
            </a:r>
          </a:p>
          <a:p>
            <a:pPr algn="just"/>
            <a:r>
              <a:rPr lang="es-ES" dirty="0"/>
              <a:t>mina de ¡</a:t>
            </a:r>
            <a:r>
              <a:rPr lang="es-ES" dirty="0" err="1"/>
              <a:t>onizar</a:t>
            </a:r>
            <a:r>
              <a:rPr lang="es-ES" dirty="0"/>
              <a:t> el gas que hay en su interior. El gas ionizado </a:t>
            </a:r>
          </a:p>
          <a:p>
            <a:pPr algn="just"/>
            <a:r>
              <a:rPr lang="es-ES" dirty="0"/>
              <a:t>permite el pasaje de electrones con una menor resistencia </a:t>
            </a:r>
          </a:p>
          <a:p>
            <a:pPr algn="just"/>
            <a:r>
              <a:rPr lang="es-ES" dirty="0"/>
              <a:t>a la presentada por los filamentos y el </a:t>
            </a:r>
            <a:r>
              <a:rPr lang="es-ES" dirty="0" err="1"/>
              <a:t>bimetal</a:t>
            </a:r>
            <a:r>
              <a:rPr lang="es-ES" dirty="0"/>
              <a:t>, por lo que la </a:t>
            </a:r>
          </a:p>
          <a:p>
            <a:pPr algn="just"/>
            <a:r>
              <a:rPr lang="es-ES" dirty="0"/>
              <a:t>circulación de electricidad se realiza a través del gas que </a:t>
            </a:r>
          </a:p>
          <a:p>
            <a:pPr algn="just"/>
            <a:r>
              <a:rPr lang="es-ES" dirty="0"/>
              <a:t>emite luz ultravioleta; esta actúa sobre el recubrimiento </a:t>
            </a:r>
          </a:p>
          <a:p>
            <a:pPr algn="just"/>
            <a:r>
              <a:rPr lang="es-ES" dirty="0"/>
              <a:t>fluorescente interior del tubo de vidrio que forma el cuerpo </a:t>
            </a:r>
          </a:p>
          <a:p>
            <a:pPr algn="just"/>
            <a:r>
              <a:rPr lang="es-ES" dirty="0"/>
              <a:t>de la lámpara y lo hace emitir luz visible.</a:t>
            </a:r>
          </a:p>
          <a:p>
            <a:pPr algn="just"/>
            <a:r>
              <a:rPr lang="es-ES" dirty="0"/>
              <a:t>Absorción de un fotón </a:t>
            </a:r>
          </a:p>
          <a:p>
            <a:pPr algn="just"/>
            <a:r>
              <a:rPr lang="es-ES" dirty="0"/>
              <a:t>ultravioleta por parte </a:t>
            </a:r>
          </a:p>
          <a:p>
            <a:pPr algn="just"/>
            <a:r>
              <a:rPr lang="es-ES" dirty="0"/>
              <a:t>del átomo de fósforo</a:t>
            </a:r>
          </a:p>
          <a:p>
            <a:pPr algn="just"/>
            <a:r>
              <a:rPr lang="es-ES" dirty="0"/>
              <a:t>Electrodo</a:t>
            </a:r>
          </a:p>
          <a:p>
            <a:pPr algn="just"/>
            <a:r>
              <a:rPr lang="es-ES" dirty="0"/>
              <a:t>Átomo </a:t>
            </a:r>
            <a:r>
              <a:rPr lang="es-ES" dirty="0" smtClean="0"/>
              <a:t>de mercurio</a:t>
            </a:r>
            <a:endParaRPr lang="es-ES" dirty="0"/>
          </a:p>
          <a:p>
            <a:pPr algn="just"/>
            <a:r>
              <a:rPr lang="es-ES" dirty="0"/>
              <a:t>Átomo de mercurio excitado</a:t>
            </a:r>
          </a:p>
          <a:p>
            <a:pPr algn="just"/>
            <a:r>
              <a:rPr lang="es-ES" dirty="0"/>
              <a:t>Átomo de fósforo</a:t>
            </a:r>
          </a:p>
          <a:p>
            <a:pPr algn="just"/>
            <a:r>
              <a:rPr lang="es-ES" dirty="0"/>
              <a:t>Átomo de fósforo excitado</a:t>
            </a:r>
          </a:p>
          <a:p>
            <a:pPr algn="just"/>
            <a:r>
              <a:rPr lang="es-ES" dirty="0"/>
              <a:t>Tubo de vidrio </a:t>
            </a:r>
          </a:p>
          <a:p>
            <a:pPr algn="just"/>
            <a:r>
              <a:rPr lang="es-ES" dirty="0"/>
              <a:t>lleno de vapor</a:t>
            </a:r>
          </a:p>
          <a:p>
            <a:pPr algn="just"/>
            <a:r>
              <a:rPr lang="es-ES" dirty="0" smtClean="0"/>
              <a:t>de mercurio</a:t>
            </a:r>
            <a:endParaRPr lang="es-ES" dirty="0"/>
          </a:p>
          <a:p>
            <a:pPr algn="just"/>
            <a:r>
              <a:rPr lang="es-ES" dirty="0"/>
              <a:t>En la actualidad, hay equipos electrónicos que son </a:t>
            </a:r>
            <a:r>
              <a:rPr lang="es-ES" dirty="0" err="1"/>
              <a:t>utili</a:t>
            </a:r>
            <a:r>
              <a:rPr lang="es-ES" dirty="0"/>
              <a:t>- </a:t>
            </a:r>
          </a:p>
          <a:p>
            <a:pPr algn="just"/>
            <a:r>
              <a:rPr lang="es-ES" dirty="0" err="1"/>
              <a:t>zados</a:t>
            </a:r>
            <a:r>
              <a:rPr lang="es-ES" dirty="0"/>
              <a:t> para encender tubos fluorescentes, que coexisten </a:t>
            </a:r>
          </a:p>
          <a:p>
            <a:pPr algn="just"/>
            <a:r>
              <a:rPr lang="es-ES" dirty="0"/>
              <a:t>con los balastos normales o inductivos, y los arrancado- </a:t>
            </a:r>
          </a:p>
          <a:p>
            <a:pPr algn="just"/>
            <a:r>
              <a:rPr lang="es-ES" dirty="0"/>
              <a:t>res. Estos equipos se conectan a la red de alimentación </a:t>
            </a:r>
          </a:p>
          <a:p>
            <a:pPr algn="just"/>
            <a:r>
              <a:rPr lang="es-ES" dirty="0"/>
              <a:t>de 220 V y poseen dos salidas, una para cada extremo del </a:t>
            </a:r>
          </a:p>
          <a:p>
            <a:pPr algn="just"/>
            <a:r>
              <a:rPr lang="es-ES" dirty="0"/>
              <a:t>tubo de iluminación, que en una primera etapa entregan </a:t>
            </a:r>
          </a:p>
          <a:p>
            <a:pPr algn="just"/>
            <a:r>
              <a:rPr lang="es-ES" dirty="0"/>
              <a:t>una baja tensión para calentar los filamentos y comenzar </a:t>
            </a:r>
          </a:p>
          <a:p>
            <a:pPr algn="just"/>
            <a:r>
              <a:rPr lang="es-ES" dirty="0"/>
              <a:t>el proceso de ionización del gas y, luego, entregan pulsos </a:t>
            </a:r>
          </a:p>
          <a:p>
            <a:pPr algn="just"/>
            <a:r>
              <a:rPr lang="es-ES" dirty="0"/>
              <a:t>de alta tensión y alta frecuencia, para mantener activo y </a:t>
            </a:r>
          </a:p>
          <a:p>
            <a:pPr algn="just"/>
            <a:r>
              <a:rPr lang="es-ES" dirty="0"/>
              <a:t>encendido el tubo de iluminación.</a:t>
            </a:r>
          </a:p>
          <a:p>
            <a:pPr algn="just"/>
            <a:r>
              <a:rPr lang="es-ES" dirty="0"/>
              <a:t>Las lámparas fluorescentes no dan luz en forma continua </a:t>
            </a:r>
          </a:p>
          <a:p>
            <a:pPr algn="just"/>
            <a:r>
              <a:rPr lang="es-ES" dirty="0"/>
              <a:t>como lo hace una lámpara incandescente, sino que mues-</a:t>
            </a:r>
          </a:p>
          <a:p>
            <a:pPr algn="just"/>
            <a:r>
              <a:rPr lang="es-ES" dirty="0"/>
              <a:t>Conexionado </a:t>
            </a:r>
            <a:r>
              <a:rPr lang="es-ES" dirty="0" smtClean="0"/>
              <a:t>de lámparas </a:t>
            </a:r>
            <a:r>
              <a:rPr lang="es-ES" dirty="0"/>
              <a:t>fluorescentes</a:t>
            </a:r>
          </a:p>
          <a:p>
            <a:pPr algn="just"/>
            <a:r>
              <a:rPr lang="es-ES" dirty="0"/>
              <a:t>Tubo fluorescente</a:t>
            </a:r>
          </a:p>
          <a:p>
            <a:pPr algn="just"/>
            <a:r>
              <a:rPr lang="es-ES" dirty="0" err="1"/>
              <a:t>lES</a:t>
            </a:r>
            <a:endParaRPr lang="es-ES" dirty="0"/>
          </a:p>
          <a:p>
            <a:pPr algn="just"/>
            <a:r>
              <a:rPr lang="es-ES" dirty="0"/>
              <a:t>]</a:t>
            </a:r>
          </a:p>
          <a:p>
            <a:pPr algn="just"/>
            <a:r>
              <a:rPr lang="es-ES" dirty="0"/>
              <a:t>Tubo fluorescente</a:t>
            </a:r>
          </a:p>
          <a:p>
            <a:pPr algn="just"/>
            <a:r>
              <a:rPr lang="es-ES" dirty="0"/>
              <a:t>Balasto </a:t>
            </a:r>
          </a:p>
          <a:p>
            <a:pPr algn="just"/>
            <a:r>
              <a:rPr lang="es-ES" dirty="0"/>
              <a:t>electrónico</a:t>
            </a:r>
          </a:p>
          <a:p>
            <a:pPr algn="just"/>
            <a:r>
              <a:rPr lang="es-ES" dirty="0"/>
              <a:t>220VAC</a:t>
            </a:r>
          </a:p>
          <a:p>
            <a:pPr algn="just"/>
            <a:r>
              <a:rPr lang="es-ES" dirty="0"/>
              <a:t>220VAC</a:t>
            </a:r>
          </a:p>
          <a:p>
            <a:pPr algn="just"/>
            <a:r>
              <a:rPr lang="es-ES" dirty="0"/>
              <a:t>000</a:t>
            </a:r>
          </a:p>
          <a:p>
            <a:pPr algn="just"/>
            <a:r>
              <a:rPr lang="es-ES" dirty="0"/>
              <a:t>Balasto </a:t>
            </a:r>
          </a:p>
          <a:p>
            <a:pPr algn="just"/>
            <a:r>
              <a:rPr lang="es-ES" dirty="0"/>
              <a:t>convencional</a:t>
            </a:r>
          </a:p>
          <a:p>
            <a:pPr algn="just"/>
            <a:r>
              <a:rPr lang="es-ES" dirty="0" err="1"/>
              <a:t>Arrancadortran</a:t>
            </a:r>
            <a:r>
              <a:rPr lang="es-ES" dirty="0"/>
              <a:t> un parpadeo o efecto estroboscópico debido a que </a:t>
            </a:r>
          </a:p>
          <a:p>
            <a:pPr algn="just"/>
            <a:r>
              <a:rPr lang="es-ES" dirty="0"/>
              <a:t>las descargas dentro del gas tienen la frecuencia de la </a:t>
            </a:r>
          </a:p>
          <a:p>
            <a:pPr algn="just"/>
            <a:r>
              <a:rPr lang="es-ES" dirty="0"/>
              <a:t>línea de alimentación. Por este motivo, no es aconsejable </a:t>
            </a:r>
          </a:p>
          <a:p>
            <a:pPr algn="just"/>
            <a:r>
              <a:rPr lang="es-ES" dirty="0"/>
              <a:t>su uso en talleres con máquinas rotativas de baja velo- </a:t>
            </a:r>
          </a:p>
          <a:p>
            <a:pPr algn="just"/>
            <a:r>
              <a:rPr lang="es-ES" dirty="0" err="1"/>
              <a:t>cidad</a:t>
            </a:r>
            <a:r>
              <a:rPr lang="es-ES" dirty="0"/>
              <a:t>, pues el operador las puede llegar a ver detenidas </a:t>
            </a:r>
          </a:p>
          <a:p>
            <a:pPr algn="just"/>
            <a:r>
              <a:rPr lang="es-ES" dirty="0"/>
              <a:t>cuando no lo están, y esto puede provocar accidentes. </a:t>
            </a:r>
          </a:p>
          <a:p>
            <a:pPr algn="just"/>
            <a:r>
              <a:rPr lang="es-ES" dirty="0"/>
              <a:t>Asimismo, el uso prolongado de este tipo de artefactos </a:t>
            </a:r>
          </a:p>
          <a:p>
            <a:pPr algn="just"/>
            <a:r>
              <a:rPr lang="es-ES" dirty="0"/>
              <a:t>para determinadas tareas suele ocasionar dolor de </a:t>
            </a:r>
            <a:r>
              <a:rPr lang="es-ES" dirty="0" err="1"/>
              <a:t>ca</a:t>
            </a:r>
            <a:r>
              <a:rPr lang="es-ES" dirty="0"/>
              <a:t>- </a:t>
            </a:r>
          </a:p>
          <a:p>
            <a:pPr algn="just"/>
            <a:r>
              <a:rPr lang="es-ES" dirty="0" err="1"/>
              <a:t>beza</a:t>
            </a:r>
            <a:r>
              <a:rPr lang="es-ES" dirty="0"/>
              <a:t>. Tampoco es recomendable su uso en estudios de </a:t>
            </a:r>
          </a:p>
          <a:p>
            <a:pPr algn="just"/>
            <a:r>
              <a:rPr lang="es-ES" dirty="0"/>
              <a:t>grabación de video, pues las frecuencias presentadas por</a:t>
            </a:r>
          </a:p>
          <a:p>
            <a:pPr algn="just"/>
            <a:r>
              <a:rPr lang="es-ES" dirty="0"/>
              <a:t>las cámaras pueden coincidir con las frecuencias del par-</a:t>
            </a:r>
          </a:p>
          <a:p>
            <a:pPr algn="just"/>
            <a:r>
              <a:rPr lang="es-ES" dirty="0" err="1"/>
              <a:t>padeo</a:t>
            </a:r>
            <a:r>
              <a:rPr lang="es-ES" dirty="0"/>
              <a:t> </a:t>
            </a:r>
            <a:r>
              <a:rPr lang="es-ES" dirty="0" smtClean="0"/>
              <a:t>de las lámparas</a:t>
            </a:r>
            <a:r>
              <a:rPr lang="es-ES" dirty="0"/>
              <a:t>.</a:t>
            </a:r>
          </a:p>
          <a:p>
            <a:pPr algn="just"/>
            <a:r>
              <a:rPr lang="es-ES" dirty="0"/>
              <a:t>El efecto de parpadeo es invisible al ojo humano con los </a:t>
            </a:r>
          </a:p>
          <a:p>
            <a:pPr algn="just"/>
            <a:r>
              <a:rPr lang="es-ES" dirty="0"/>
              <a:t>balastos electrónicos, pues la frecuencia de alimentación </a:t>
            </a:r>
          </a:p>
          <a:p>
            <a:pPr algn="just"/>
            <a:r>
              <a:rPr lang="es-ES" dirty="0"/>
              <a:t>de estos al tubo es del orden de los 20 kHz, y queda muy </a:t>
            </a:r>
          </a:p>
          <a:p>
            <a:pPr algn="just"/>
            <a:r>
              <a:rPr lang="es-ES" dirty="0"/>
              <a:t>por encima de la capacidad de percepción del ojo y de la </a:t>
            </a:r>
          </a:p>
          <a:p>
            <a:pPr algn="just"/>
            <a:r>
              <a:rPr lang="es-ES" dirty="0"/>
              <a:t>frecuencia de trabajo de las cámaras de video. Tampoco se </a:t>
            </a:r>
          </a:p>
          <a:p>
            <a:pPr algn="just"/>
            <a:r>
              <a:rPr lang="es-ES" dirty="0"/>
              <a:t>recomienda utilizarlos en talleres.</a:t>
            </a:r>
          </a:p>
          <a:p>
            <a:pPr algn="just"/>
            <a:r>
              <a:rPr lang="es-ES" dirty="0"/>
              <a:t>Por ser una luz difusa no es recomendable para la ejecución </a:t>
            </a:r>
          </a:p>
          <a:p>
            <a:pPr algn="just"/>
            <a:r>
              <a:rPr lang="es-ES" dirty="0"/>
              <a:t>de tareas finas en las que sea necesario ver detalles, tales </a:t>
            </a:r>
          </a:p>
          <a:p>
            <a:pPr algn="just"/>
            <a:r>
              <a:rPr lang="es-ES" dirty="0"/>
              <a:t>como orfebrería, lectura, tareas escolares, dibujo, etcétera.</a:t>
            </a:r>
          </a:p>
          <a:p>
            <a:pPr algn="just"/>
            <a:r>
              <a:rPr lang="es-ES" dirty="0" smtClean="0"/>
              <a:t>Las lámparas </a:t>
            </a:r>
            <a:r>
              <a:rPr lang="es-ES" dirty="0"/>
              <a:t>fluorescentes </a:t>
            </a:r>
          </a:p>
          <a:p>
            <a:pPr algn="just"/>
            <a:r>
              <a:rPr lang="es-ES" dirty="0"/>
              <a:t>poseen una </a:t>
            </a:r>
            <a:r>
              <a:rPr lang="es-ES" dirty="0" smtClean="0"/>
              <a:t>vida </a:t>
            </a:r>
            <a:r>
              <a:rPr lang="es-ES" dirty="0" err="1" smtClean="0"/>
              <a:t>út</a:t>
            </a:r>
            <a:endParaRPr lang="es-ES" dirty="0"/>
          </a:p>
          <a:p>
            <a:pPr algn="just"/>
            <a:r>
              <a:rPr lang="es-ES" dirty="0"/>
              <a:t>equivalente </a:t>
            </a:r>
            <a:r>
              <a:rPr lang="es-ES" dirty="0" smtClean="0"/>
              <a:t>a entre b y /</a:t>
            </a:r>
            <a:r>
              <a:rPr lang="es-ES" dirty="0"/>
              <a:t>5</a:t>
            </a:r>
          </a:p>
          <a:p>
            <a:pPr algn="just"/>
            <a:r>
              <a:rPr lang="es-ES" dirty="0"/>
              <a:t>veces </a:t>
            </a:r>
            <a:r>
              <a:rPr lang="es-ES" dirty="0" smtClean="0"/>
              <a:t>la de una lámpara </a:t>
            </a:r>
            <a:endParaRPr lang="es-ES" dirty="0"/>
          </a:p>
          <a:p>
            <a:pPr algn="just"/>
            <a:r>
              <a:rPr lang="es-ES" dirty="0"/>
              <a:t>incandescente.</a:t>
            </a:r>
          </a:p>
          <a:p>
            <a:pPr algn="just"/>
            <a:r>
              <a:rPr lang="es-ES" dirty="0"/>
              <a:t>Entre </a:t>
            </a:r>
            <a:r>
              <a:rPr lang="es-ES" dirty="0" smtClean="0"/>
              <a:t>las propiedades </a:t>
            </a:r>
            <a:r>
              <a:rPr lang="es-ES" dirty="0"/>
              <a:t>más importantes de una lámpara </a:t>
            </a:r>
            <a:r>
              <a:rPr lang="es-ES" dirty="0" err="1"/>
              <a:t>fluo</a:t>
            </a:r>
            <a:r>
              <a:rPr lang="es-ES" dirty="0"/>
              <a:t>- </a:t>
            </a:r>
          </a:p>
          <a:p>
            <a:pPr algn="just"/>
            <a:r>
              <a:rPr lang="es-ES" dirty="0" err="1"/>
              <a:t>rescente</a:t>
            </a:r>
            <a:r>
              <a:rPr lang="es-ES" dirty="0"/>
              <a:t> encontramos </a:t>
            </a:r>
            <a:r>
              <a:rPr lang="es-ES" dirty="0" smtClean="0"/>
              <a:t>las siguientes</a:t>
            </a:r>
            <a:r>
              <a:rPr lang="es-ES" dirty="0"/>
              <a:t>:</a:t>
            </a:r>
          </a:p>
          <a:p>
            <a:pPr algn="just"/>
            <a:r>
              <a:rPr lang="es-ES" dirty="0" smtClean="0"/>
              <a:t>0 El rendimiento </a:t>
            </a:r>
            <a:r>
              <a:rPr lang="es-ES" dirty="0"/>
              <a:t>luminoso puede estimarse entre </a:t>
            </a:r>
            <a:r>
              <a:rPr lang="es-ES" dirty="0" smtClean="0"/>
              <a:t>los 50 y 90 </a:t>
            </a:r>
            <a:endParaRPr lang="es-ES" dirty="0"/>
          </a:p>
          <a:p>
            <a:pPr algn="just"/>
            <a:r>
              <a:rPr lang="es-ES" dirty="0"/>
              <a:t>lúmenes por watt.</a:t>
            </a:r>
          </a:p>
          <a:p>
            <a:pPr algn="just"/>
            <a:r>
              <a:rPr lang="es-ES" dirty="0"/>
              <a:t>0 La vida útil de una lámpara fluorescente es de entre 5 y 75 </a:t>
            </a:r>
          </a:p>
          <a:p>
            <a:pPr algn="just"/>
            <a:r>
              <a:rPr lang="es-ES" dirty="0"/>
              <a:t>veces la de una lámpara incandescente, dependiendo del </a:t>
            </a:r>
          </a:p>
          <a:p>
            <a:pPr algn="just"/>
            <a:r>
              <a:rPr lang="es-ES" dirty="0"/>
              <a:t>tipo de equipo auxiliar que se utilice (balasto inductivo o </a:t>
            </a:r>
          </a:p>
          <a:p>
            <a:pPr algn="just"/>
            <a:r>
              <a:rPr lang="es-ES" dirty="0"/>
              <a:t>electrónico) y la cantidad de encendidos/apagados a los </a:t>
            </a:r>
          </a:p>
          <a:p>
            <a:pPr algn="just"/>
            <a:r>
              <a:rPr lang="es-ES" dirty="0"/>
              <a:t>que sea sometida por día.</a:t>
            </a:r>
          </a:p>
          <a:p>
            <a:pPr algn="just"/>
            <a:r>
              <a:rPr lang="es-ES" dirty="0" smtClean="0"/>
              <a:t>( Dependiendo del material de recubrimiento interior </a:t>
            </a:r>
            <a:endParaRPr lang="es-ES" dirty="0"/>
          </a:p>
          <a:p>
            <a:pPr algn="just"/>
            <a:r>
              <a:rPr lang="es-ES" dirty="0" smtClean="0"/>
              <a:t>del tubo de vidrio, será el color de la luz emitida, que</a:t>
            </a:r>
            <a:endParaRPr lang="es-ES" dirty="0"/>
          </a:p>
          <a:p>
            <a:pPr algn="just"/>
            <a:r>
              <a:rPr lang="es-ES" dirty="0" smtClean="0"/>
              <a:t>puede ir desde el blanco frío hasta un blanco cálido</a:t>
            </a:r>
            <a:r>
              <a:rPr lang="es-ES" dirty="0"/>
              <a:t>,</a:t>
            </a:r>
          </a:p>
          <a:p>
            <a:pPr algn="just"/>
            <a:r>
              <a:rPr lang="es-ES" dirty="0"/>
              <a:t>que es indicado mediante la temperatura de color. Para </a:t>
            </a:r>
          </a:p>
          <a:p>
            <a:pPr algn="just"/>
            <a:r>
              <a:rPr lang="es-ES" dirty="0"/>
              <a:t>el blanco frío, corresponden temperaturas de color del </a:t>
            </a:r>
          </a:p>
          <a:p>
            <a:pPr algn="just"/>
            <a:r>
              <a:rPr lang="es-ES" dirty="0"/>
              <a:t>orden de los 5.000 K, mientras que, para el blanco </a:t>
            </a:r>
            <a:r>
              <a:rPr lang="es-ES" dirty="0" err="1"/>
              <a:t>cá</a:t>
            </a:r>
            <a:r>
              <a:rPr lang="es-ES" dirty="0"/>
              <a:t>- </a:t>
            </a:r>
          </a:p>
          <a:p>
            <a:pPr algn="just"/>
            <a:r>
              <a:rPr lang="es-ES" dirty="0" err="1"/>
              <a:t>lido</a:t>
            </a:r>
            <a:r>
              <a:rPr lang="es-ES" dirty="0"/>
              <a:t>, corresponden temperaturas de color del orden de </a:t>
            </a:r>
          </a:p>
          <a:p>
            <a:pPr algn="just"/>
            <a:r>
              <a:rPr lang="es-ES" dirty="0"/>
              <a:t>los 2.750 a 3.000 K</a:t>
            </a:r>
          </a:p>
          <a:p>
            <a:pPr algn="just"/>
            <a:r>
              <a:rPr lang="es-ES" dirty="0"/>
              <a:t>Los tubos son </a:t>
            </a:r>
            <a:r>
              <a:rPr lang="es-ES" dirty="0" smtClean="0"/>
              <a:t>la forma </a:t>
            </a:r>
            <a:endParaRPr lang="es-ES" dirty="0"/>
          </a:p>
          <a:p>
            <a:pPr algn="just"/>
            <a:r>
              <a:rPr lang="es-ES" dirty="0"/>
              <a:t>más común para las </a:t>
            </a:r>
          </a:p>
          <a:p>
            <a:pPr algn="just"/>
            <a:r>
              <a:rPr lang="es-ES" dirty="0"/>
              <a:t>lámparas fluorescentes.</a:t>
            </a:r>
          </a:p>
          <a:p>
            <a:pPr algn="just"/>
            <a:r>
              <a:rPr lang="es-ES" dirty="0"/>
              <a:t>Si bien este tipo de lámparas tienen muchas ventajas res- </a:t>
            </a:r>
          </a:p>
          <a:p>
            <a:pPr algn="just"/>
            <a:r>
              <a:rPr lang="es-ES" dirty="0"/>
              <a:t>pecto de las lámparas incandescentes, presentan un </a:t>
            </a:r>
            <a:r>
              <a:rPr lang="es-ES" dirty="0" err="1"/>
              <a:t>gra</a:t>
            </a:r>
            <a:r>
              <a:rPr lang="es-ES" dirty="0"/>
              <a:t>- </a:t>
            </a:r>
          </a:p>
          <a:p>
            <a:pPr algn="just"/>
            <a:r>
              <a:rPr lang="es-ES" dirty="0"/>
              <a:t>ve problema: deben ser tratadas con sumo cuidado en el </a:t>
            </a:r>
          </a:p>
          <a:p>
            <a:pPr algn="just"/>
            <a:r>
              <a:rPr lang="es-ES" dirty="0"/>
              <a:t>momento de su descarte por fin de la vida útil. El vapor de </a:t>
            </a:r>
          </a:p>
          <a:p>
            <a:pPr algn="just"/>
            <a:r>
              <a:rPr lang="es-ES" dirty="0"/>
              <a:t>mercurio contenido en ellas es un gas cancerígeno, por lo </a:t>
            </a:r>
          </a:p>
          <a:p>
            <a:pPr algn="just"/>
            <a:r>
              <a:rPr lang="es-ES" dirty="0"/>
              <a:t>que deben ser tratadas como material peligroso cuando se </a:t>
            </a:r>
          </a:p>
          <a:p>
            <a:pPr algn="just"/>
            <a:r>
              <a:rPr lang="es-ES" dirty="0"/>
              <a:t>las manipula, para evitar la rotura del tubo de vidrio que lo </a:t>
            </a:r>
          </a:p>
          <a:p>
            <a:pPr algn="just"/>
            <a:r>
              <a:rPr lang="es-ES" dirty="0"/>
              <a:t>contiene hasta que sean tratadas en las correspondientes </a:t>
            </a:r>
          </a:p>
          <a:p>
            <a:pPr algn="just"/>
            <a:r>
              <a:rPr lang="es-ES" dirty="0"/>
              <a:t>plantas de reciclado.</a:t>
            </a:r>
          </a:p>
          <a:p>
            <a:pPr algn="just"/>
            <a:r>
              <a:rPr lang="es-ES" dirty="0"/>
              <a:t>Lámparas de vapor</a:t>
            </a:r>
          </a:p>
          <a:p>
            <a:pPr algn="just"/>
            <a:r>
              <a:rPr lang="es-ES" dirty="0"/>
              <a:t>Hasta este momento, hemos analizado las lámparas in-</a:t>
            </a:r>
          </a:p>
          <a:p>
            <a:pPr algn="just"/>
            <a:r>
              <a:rPr lang="es-ES" dirty="0" err="1"/>
              <a:t>candescentes</a:t>
            </a:r>
            <a:r>
              <a:rPr lang="es-ES" dirty="0"/>
              <a:t> y las de vapor de mercurio de baja presión</a:t>
            </a:r>
          </a:p>
          <a:p>
            <a:pPr algn="just"/>
            <a:r>
              <a:rPr lang="es-ES" dirty="0"/>
              <a:t>o fluorescentes. Conoceremos ahora las lámparas de va- </a:t>
            </a:r>
          </a:p>
          <a:p>
            <a:pPr algn="just"/>
            <a:r>
              <a:rPr lang="es-ES" dirty="0"/>
              <a:t>por de mercurio en alta presión, y las de sodio en baja y </a:t>
            </a:r>
          </a:p>
          <a:p>
            <a:pPr algn="just"/>
            <a:r>
              <a:rPr lang="es-ES" dirty="0"/>
              <a:t>alta presión.</a:t>
            </a:r>
          </a:p>
          <a:p>
            <a:pPr algn="just"/>
            <a:r>
              <a:rPr lang="es-ES" dirty="0"/>
              <a:t>Las lámparas de vapor de mercurio en alta presión y las de </a:t>
            </a:r>
          </a:p>
          <a:p>
            <a:pPr algn="just"/>
            <a:r>
              <a:rPr lang="es-ES" dirty="0"/>
              <a:t>sodio de alta presión son las que presentan niveles de flujo </a:t>
            </a:r>
          </a:p>
          <a:p>
            <a:pPr algn="just"/>
            <a:r>
              <a:rPr lang="es-ES" dirty="0"/>
              <a:t>luminoso elevado, que las hace aptas y especialmente des- </a:t>
            </a:r>
          </a:p>
          <a:p>
            <a:pPr algn="just"/>
            <a:r>
              <a:rPr lang="es-ES" dirty="0"/>
              <a:t>tinadas al alumbrado de calles y espacios públicos.</a:t>
            </a:r>
          </a:p>
          <a:p>
            <a:pPr algn="just"/>
            <a:r>
              <a:rPr lang="es-ES" dirty="0"/>
              <a:t>Las lámparas de vapor de mercurio consisten en un tubo </a:t>
            </a:r>
          </a:p>
          <a:p>
            <a:pPr algn="just"/>
            <a:r>
              <a:rPr lang="es-ES" dirty="0"/>
              <a:t>de descarga de cuarzo con vapor de mercurio en su </a:t>
            </a:r>
            <a:r>
              <a:rPr lang="es-ES" dirty="0" err="1"/>
              <a:t>inte</a:t>
            </a:r>
            <a:r>
              <a:rPr lang="es-ES" dirty="0"/>
              <a:t>- </a:t>
            </a:r>
          </a:p>
          <a:p>
            <a:pPr algn="just"/>
            <a:r>
              <a:rPr lang="es-ES" dirty="0" err="1"/>
              <a:t>rior</a:t>
            </a:r>
            <a:r>
              <a:rPr lang="es-ES" dirty="0"/>
              <a:t>. En ellas, se ha recubierto con material fluorescente el </a:t>
            </a:r>
          </a:p>
          <a:p>
            <a:pPr algn="just"/>
            <a:r>
              <a:rPr lang="es-ES" dirty="0"/>
              <a:t>lado interior de la cubierta exterior de vidrio a fin de mejorar </a:t>
            </a:r>
          </a:p>
          <a:p>
            <a:pPr algn="just"/>
            <a:r>
              <a:rPr lang="es-ES" dirty="0"/>
              <a:t>el espectro lumínico radiado. Como equipo auxiliar, utilizan </a:t>
            </a:r>
          </a:p>
          <a:p>
            <a:pPr algn="just"/>
            <a:r>
              <a:rPr lang="es-ES" dirty="0"/>
              <a:t>un balasto igual que las fluorescentes, pero no necesitan </a:t>
            </a:r>
          </a:p>
          <a:p>
            <a:pPr algn="just"/>
            <a:r>
              <a:rPr lang="es-ES" dirty="0"/>
              <a:t>arrancador o cebador. Una clase particular de estas </a:t>
            </a:r>
            <a:r>
              <a:rPr lang="es-ES" dirty="0" err="1"/>
              <a:t>lámpa</a:t>
            </a:r>
            <a:r>
              <a:rPr lang="es-ES" dirty="0"/>
              <a:t>- </a:t>
            </a:r>
          </a:p>
          <a:p>
            <a:pPr algn="just"/>
            <a:r>
              <a:rPr lang="es-ES" dirty="0"/>
              <a:t>ras son las mezcladoras, que combinan una incandescente </a:t>
            </a:r>
          </a:p>
          <a:p>
            <a:pPr algn="just"/>
            <a:r>
              <a:rPr lang="es-ES" dirty="0"/>
              <a:t>con una de vapor de mercurio de alta presión.</a:t>
            </a:r>
          </a:p>
          <a:p>
            <a:pPr algn="just"/>
            <a:r>
              <a:rPr lang="es-ES" dirty="0"/>
              <a:t>Su vida útil es muy larga (aproximadamente 25.000 horas),</a:t>
            </a:r>
          </a:p>
          <a:p>
            <a:pPr algn="just"/>
            <a:r>
              <a:rPr lang="es-ES" dirty="0"/>
              <a:t>En esta imagen</a:t>
            </a:r>
          </a:p>
          <a:p>
            <a:pPr algn="just"/>
            <a:r>
              <a:rPr lang="es-ES" dirty="0"/>
              <a:t>vemos una lámpara </a:t>
            </a:r>
          </a:p>
          <a:p>
            <a:pPr algn="just"/>
            <a:r>
              <a:rPr lang="es-ES" dirty="0"/>
              <a:t>de vapor de sodio.</a:t>
            </a:r>
          </a:p>
          <a:p>
            <a:pPr algn="just"/>
            <a:r>
              <a:rPr lang="es-ES" dirty="0" smtClean="0"/>
              <a:t>y el color de la luz es blanco </a:t>
            </a:r>
            <a:r>
              <a:rPr lang="es-ES" dirty="0" err="1"/>
              <a:t>frío.Lámparas</a:t>
            </a:r>
            <a:r>
              <a:rPr lang="es-ES" dirty="0"/>
              <a:t> LED</a:t>
            </a:r>
          </a:p>
          <a:p>
            <a:pPr algn="just"/>
            <a:r>
              <a:rPr lang="es-ES" dirty="0" smtClean="0"/>
              <a:t>Las lámparas </a:t>
            </a:r>
            <a:r>
              <a:rPr lang="es-ES" dirty="0"/>
              <a:t>LED </a:t>
            </a:r>
            <a:r>
              <a:rPr lang="es-ES" dirty="0" smtClean="0"/>
              <a:t>son la fuente de iluminación del siglo </a:t>
            </a:r>
            <a:endParaRPr lang="es-ES" dirty="0"/>
          </a:p>
          <a:p>
            <a:pPr algn="just"/>
            <a:r>
              <a:rPr lang="es-ES" dirty="0"/>
              <a:t>XXI</a:t>
            </a:r>
            <a:r>
              <a:rPr lang="es-ES" dirty="0" smtClean="0"/>
              <a:t>. Gracias a su bajísimo consumo y larga vida, este </a:t>
            </a:r>
            <a:endParaRPr lang="es-ES" dirty="0"/>
          </a:p>
          <a:p>
            <a:pPr algn="just"/>
            <a:r>
              <a:rPr lang="es-ES" dirty="0" smtClean="0"/>
              <a:t>tipo de lámparas han reemplazado</a:t>
            </a:r>
            <a:r>
              <a:rPr lang="es-ES" dirty="0"/>
              <a:t>, </a:t>
            </a:r>
            <a:r>
              <a:rPr lang="es-ES" dirty="0" smtClean="0"/>
              <a:t>en la actualidad, a </a:t>
            </a:r>
            <a:endParaRPr lang="es-ES" dirty="0"/>
          </a:p>
          <a:p>
            <a:pPr algn="just"/>
            <a:r>
              <a:rPr lang="es-ES" dirty="0" smtClean="0"/>
              <a:t>casi todos los otros tipos de lámparas, que sobreviven </a:t>
            </a:r>
            <a:endParaRPr lang="es-ES" dirty="0"/>
          </a:p>
          <a:p>
            <a:pPr algn="just"/>
            <a:r>
              <a:rPr lang="es-ES" dirty="0" smtClean="0"/>
              <a:t>solo en instalaciones </a:t>
            </a:r>
            <a:r>
              <a:rPr lang="es-ES" dirty="0"/>
              <a:t>antiguas </a:t>
            </a:r>
            <a:r>
              <a:rPr lang="es-ES" dirty="0" smtClean="0"/>
              <a:t>o para usos </a:t>
            </a:r>
            <a:r>
              <a:rPr lang="es-ES" dirty="0"/>
              <a:t>especiales. </a:t>
            </a:r>
          </a:p>
          <a:p>
            <a:pPr algn="just"/>
            <a:r>
              <a:rPr lang="es-ES" dirty="0" smtClean="0"/>
              <a:t>La sigla LED significa Light-</a:t>
            </a:r>
            <a:r>
              <a:rPr lang="es-ES" dirty="0" err="1" smtClean="0"/>
              <a:t>Emitting</a:t>
            </a:r>
            <a:r>
              <a:rPr lang="es-ES" dirty="0" smtClean="0"/>
              <a:t> </a:t>
            </a:r>
            <a:r>
              <a:rPr lang="es-ES" dirty="0" err="1" smtClean="0"/>
              <a:t>Diode</a:t>
            </a:r>
            <a:r>
              <a:rPr lang="es-ES" dirty="0" smtClean="0"/>
              <a:t>, es decir</a:t>
            </a:r>
            <a:r>
              <a:rPr lang="es-ES" dirty="0"/>
              <a:t>, </a:t>
            </a:r>
          </a:p>
          <a:p>
            <a:pPr algn="just"/>
            <a:r>
              <a:rPr lang="es-ES" dirty="0" smtClean="0"/>
              <a:t>diodo emisor de luz. Su principio de funcionamiento </a:t>
            </a:r>
            <a:endParaRPr lang="es-ES" dirty="0"/>
          </a:p>
          <a:p>
            <a:pPr algn="just"/>
            <a:r>
              <a:rPr lang="es-ES" dirty="0" smtClean="0"/>
              <a:t>es el de un diodo, formado por la unión (</a:t>
            </a:r>
            <a:r>
              <a:rPr lang="es-ES" dirty="0"/>
              <a:t>juntura</a:t>
            </a:r>
            <a:r>
              <a:rPr lang="es-ES" dirty="0" smtClean="0"/>
              <a:t>) de </a:t>
            </a:r>
            <a:endParaRPr lang="es-ES" dirty="0"/>
          </a:p>
          <a:p>
            <a:pPr algn="just"/>
            <a:r>
              <a:rPr lang="es-ES" dirty="0"/>
              <a:t>dos </a:t>
            </a:r>
            <a:r>
              <a:rPr lang="es-ES" dirty="0" smtClean="0"/>
              <a:t>tipos de semiconductores</a:t>
            </a:r>
            <a:r>
              <a:rPr lang="es-ES" dirty="0"/>
              <a:t>: </a:t>
            </a:r>
            <a:r>
              <a:rPr lang="es-ES" dirty="0" smtClean="0"/>
              <a:t>uno de tipo n (</a:t>
            </a:r>
            <a:r>
              <a:rPr lang="es-ES" dirty="0"/>
              <a:t>negativo), </a:t>
            </a:r>
          </a:p>
          <a:p>
            <a:pPr algn="just"/>
            <a:r>
              <a:rPr lang="es-ES" dirty="0" smtClean="0"/>
              <a:t>que contiene un exceso de electrones</a:t>
            </a:r>
            <a:r>
              <a:rPr lang="es-ES" dirty="0"/>
              <a:t>, </a:t>
            </a:r>
            <a:r>
              <a:rPr lang="es-ES" dirty="0" smtClean="0"/>
              <a:t>y otro </a:t>
            </a:r>
            <a:r>
              <a:rPr lang="es-ES" dirty="0" err="1" smtClean="0"/>
              <a:t>semicon</a:t>
            </a:r>
            <a:r>
              <a:rPr lang="es-ES" dirty="0" smtClean="0"/>
              <a:t>- </a:t>
            </a:r>
            <a:endParaRPr lang="es-ES" dirty="0"/>
          </a:p>
          <a:p>
            <a:pPr algn="just"/>
            <a:r>
              <a:rPr lang="es-ES" dirty="0" smtClean="0"/>
              <a:t>ductor de tipo p (</a:t>
            </a:r>
            <a:r>
              <a:rPr lang="es-ES" dirty="0"/>
              <a:t>positivo</a:t>
            </a:r>
            <a:r>
              <a:rPr lang="es-ES" dirty="0" smtClean="0"/>
              <a:t>), que contiene un exceso de </a:t>
            </a:r>
            <a:endParaRPr lang="es-ES" dirty="0"/>
          </a:p>
          <a:p>
            <a:pPr algn="just"/>
            <a:r>
              <a:rPr lang="es-ES" dirty="0"/>
              <a:t>huecos. Cuando </a:t>
            </a:r>
            <a:r>
              <a:rPr lang="es-ES" dirty="0" smtClean="0"/>
              <a:t>se aplica un determinado voltaje a la </a:t>
            </a:r>
            <a:endParaRPr lang="es-ES" dirty="0"/>
          </a:p>
          <a:p>
            <a:pPr algn="just"/>
            <a:r>
              <a:rPr lang="es-ES" dirty="0"/>
              <a:t>juntura</a:t>
            </a:r>
            <a:r>
              <a:rPr lang="es-ES" dirty="0" smtClean="0"/>
              <a:t>, los electrones se recombinan con los huecos</a:t>
            </a:r>
            <a:r>
              <a:rPr lang="es-ES" dirty="0"/>
              <a:t>, </a:t>
            </a:r>
          </a:p>
          <a:p>
            <a:pPr algn="just"/>
            <a:r>
              <a:rPr lang="es-ES" dirty="0" smtClean="0"/>
              <a:t>liberando energía bajo la forma </a:t>
            </a:r>
            <a:r>
              <a:rPr lang="es-ES" dirty="0"/>
              <a:t>de fotones.</a:t>
            </a:r>
          </a:p>
          <a:p>
            <a:pPr algn="just"/>
            <a:r>
              <a:rPr lang="es-ES" dirty="0"/>
              <a:t>Dado que los diodos LED necesitan corriente continua de </a:t>
            </a:r>
          </a:p>
          <a:p>
            <a:pPr algn="just"/>
            <a:r>
              <a:rPr lang="es-ES" dirty="0"/>
              <a:t>determinado voltaje, las lámparas LED incluyen los </a:t>
            </a:r>
            <a:r>
              <a:rPr lang="es-ES" dirty="0" err="1"/>
              <a:t>circui</a:t>
            </a:r>
            <a:r>
              <a:rPr lang="es-ES" dirty="0"/>
              <a:t>- </a:t>
            </a:r>
          </a:p>
          <a:p>
            <a:pPr algn="just"/>
            <a:r>
              <a:rPr lang="es-ES" dirty="0"/>
              <a:t>tos necesarios para convertir la corriente alterna de la red.</a:t>
            </a:r>
          </a:p>
          <a:p>
            <a:pPr algn="just"/>
            <a:r>
              <a:rPr lang="es-ES" dirty="0"/>
              <a:t>A los fines prácticos, las lámparas LED están </a:t>
            </a:r>
          </a:p>
          <a:p>
            <a:pPr algn="just"/>
            <a:r>
              <a:rPr lang="es-ES" dirty="0"/>
              <a:t>disponibles en todos los formatos necesarios para </a:t>
            </a:r>
          </a:p>
          <a:p>
            <a:pPr algn="just"/>
            <a:r>
              <a:rPr lang="es-ES" dirty="0"/>
              <a:t>reemplazar </a:t>
            </a:r>
            <a:r>
              <a:rPr lang="es-ES" dirty="0" smtClean="0"/>
              <a:t>a las </a:t>
            </a:r>
            <a:r>
              <a:rPr lang="es-ES" dirty="0"/>
              <a:t>tradicionales.</a:t>
            </a:r>
          </a:p>
          <a:p>
            <a:pPr algn="just"/>
            <a:r>
              <a:rPr lang="es-ES" dirty="0"/>
              <a:t>Incandescente</a:t>
            </a:r>
          </a:p>
          <a:p>
            <a:pPr algn="just"/>
            <a:r>
              <a:rPr lang="es-ES" dirty="0"/>
              <a:t>Halógena</a:t>
            </a:r>
          </a:p>
          <a:p>
            <a:pPr algn="just"/>
            <a:r>
              <a:rPr lang="es-ES" dirty="0"/>
              <a:t>Una lámpara LED diseñada para </a:t>
            </a:r>
          </a:p>
          <a:p>
            <a:pPr algn="just"/>
            <a:r>
              <a:rPr lang="es-ES" dirty="0"/>
              <a:t>reemplazar </a:t>
            </a:r>
            <a:r>
              <a:rPr lang="es-ES" dirty="0" smtClean="0"/>
              <a:t>a una </a:t>
            </a:r>
            <a:r>
              <a:rPr lang="es-ES" dirty="0"/>
              <a:t>dicroica.</a:t>
            </a:r>
          </a:p>
          <a:p>
            <a:pPr algn="just"/>
            <a:r>
              <a:rPr lang="es-ES" dirty="0"/>
              <a:t>A pesar de que los LED comenzaron a fabricarse comer- </a:t>
            </a:r>
          </a:p>
          <a:p>
            <a:pPr algn="just"/>
            <a:r>
              <a:rPr lang="es-ES" dirty="0" err="1"/>
              <a:t>cialmente</a:t>
            </a:r>
            <a:r>
              <a:rPr lang="es-ES" dirty="0"/>
              <a:t> en los años 60, fue recién en los 90 cuando la</a:t>
            </a:r>
          </a:p>
          <a:p>
            <a:pPr algn="just"/>
            <a:r>
              <a:rPr lang="es-ES" dirty="0"/>
              <a:t>introducción de LED blancos de alta potencia permitió</a:t>
            </a:r>
          </a:p>
          <a:p>
            <a:pPr algn="just"/>
            <a:r>
              <a:rPr lang="es-ES" dirty="0"/>
              <a:t>su uso en iluminación. La vida útil de las lámparas LED</a:t>
            </a:r>
          </a:p>
          <a:p>
            <a:pPr algn="just"/>
            <a:r>
              <a:rPr lang="es-ES" dirty="0" smtClean="0"/>
              <a:t>es significativamente </a:t>
            </a:r>
            <a:r>
              <a:rPr lang="es-ES" dirty="0"/>
              <a:t>mayor </a:t>
            </a:r>
            <a:r>
              <a:rPr lang="es-ES" dirty="0" smtClean="0"/>
              <a:t>a otras en uso, como </a:t>
            </a:r>
            <a:r>
              <a:rPr lang="es-ES" dirty="0"/>
              <a:t>pode- </a:t>
            </a:r>
          </a:p>
          <a:p>
            <a:pPr algn="just"/>
            <a:r>
              <a:rPr lang="es-ES" dirty="0" err="1"/>
              <a:t>mos</a:t>
            </a:r>
            <a:r>
              <a:rPr lang="es-ES" dirty="0"/>
              <a:t> </a:t>
            </a:r>
            <a:r>
              <a:rPr lang="es-ES" dirty="0" smtClean="0"/>
              <a:t>ver en la tabla de esta página</a:t>
            </a:r>
            <a:r>
              <a:rPr lang="es-ES" dirty="0"/>
              <a:t>.</a:t>
            </a:r>
          </a:p>
          <a:p>
            <a:pPr algn="just"/>
            <a:r>
              <a:rPr lang="es-ES" dirty="0"/>
              <a:t>Las lámparas LED no requieren tiempo de </a:t>
            </a:r>
            <a:r>
              <a:rPr lang="es-ES" dirty="0" err="1"/>
              <a:t>calentamien</a:t>
            </a:r>
            <a:r>
              <a:rPr lang="es-ES" dirty="0"/>
              <a:t>-</a:t>
            </a:r>
          </a:p>
          <a:p>
            <a:pPr algn="just"/>
            <a:r>
              <a:rPr lang="es-ES" dirty="0"/>
              <a:t>to (como sí necesitan las fluorescentes) y no son </a:t>
            </a:r>
            <a:r>
              <a:rPr lang="es-ES" dirty="0" err="1"/>
              <a:t>afec</a:t>
            </a:r>
            <a:r>
              <a:rPr lang="es-ES" dirty="0"/>
              <a:t>- </a:t>
            </a:r>
          </a:p>
          <a:p>
            <a:pPr algn="just"/>
            <a:r>
              <a:rPr lang="es-ES" dirty="0" err="1"/>
              <a:t>tadas</a:t>
            </a:r>
            <a:r>
              <a:rPr lang="es-ES" dirty="0"/>
              <a:t> por el apagado y encendido frecuente. A su vez,</a:t>
            </a:r>
          </a:p>
          <a:p>
            <a:pPr algn="just"/>
            <a:r>
              <a:rPr lang="es-ES" dirty="0"/>
              <a:t>las LED se fabrican, hoy en día, en todos los formatos</a:t>
            </a:r>
          </a:p>
          <a:p>
            <a:pPr algn="just"/>
            <a:r>
              <a:rPr lang="es-ES" dirty="0"/>
              <a:t>necesarios para reemplazar las lámparas tradicionales, </a:t>
            </a:r>
          </a:p>
          <a:p>
            <a:pPr algn="just"/>
            <a:r>
              <a:rPr lang="es-ES" dirty="0"/>
              <a:t>incluyendo presentaciones especiales como las </a:t>
            </a:r>
            <a:r>
              <a:rPr lang="es-ES" dirty="0" err="1"/>
              <a:t>dicroi</a:t>
            </a:r>
            <a:r>
              <a:rPr lang="es-ES" dirty="0"/>
              <a:t>- </a:t>
            </a:r>
          </a:p>
          <a:p>
            <a:pPr algn="just"/>
            <a:r>
              <a:rPr lang="es-ES" dirty="0"/>
              <a:t>cas o las lámparas perfume. Hay lámparas LED de</a:t>
            </a:r>
          </a:p>
          <a:p>
            <a:pPr algn="just"/>
            <a:r>
              <a:rPr lang="es-ES" dirty="0"/>
              <a:t>diferentes temperaturas de color, desde las de 2.200 K, </a:t>
            </a:r>
          </a:p>
          <a:p>
            <a:pPr algn="just"/>
            <a:r>
              <a:rPr lang="es-ES" dirty="0"/>
              <a:t>similares a una lámpara incandescente, hasta 7.000 K,</a:t>
            </a:r>
          </a:p>
          <a:p>
            <a:pPr algn="just"/>
            <a:r>
              <a:rPr lang="es-ES" dirty="0" smtClean="0"/>
              <a:t>de luz fría</a:t>
            </a:r>
            <a:r>
              <a:rPr lang="es-ES" dirty="0"/>
              <a:t>.</a:t>
            </a:r>
          </a:p>
          <a:p>
            <a:pPr algn="just"/>
            <a:r>
              <a:rPr lang="es-ES" dirty="0"/>
              <a:t>La iluminación de las lámparas LED es más direccional </a:t>
            </a:r>
          </a:p>
          <a:p>
            <a:pPr algn="just"/>
            <a:r>
              <a:rPr lang="es-ES" dirty="0"/>
              <a:t>que la de las lámparas tradicionales, es decir, su haz de</a:t>
            </a:r>
          </a:p>
          <a:p>
            <a:pPr algn="just"/>
            <a:r>
              <a:rPr lang="es-ES" dirty="0" smtClean="0"/>
              <a:t>luz es más </a:t>
            </a:r>
            <a:r>
              <a:rPr lang="es-ES" dirty="0"/>
              <a:t>angosto.</a:t>
            </a:r>
          </a:p>
          <a:p>
            <a:pPr algn="just"/>
            <a:r>
              <a:rPr lang="es-ES" dirty="0"/>
              <a:t>1.000 horas (aprox. 1 año) </a:t>
            </a:r>
          </a:p>
          <a:p>
            <a:pPr algn="just"/>
            <a:r>
              <a:rPr lang="es-ES" dirty="0"/>
              <a:t>3.000 horas (aprox. 3 años)</a:t>
            </a:r>
          </a:p>
          <a:p>
            <a:pPr algn="just"/>
            <a:r>
              <a:rPr lang="es-ES" dirty="0" smtClean="0"/>
              <a:t>14 </a:t>
            </a:r>
            <a:r>
              <a:rPr lang="es-ES" dirty="0" err="1" smtClean="0"/>
              <a:t>Lumens</a:t>
            </a:r>
            <a:r>
              <a:rPr lang="es-ES" dirty="0" smtClean="0"/>
              <a:t> / Watt</a:t>
            </a:r>
            <a:endParaRPr lang="es-ES" dirty="0"/>
          </a:p>
          <a:p>
            <a:pPr algn="just"/>
            <a:r>
              <a:rPr lang="es-ES" dirty="0" smtClean="0"/>
              <a:t>25 </a:t>
            </a:r>
            <a:r>
              <a:rPr lang="es-ES" dirty="0" err="1" smtClean="0"/>
              <a:t>Lumens</a:t>
            </a:r>
            <a:r>
              <a:rPr lang="es-ES" dirty="0" smtClean="0"/>
              <a:t> / Watt</a:t>
            </a:r>
            <a:endParaRPr lang="es-ES" dirty="0"/>
          </a:p>
          <a:p>
            <a:pPr algn="just"/>
            <a:r>
              <a:rPr lang="es-ES" dirty="0" smtClean="0"/>
              <a:t>61 </a:t>
            </a:r>
            <a:r>
              <a:rPr lang="es-ES" dirty="0" err="1" smtClean="0"/>
              <a:t>Lumens</a:t>
            </a:r>
            <a:r>
              <a:rPr lang="es-ES" dirty="0" smtClean="0"/>
              <a:t> / Watt</a:t>
            </a:r>
            <a:endParaRPr lang="es-ES" dirty="0"/>
          </a:p>
          <a:p>
            <a:pPr algn="just"/>
            <a:r>
              <a:rPr lang="es-ES" dirty="0"/>
              <a:t>&gt;100 </a:t>
            </a:r>
            <a:r>
              <a:rPr lang="es-ES" dirty="0" err="1"/>
              <a:t>Lumens</a:t>
            </a:r>
            <a:r>
              <a:rPr lang="es-ES" dirty="0"/>
              <a:t> / Watt</a:t>
            </a:r>
          </a:p>
          <a:p>
            <a:pPr algn="just"/>
            <a:r>
              <a:rPr lang="es-ES" dirty="0"/>
              <a:t>LED</a:t>
            </a:r>
          </a:p>
          <a:p>
            <a:pPr algn="just"/>
            <a:r>
              <a:rPr lang="es-ES" dirty="0"/>
              <a:t>Bajo consumo (Fluorescente compacta</a:t>
            </a:r>
            <a:r>
              <a:rPr lang="es-ES" dirty="0" smtClean="0"/>
              <a:t>) 8.000 </a:t>
            </a:r>
            <a:r>
              <a:rPr lang="es-ES" dirty="0"/>
              <a:t>horas (aprox</a:t>
            </a:r>
            <a:r>
              <a:rPr lang="es-ES" dirty="0" smtClean="0"/>
              <a:t>. 8 años</a:t>
            </a:r>
            <a:r>
              <a:rPr lang="es-ES" dirty="0"/>
              <a:t>)</a:t>
            </a:r>
          </a:p>
          <a:p>
            <a:pPr algn="just"/>
            <a:r>
              <a:rPr lang="es-ES" dirty="0"/>
              <a:t>25.000 horas (aprox</a:t>
            </a:r>
            <a:r>
              <a:rPr lang="es-ES" dirty="0" smtClean="0"/>
              <a:t>. 25 </a:t>
            </a:r>
            <a:r>
              <a:rPr lang="es-ES" dirty="0"/>
              <a:t>años)Lámparas halógenas</a:t>
            </a:r>
          </a:p>
          <a:p>
            <a:pPr algn="just"/>
            <a:r>
              <a:rPr lang="es-ES" dirty="0"/>
              <a:t>Una lámpara halógena es una lámpara de vapor de </a:t>
            </a:r>
            <a:r>
              <a:rPr lang="es-ES" dirty="0" err="1"/>
              <a:t>mercu</a:t>
            </a:r>
            <a:r>
              <a:rPr lang="es-ES" dirty="0"/>
              <a:t>- </a:t>
            </a:r>
          </a:p>
          <a:p>
            <a:pPr algn="just"/>
            <a:r>
              <a:rPr lang="es-ES" dirty="0"/>
              <a:t>rio de alta presión a la que se le ha añadido, en la ampolla </a:t>
            </a:r>
          </a:p>
          <a:p>
            <a:pPr algn="just"/>
            <a:r>
              <a:rPr lang="es-ES" dirty="0"/>
              <a:t>de descarga, halogenuros metálicos (de sodio, de talio, de </a:t>
            </a:r>
          </a:p>
          <a:p>
            <a:pPr algn="just"/>
            <a:r>
              <a:rPr lang="es-ES" dirty="0"/>
              <a:t>indio), que mejoran el espectro de radiación. La luz emitida </a:t>
            </a:r>
          </a:p>
          <a:p>
            <a:pPr algn="just"/>
            <a:r>
              <a:rPr lang="es-ES" dirty="0"/>
              <a:t>por la lámpara de descarga de vapor de mercurio sin re- </a:t>
            </a:r>
          </a:p>
          <a:p>
            <a:pPr algn="just"/>
            <a:r>
              <a:rPr lang="es-ES" dirty="0"/>
              <a:t>cubrimiento interno en la ampolla exterior es de color azul </a:t>
            </a:r>
          </a:p>
          <a:p>
            <a:pPr algn="just"/>
            <a:r>
              <a:rPr lang="es-ES" dirty="0"/>
              <a:t>verdoso; los halogenuros agregados aportan, en el espectro </a:t>
            </a:r>
          </a:p>
          <a:p>
            <a:pPr algn="just"/>
            <a:r>
              <a:rPr lang="es-ES" dirty="0"/>
              <a:t>radiado, colores rojo, amarillo, verde. Por el agregado de los </a:t>
            </a:r>
          </a:p>
          <a:p>
            <a:pPr algn="just"/>
            <a:r>
              <a:rPr lang="es-ES" dirty="0"/>
              <a:t>halogenuros también son llamadas lámparas de mercurio </a:t>
            </a:r>
          </a:p>
          <a:p>
            <a:pPr algn="just"/>
            <a:r>
              <a:rPr lang="es-ES" dirty="0"/>
              <a:t>halogenado.</a:t>
            </a:r>
          </a:p>
          <a:p>
            <a:pPr algn="just"/>
            <a:r>
              <a:rPr lang="es-ES" dirty="0"/>
              <a:t>En el tubo de descarga, además de mercurio y los </a:t>
            </a:r>
            <a:r>
              <a:rPr lang="es-ES" dirty="0" err="1"/>
              <a:t>haloge</a:t>
            </a:r>
            <a:r>
              <a:rPr lang="es-ES" dirty="0"/>
              <a:t>- </a:t>
            </a:r>
          </a:p>
          <a:p>
            <a:pPr algn="just"/>
            <a:r>
              <a:rPr lang="es-ES" dirty="0" err="1"/>
              <a:t>nuros</a:t>
            </a:r>
            <a:r>
              <a:rPr lang="es-ES" dirty="0"/>
              <a:t> metálicos, se tiene argón; este se ioniza rápidamente </a:t>
            </a:r>
          </a:p>
          <a:p>
            <a:pPr algn="just"/>
            <a:r>
              <a:rPr lang="es-ES" dirty="0"/>
              <a:t>y permite la creación del arco eléctrico. El calor generado</a:t>
            </a:r>
          </a:p>
          <a:p>
            <a:pPr algn="just"/>
            <a:r>
              <a:rPr lang="es-ES" dirty="0"/>
              <a:t>por el arco eléctrico vaporiza el mercurio y los halogenuros, </a:t>
            </a:r>
          </a:p>
          <a:p>
            <a:pPr algn="just"/>
            <a:r>
              <a:rPr lang="es-ES" dirty="0"/>
              <a:t>y, a medida que aumentan la temperatura y la presión en el</a:t>
            </a:r>
          </a:p>
          <a:p>
            <a:pPr algn="just"/>
            <a:r>
              <a:rPr lang="es-ES" dirty="0"/>
              <a:t>tubo, </a:t>
            </a:r>
            <a:r>
              <a:rPr lang="es-ES" dirty="0" smtClean="0"/>
              <a:t>se estabiliza la radiación de luz</a:t>
            </a:r>
            <a:r>
              <a:rPr lang="es-ES" dirty="0"/>
              <a:t>.</a:t>
            </a:r>
          </a:p>
          <a:p>
            <a:pPr algn="just"/>
            <a:r>
              <a:rPr lang="es-ES" dirty="0"/>
              <a:t>Para estas lámparas es necesario el empleo de un equipo </a:t>
            </a:r>
          </a:p>
          <a:p>
            <a:pPr algn="just"/>
            <a:r>
              <a:rPr lang="es-ES" dirty="0"/>
              <a:t>auxiliar pues las tensiones de arranque están en el orden </a:t>
            </a:r>
          </a:p>
          <a:p>
            <a:pPr algn="just"/>
            <a:r>
              <a:rPr lang="es-ES" dirty="0"/>
              <a:t>de los 1.500 a 5.000 V.</a:t>
            </a:r>
          </a:p>
          <a:p>
            <a:pPr algn="just"/>
            <a:r>
              <a:rPr lang="es-ES" dirty="0"/>
              <a:t>Al igual que las lámparas de vapor de mercurio, existen dos </a:t>
            </a:r>
          </a:p>
          <a:p>
            <a:pPr algn="just"/>
            <a:r>
              <a:rPr lang="es-ES" dirty="0"/>
              <a:t>tipos: uno de ellos utiliza equipo auxiliar, y el otro combina </a:t>
            </a:r>
          </a:p>
          <a:p>
            <a:pPr algn="just"/>
            <a:r>
              <a:rPr lang="es-ES" dirty="0"/>
              <a:t>una lámpara de filamento de tungsteno con una lámpara de </a:t>
            </a:r>
          </a:p>
          <a:p>
            <a:pPr algn="just"/>
            <a:r>
              <a:rPr lang="es-ES" dirty="0"/>
              <a:t>vapor de mercurio con halogenuros agregados. La vida útil </a:t>
            </a:r>
          </a:p>
          <a:p>
            <a:pPr algn="just"/>
            <a:r>
              <a:rPr lang="es-ES" dirty="0"/>
              <a:t>de estas lámparas es de aproximadamente 15.000 horas, y </a:t>
            </a:r>
          </a:p>
          <a:p>
            <a:pPr algn="just"/>
            <a:r>
              <a:rPr lang="es-ES" dirty="0"/>
              <a:t>su eficiencia es de 60 a 96 </a:t>
            </a:r>
            <a:r>
              <a:rPr lang="es-ES" dirty="0" err="1"/>
              <a:t>Im</a:t>
            </a:r>
            <a:r>
              <a:rPr lang="es-ES" dirty="0"/>
              <a:t>/W.</a:t>
            </a:r>
          </a:p>
          <a:p>
            <a:pPr algn="just"/>
            <a:r>
              <a:rPr lang="es-ES" dirty="0" err="1"/>
              <a:t>Cosp</a:t>
            </a:r>
            <a:endParaRPr lang="es-ES" dirty="0"/>
          </a:p>
          <a:p>
            <a:pPr algn="just"/>
            <a:r>
              <a:rPr lang="es-ES" dirty="0"/>
              <a:t>Lámpara de mercurio</a:t>
            </a:r>
          </a:p>
          <a:p>
            <a:pPr algn="just"/>
            <a:r>
              <a:rPr lang="es-ES" dirty="0"/>
              <a:t>halogenado.</a:t>
            </a:r>
          </a:p>
          <a:p>
            <a:pPr algn="just"/>
            <a:r>
              <a:rPr lang="es-ES" dirty="0"/>
              <a:t>Todas </a:t>
            </a:r>
            <a:r>
              <a:rPr lang="es-ES" dirty="0" smtClean="0"/>
              <a:t>las lámparas vistas hasta </a:t>
            </a:r>
            <a:r>
              <a:rPr lang="es-ES" dirty="0"/>
              <a:t>este</a:t>
            </a:r>
          </a:p>
          <a:p>
            <a:pPr algn="just"/>
            <a:r>
              <a:rPr lang="es-ES" dirty="0"/>
              <a:t>momento, salvo las incandescentes, </a:t>
            </a:r>
          </a:p>
          <a:p>
            <a:pPr algn="just"/>
            <a:r>
              <a:rPr lang="es-ES" dirty="0"/>
              <a:t>necesitan equipos auxiliares que son </a:t>
            </a:r>
          </a:p>
          <a:p>
            <a:pPr algn="just"/>
            <a:r>
              <a:rPr lang="es-ES" dirty="0"/>
              <a:t>mayoritariamente inductivos.</a:t>
            </a:r>
          </a:p>
          <a:p>
            <a:pPr algn="just"/>
            <a:r>
              <a:rPr lang="es-ES" dirty="0"/>
              <a:t>Por </a:t>
            </a:r>
            <a:r>
              <a:rPr lang="es-ES" dirty="0" smtClean="0"/>
              <a:t>este motivo</a:t>
            </a:r>
            <a:r>
              <a:rPr lang="es-ES" dirty="0"/>
              <a:t>, y </a:t>
            </a:r>
            <a:r>
              <a:rPr lang="es-ES" dirty="0" smtClean="0"/>
              <a:t>tal como </a:t>
            </a:r>
            <a:r>
              <a:rPr lang="es-ES" dirty="0"/>
              <a:t>hemos </a:t>
            </a:r>
          </a:p>
          <a:p>
            <a:pPr algn="just"/>
            <a:r>
              <a:rPr lang="es-ES" dirty="0"/>
              <a:t>visto en clases anteriores, tendremos </a:t>
            </a:r>
          </a:p>
          <a:p>
            <a:pPr algn="just"/>
            <a:r>
              <a:rPr lang="es-ES" dirty="0"/>
              <a:t>una componente </a:t>
            </a:r>
            <a:r>
              <a:rPr lang="es-ES" dirty="0" smtClean="0"/>
              <a:t>reactiva importante</a:t>
            </a:r>
            <a:r>
              <a:rPr lang="es-ES" dirty="0"/>
              <a:t>. </a:t>
            </a:r>
          </a:p>
          <a:p>
            <a:pPr algn="just"/>
            <a:r>
              <a:rPr lang="es-ES" dirty="0"/>
              <a:t>Pensemos que, en general, </a:t>
            </a:r>
            <a:r>
              <a:rPr lang="es-ES" dirty="0" smtClean="0"/>
              <a:t>el conjunto </a:t>
            </a:r>
            <a:endParaRPr lang="es-ES" dirty="0"/>
          </a:p>
          <a:p>
            <a:pPr algn="just"/>
            <a:r>
              <a:rPr lang="es-ES" dirty="0"/>
              <a:t>lámpara-equipo producen </a:t>
            </a:r>
            <a:r>
              <a:rPr lang="es-ES" dirty="0" smtClean="0"/>
              <a:t>un </a:t>
            </a:r>
            <a:r>
              <a:rPr lang="es-ES" dirty="0" err="1" smtClean="0"/>
              <a:t>cosp</a:t>
            </a:r>
            <a:r>
              <a:rPr lang="es-ES" dirty="0" smtClean="0"/>
              <a:t> </a:t>
            </a:r>
            <a:r>
              <a:rPr lang="es-ES" dirty="0"/>
              <a:t>del </a:t>
            </a:r>
          </a:p>
          <a:p>
            <a:pPr algn="just"/>
            <a:r>
              <a:rPr lang="es-ES" dirty="0"/>
              <a:t>orden de 0,225 </a:t>
            </a:r>
            <a:r>
              <a:rPr lang="es-ES" dirty="0" smtClean="0"/>
              <a:t>a 0,250, lo que implica la </a:t>
            </a:r>
            <a:endParaRPr lang="es-ES" dirty="0"/>
          </a:p>
          <a:p>
            <a:pPr algn="just"/>
            <a:r>
              <a:rPr lang="es-ES" dirty="0"/>
              <a:t>necesidad de instalar capacitores junto </a:t>
            </a:r>
          </a:p>
          <a:p>
            <a:pPr algn="just"/>
            <a:r>
              <a:rPr lang="es-ES" dirty="0" smtClean="0"/>
              <a:t>a cada </a:t>
            </a:r>
            <a:r>
              <a:rPr lang="es-ES" dirty="0"/>
              <a:t>artefacto </a:t>
            </a:r>
            <a:r>
              <a:rPr lang="es-ES" dirty="0" smtClean="0"/>
              <a:t>de iluminación a fin de </a:t>
            </a:r>
            <a:endParaRPr lang="es-ES" dirty="0"/>
          </a:p>
          <a:p>
            <a:pPr algn="just"/>
            <a:r>
              <a:rPr lang="es-ES" dirty="0"/>
              <a:t>corregir </a:t>
            </a:r>
            <a:r>
              <a:rPr lang="es-ES" dirty="0" smtClean="0"/>
              <a:t>el </a:t>
            </a:r>
            <a:r>
              <a:rPr lang="es-ES" dirty="0" err="1" smtClean="0"/>
              <a:t>cosp</a:t>
            </a:r>
            <a:r>
              <a:rPr lang="es-ES" dirty="0" smtClean="0"/>
              <a:t> para llevarlo a valores </a:t>
            </a:r>
            <a:endParaRPr lang="es-ES" dirty="0"/>
          </a:p>
          <a:p>
            <a:pPr algn="just"/>
            <a:r>
              <a:rPr lang="es-ES" dirty="0" smtClean="0"/>
              <a:t>del orden </a:t>
            </a:r>
            <a:r>
              <a:rPr lang="es-ES" dirty="0"/>
              <a:t>de 0,90.</a:t>
            </a:r>
          </a:p>
          <a:p>
            <a:pPr algn="just"/>
            <a:r>
              <a:rPr lang="es-ES" dirty="0"/>
              <a:t>Distintos tipos de lámparas halógenas.</a:t>
            </a:r>
          </a:p>
          <a:p>
            <a:pPr algn="just"/>
            <a:r>
              <a:rPr lang="es-ES" dirty="0"/>
              <a:t>Por no tener recubrimiento fluorescente en la cara interior </a:t>
            </a:r>
          </a:p>
          <a:p>
            <a:pPr algn="just"/>
            <a:r>
              <a:rPr lang="es-ES" dirty="0"/>
              <a:t>de la ampolla exterior, la emisión de luz ultravioleta debe ser </a:t>
            </a:r>
          </a:p>
          <a:p>
            <a:pPr algn="just"/>
            <a:r>
              <a:rPr lang="es-ES" dirty="0"/>
              <a:t>tenida en cuenta, si bien es baja como en toda lámpara de </a:t>
            </a:r>
          </a:p>
          <a:p>
            <a:pPr algn="just"/>
            <a:r>
              <a:rPr lang="es-ES" dirty="0"/>
              <a:t>vapor de mercurio de alta presión.</a:t>
            </a:r>
          </a:p>
          <a:p>
            <a:pPr algn="just"/>
            <a:r>
              <a:rPr lang="es-ES" dirty="0" smtClean="0"/>
              <a:t>Las lámparas </a:t>
            </a:r>
            <a:r>
              <a:rPr lang="es-ES" dirty="0"/>
              <a:t>halógenas se </a:t>
            </a:r>
          </a:p>
          <a:p>
            <a:pPr algn="just"/>
            <a:r>
              <a:rPr lang="es-ES" dirty="0"/>
              <a:t>recomiendan </a:t>
            </a:r>
            <a:r>
              <a:rPr lang="es-ES" dirty="0" smtClean="0"/>
              <a:t>en la Iluminación </a:t>
            </a:r>
            <a:endParaRPr lang="es-ES" dirty="0"/>
          </a:p>
          <a:p>
            <a:pPr algn="just"/>
            <a:r>
              <a:rPr lang="es-ES" dirty="0" smtClean="0"/>
              <a:t>de eventos </a:t>
            </a:r>
            <a:r>
              <a:rPr lang="es-ES" dirty="0"/>
              <a:t>deportivos, estudios </a:t>
            </a:r>
          </a:p>
          <a:p>
            <a:pPr algn="just"/>
            <a:r>
              <a:rPr lang="es-ES" dirty="0" smtClean="0"/>
              <a:t>de cine y televisión</a:t>
            </a:r>
            <a:r>
              <a:rPr lang="es-ES" dirty="0"/>
              <a:t>, etcétera.</a:t>
            </a:r>
          </a:p>
          <a:p>
            <a:pPr algn="just"/>
            <a:r>
              <a:rPr lang="es-ES" dirty="0"/>
              <a:t>Lámparas </a:t>
            </a:r>
            <a:r>
              <a:rPr lang="es-ES" dirty="0" err="1"/>
              <a:t>bipín</a:t>
            </a:r>
            <a:endParaRPr lang="es-ES" dirty="0"/>
          </a:p>
          <a:p>
            <a:pPr algn="just"/>
            <a:r>
              <a:rPr lang="es-ES" dirty="0"/>
              <a:t>Hemos visto que, además de las lámparas de mercurio ha-</a:t>
            </a:r>
          </a:p>
          <a:p>
            <a:pPr algn="just"/>
            <a:r>
              <a:rPr lang="es-ES" dirty="0" err="1"/>
              <a:t>logenado</a:t>
            </a:r>
            <a:r>
              <a:rPr lang="es-ES" dirty="0"/>
              <a:t> o lámparas halógenas, que requieren un equipo</a:t>
            </a:r>
          </a:p>
          <a:p>
            <a:pPr algn="just"/>
            <a:r>
              <a:rPr lang="es-ES" dirty="0"/>
              <a:t>auxiliar, hay otras más comunes para uso doméstico ya que </a:t>
            </a:r>
          </a:p>
          <a:p>
            <a:pPr algn="just"/>
            <a:r>
              <a:rPr lang="es-ES" dirty="0"/>
              <a:t>combinan un filamento de tungsteno y una ampolla de gas </a:t>
            </a:r>
          </a:p>
          <a:p>
            <a:pPr algn="just"/>
            <a:r>
              <a:rPr lang="es-ES" dirty="0"/>
              <a:t>con halogenuros.</a:t>
            </a:r>
          </a:p>
          <a:p>
            <a:pPr algn="just"/>
            <a:r>
              <a:rPr lang="es-ES" dirty="0"/>
              <a:t>Estas lámparas poseen características que las hacen aptas </a:t>
            </a:r>
          </a:p>
          <a:p>
            <a:pPr algn="just"/>
            <a:r>
              <a:rPr lang="es-ES" dirty="0"/>
              <a:t>para uso domiciliario pues, si bien algunas requieren de un </a:t>
            </a:r>
          </a:p>
          <a:p>
            <a:pPr algn="just"/>
            <a:r>
              <a:rPr lang="es-ES" dirty="0"/>
              <a:t>equipo auxiliar, trabajan en baja tensión. Son básicamente </a:t>
            </a:r>
          </a:p>
          <a:p>
            <a:pPr algn="just"/>
            <a:r>
              <a:rPr lang="es-ES" dirty="0"/>
              <a:t>una ampolla con gas inerte y halogenuros metálicos junto </a:t>
            </a:r>
          </a:p>
          <a:p>
            <a:pPr algn="just"/>
            <a:r>
              <a:rPr lang="es-ES" dirty="0"/>
              <a:t>a un filamento de tungsteno. Nos referimos a las lámparas </a:t>
            </a:r>
          </a:p>
          <a:p>
            <a:pPr algn="just"/>
            <a:r>
              <a:rPr lang="es-ES" dirty="0" err="1"/>
              <a:t>bipín</a:t>
            </a:r>
            <a:r>
              <a:rPr lang="es-ES" dirty="0"/>
              <a:t>, dicroicas y cuarzos.</a:t>
            </a:r>
          </a:p>
          <a:p>
            <a:pPr algn="just"/>
            <a:r>
              <a:rPr lang="es-ES" dirty="0"/>
              <a:t>Pueden trabajar en baja tensión (12 V) o en 220 V. Su vida útil </a:t>
            </a:r>
          </a:p>
          <a:p>
            <a:pPr algn="just"/>
            <a:r>
              <a:rPr lang="es-ES" dirty="0"/>
              <a:t>es de 5.000 horas, y su eficiencia lumínica es de 15 a 30 </a:t>
            </a:r>
            <a:r>
              <a:rPr lang="es-ES" dirty="0" err="1"/>
              <a:t>Im</a:t>
            </a:r>
            <a:r>
              <a:rPr lang="es-ES" dirty="0"/>
              <a:t>/W. </a:t>
            </a:r>
          </a:p>
          <a:p>
            <a:pPr algn="just"/>
            <a:r>
              <a:rPr lang="es-ES" dirty="0"/>
              <a:t>Las lámparas de baja tensión necesitan un transformador (a </a:t>
            </a:r>
          </a:p>
          <a:p>
            <a:pPr algn="just"/>
            <a:r>
              <a:rPr lang="es-ES" dirty="0"/>
              <a:t>inducción o electrónico) que les entregue 12 V CA. Veremos </a:t>
            </a:r>
          </a:p>
          <a:p>
            <a:pPr algn="just"/>
            <a:r>
              <a:rPr lang="es-ES" dirty="0"/>
              <a:t>a continuación las lámparas </a:t>
            </a:r>
            <a:r>
              <a:rPr lang="es-ES" dirty="0" err="1"/>
              <a:t>bipín.Se</a:t>
            </a:r>
            <a:r>
              <a:rPr lang="es-ES" dirty="0"/>
              <a:t> denomina así a un tipo de lámpara compuesta de una </a:t>
            </a:r>
          </a:p>
          <a:p>
            <a:pPr algn="just"/>
            <a:r>
              <a:rPr lang="es-ES" dirty="0"/>
              <a:t>ampolla con gas inerte y halogenuros metálicos, con un fila- </a:t>
            </a:r>
          </a:p>
          <a:p>
            <a:pPr algn="just"/>
            <a:r>
              <a:rPr lang="es-ES" dirty="0" err="1"/>
              <a:t>mento</a:t>
            </a:r>
            <a:r>
              <a:rPr lang="es-ES" dirty="0"/>
              <a:t> de tungsteno en su interior. El cuerpo es una ampolla </a:t>
            </a:r>
          </a:p>
          <a:p>
            <a:pPr algn="just"/>
            <a:r>
              <a:rPr lang="es-ES" dirty="0"/>
              <a:t>de cuarzo que contiene el gas y los halogenuros. El nombre </a:t>
            </a:r>
          </a:p>
          <a:p>
            <a:pPr algn="just"/>
            <a:r>
              <a:rPr lang="es-ES" dirty="0"/>
              <a:t>se debe a la forma de los contactos de la lámpara, que son </a:t>
            </a:r>
          </a:p>
          <a:p>
            <a:pPr algn="just"/>
            <a:r>
              <a:rPr lang="es-ES" dirty="0"/>
              <a:t>dos pequeños alambres duros o pines.</a:t>
            </a:r>
          </a:p>
          <a:p>
            <a:pPr algn="just"/>
            <a:r>
              <a:rPr lang="es-ES" dirty="0"/>
              <a:t>Es necesario tener cuidado al manipularlas pues la grasa</a:t>
            </a:r>
          </a:p>
          <a:p>
            <a:pPr algn="just"/>
            <a:r>
              <a:rPr lang="es-ES" dirty="0"/>
              <a:t>de la mano deteriora la ampolla de cuarzo y puede provocar</a:t>
            </a:r>
          </a:p>
          <a:p>
            <a:pPr algn="just"/>
            <a:r>
              <a:rPr lang="es-ES" dirty="0"/>
              <a:t>su rotura al ser calentada por la acción del filamento. Por </a:t>
            </a:r>
          </a:p>
          <a:p>
            <a:pPr algn="just"/>
            <a:r>
              <a:rPr lang="es-ES" dirty="0"/>
              <a:t>no tener espejos, irradian luz en una </a:t>
            </a:r>
            <a:r>
              <a:rPr lang="es-ES" dirty="0" err="1"/>
              <a:t>cuasiesfera</a:t>
            </a:r>
            <a:r>
              <a:rPr lang="es-ES" dirty="0"/>
              <a:t> (detrás del </a:t>
            </a:r>
          </a:p>
          <a:p>
            <a:pPr algn="just"/>
            <a:r>
              <a:rPr lang="es-ES" dirty="0"/>
              <a:t>zócalo está el punto sin iluminación). Se las utiliza para ¡</a:t>
            </a:r>
            <a:r>
              <a:rPr lang="es-ES" dirty="0" err="1"/>
              <a:t>lu</a:t>
            </a:r>
            <a:r>
              <a:rPr lang="es-ES" dirty="0"/>
              <a:t>- </a:t>
            </a:r>
          </a:p>
          <a:p>
            <a:pPr algn="just"/>
            <a:r>
              <a:rPr lang="es-ES" dirty="0"/>
              <a:t>minar ambientes con un buen nivel de efecto de color.</a:t>
            </a:r>
          </a:p>
          <a:p>
            <a:pPr algn="just"/>
            <a:r>
              <a:rPr lang="es-ES" dirty="0"/>
              <a:t>Artefacto de </a:t>
            </a:r>
          </a:p>
          <a:p>
            <a:pPr algn="just"/>
            <a:r>
              <a:rPr lang="es-ES" dirty="0"/>
              <a:t>iluminación </a:t>
            </a:r>
          </a:p>
          <a:p>
            <a:pPr algn="just"/>
            <a:r>
              <a:rPr lang="es-ES" dirty="0"/>
              <a:t>domiciliaria </a:t>
            </a:r>
          </a:p>
          <a:p>
            <a:pPr algn="just"/>
            <a:r>
              <a:rPr lang="es-ES" dirty="0"/>
              <a:t>que emplea </a:t>
            </a:r>
          </a:p>
          <a:p>
            <a:pPr algn="just"/>
            <a:r>
              <a:rPr lang="es-ES" dirty="0"/>
              <a:t>lámparas </a:t>
            </a:r>
            <a:r>
              <a:rPr lang="es-ES" dirty="0" err="1"/>
              <a:t>bipín</a:t>
            </a:r>
            <a:r>
              <a:rPr lang="es-ES" dirty="0"/>
              <a:t>.</a:t>
            </a:r>
          </a:p>
          <a:p>
            <a:pPr algn="just"/>
            <a:r>
              <a:rPr lang="es-ES" dirty="0"/>
              <a:t>Imagen de una</a:t>
            </a:r>
          </a:p>
          <a:p>
            <a:pPr algn="just"/>
            <a:r>
              <a:rPr lang="es-ES" dirty="0"/>
              <a:t>lámpara </a:t>
            </a:r>
            <a:r>
              <a:rPr lang="es-ES" dirty="0" err="1"/>
              <a:t>bipín</a:t>
            </a:r>
            <a:r>
              <a:rPr lang="es-ES" dirty="0"/>
              <a:t>.</a:t>
            </a:r>
          </a:p>
          <a:p>
            <a:pPr algn="just"/>
            <a:r>
              <a:rPr lang="es-ES" dirty="0"/>
              <a:t>Cuarzo</a:t>
            </a:r>
          </a:p>
          <a:p>
            <a:pPr algn="just"/>
            <a:r>
              <a:rPr lang="es-ES" dirty="0"/>
              <a:t>Las lámparas de cuarzo son un caso </a:t>
            </a:r>
          </a:p>
          <a:p>
            <a:pPr algn="just"/>
            <a:r>
              <a:rPr lang="es-ES" dirty="0"/>
              <a:t>particular de </a:t>
            </a:r>
            <a:r>
              <a:rPr lang="es-ES" dirty="0" err="1" smtClean="0"/>
              <a:t>bipín</a:t>
            </a:r>
            <a:r>
              <a:rPr lang="es-ES" dirty="0" smtClean="0"/>
              <a:t> pues </a:t>
            </a:r>
            <a:r>
              <a:rPr lang="es-ES" dirty="0"/>
              <a:t>sus contactos son </a:t>
            </a:r>
          </a:p>
          <a:p>
            <a:pPr algn="just"/>
            <a:r>
              <a:rPr lang="es-ES" dirty="0"/>
              <a:t>axiales (están </a:t>
            </a:r>
            <a:r>
              <a:rPr lang="es-ES" dirty="0" smtClean="0"/>
              <a:t>en el eje de la lámpara</a:t>
            </a:r>
            <a:r>
              <a:rPr lang="es-ES" dirty="0"/>
              <a:t>). </a:t>
            </a:r>
          </a:p>
          <a:p>
            <a:pPr algn="just"/>
            <a:r>
              <a:rPr lang="es-ES" dirty="0"/>
              <a:t>Existen lámparas de 60</a:t>
            </a:r>
            <a:r>
              <a:rPr lang="es-ES" dirty="0" smtClean="0"/>
              <a:t>, 75, 100, 150</a:t>
            </a:r>
            <a:r>
              <a:rPr lang="es-ES" dirty="0"/>
              <a:t>,</a:t>
            </a:r>
          </a:p>
          <a:p>
            <a:pPr algn="just"/>
            <a:r>
              <a:rPr lang="es-ES" dirty="0"/>
              <a:t>200, 300 </a:t>
            </a:r>
            <a:r>
              <a:rPr lang="es-ES" dirty="0" smtClean="0"/>
              <a:t>y 500 </a:t>
            </a:r>
            <a:r>
              <a:rPr lang="es-ES" dirty="0"/>
              <a:t>W. Son empleadas, </a:t>
            </a:r>
          </a:p>
          <a:p>
            <a:pPr algn="just"/>
            <a:r>
              <a:rPr lang="es-ES" dirty="0"/>
              <a:t>generalmente, en artefactos de tipo </a:t>
            </a:r>
          </a:p>
          <a:p>
            <a:pPr algn="just"/>
            <a:r>
              <a:rPr lang="es-ES" dirty="0"/>
              <a:t>reflector </a:t>
            </a:r>
            <a:r>
              <a:rPr lang="es-ES" dirty="0" smtClean="0"/>
              <a:t>a fin de </a:t>
            </a:r>
            <a:r>
              <a:rPr lang="es-ES" dirty="0"/>
              <a:t>alumbrar </a:t>
            </a:r>
            <a:r>
              <a:rPr lang="es-ES" dirty="0" smtClean="0"/>
              <a:t>e iluminar </a:t>
            </a:r>
            <a:endParaRPr lang="es-ES" dirty="0"/>
          </a:p>
          <a:p>
            <a:pPr algn="just"/>
            <a:r>
              <a:rPr lang="es-ES" dirty="0"/>
              <a:t>zonas </a:t>
            </a:r>
            <a:r>
              <a:rPr lang="es-ES" dirty="0" smtClean="0"/>
              <a:t>O áreas </a:t>
            </a:r>
            <a:r>
              <a:rPr lang="es-ES" dirty="0"/>
              <a:t>importantes pero pequeñas </a:t>
            </a:r>
          </a:p>
          <a:p>
            <a:pPr algn="just"/>
            <a:r>
              <a:rPr lang="es-ES" dirty="0"/>
              <a:t>en comparación con </a:t>
            </a:r>
            <a:r>
              <a:rPr lang="es-ES" dirty="0" smtClean="0"/>
              <a:t>las iluminadas </a:t>
            </a:r>
            <a:r>
              <a:rPr lang="es-ES" dirty="0"/>
              <a:t>por</a:t>
            </a:r>
          </a:p>
          <a:p>
            <a:pPr algn="just"/>
            <a:r>
              <a:rPr lang="es-ES" dirty="0" smtClean="0"/>
              <a:t>las halógenas </a:t>
            </a:r>
            <a:r>
              <a:rPr lang="es-ES" dirty="0"/>
              <a:t>convencionales.</a:t>
            </a:r>
          </a:p>
          <a:p>
            <a:pPr algn="just"/>
            <a:r>
              <a:rPr lang="es-ES" dirty="0"/>
              <a:t>Lámparas dicroicas</a:t>
            </a:r>
          </a:p>
          <a:p>
            <a:pPr algn="just"/>
            <a:r>
              <a:rPr lang="es-ES" dirty="0" smtClean="0"/>
              <a:t>Las </a:t>
            </a:r>
            <a:r>
              <a:rPr lang="es-ES" dirty="0" err="1" smtClean="0"/>
              <a:t>bipín</a:t>
            </a:r>
            <a:r>
              <a:rPr lang="es-ES" dirty="0" smtClean="0"/>
              <a:t> son lámparas </a:t>
            </a:r>
            <a:r>
              <a:rPr lang="es-ES" dirty="0"/>
              <a:t>Que, </a:t>
            </a:r>
          </a:p>
          <a:p>
            <a:pPr algn="just"/>
            <a:r>
              <a:rPr lang="es-ES" dirty="0" smtClean="0"/>
              <a:t>a pesar de su baja potencia </a:t>
            </a:r>
            <a:endParaRPr lang="es-ES" dirty="0"/>
          </a:p>
          <a:p>
            <a:pPr algn="just"/>
            <a:r>
              <a:rPr lang="es-ES" dirty="0" smtClean="0"/>
              <a:t>en watts</a:t>
            </a:r>
            <a:r>
              <a:rPr lang="es-ES" dirty="0"/>
              <a:t>, </a:t>
            </a:r>
            <a:r>
              <a:rPr lang="es-ES" dirty="0" smtClean="0"/>
              <a:t>dan buenos </a:t>
            </a:r>
            <a:r>
              <a:rPr lang="es-ES" dirty="0"/>
              <a:t>niveles </a:t>
            </a:r>
          </a:p>
          <a:p>
            <a:pPr algn="just"/>
            <a:r>
              <a:rPr lang="es-ES" dirty="0" smtClean="0"/>
              <a:t>de Iluminación en ambientes</a:t>
            </a:r>
            <a:endParaRPr lang="es-ES" dirty="0"/>
          </a:p>
          <a:p>
            <a:pPr algn="just"/>
            <a:r>
              <a:rPr lang="es-ES" dirty="0"/>
              <a:t>hogareños.</a:t>
            </a:r>
          </a:p>
          <a:p>
            <a:pPr algn="just"/>
            <a:r>
              <a:rPr lang="es-ES" dirty="0"/>
              <a:t>Las lámparas dicroicas son, básicamente, un </a:t>
            </a:r>
            <a:r>
              <a:rPr lang="es-ES" dirty="0" err="1"/>
              <a:t>bipín</a:t>
            </a:r>
            <a:r>
              <a:rPr lang="es-ES" dirty="0"/>
              <a:t> al que </a:t>
            </a:r>
          </a:p>
          <a:p>
            <a:pPr algn="just"/>
            <a:r>
              <a:rPr lang="es-ES" dirty="0"/>
              <a:t>se le ha adicionado un cuerpo reflector con propiedades </a:t>
            </a:r>
          </a:p>
          <a:p>
            <a:pPr algn="just"/>
            <a:r>
              <a:rPr lang="es-ES" dirty="0"/>
              <a:t>dicroicas. Pueden trabajar en baja tensión (12 V) o en 220 V. </a:t>
            </a:r>
          </a:p>
          <a:p>
            <a:pPr algn="just"/>
            <a:r>
              <a:rPr lang="es-ES" dirty="0"/>
              <a:t>Suvidaútilesde5.000horas, ysueficiencialumínicaesde15a30 </a:t>
            </a:r>
          </a:p>
          <a:p>
            <a:pPr algn="just"/>
            <a:r>
              <a:rPr lang="es-ES" dirty="0" err="1"/>
              <a:t>Im</a:t>
            </a:r>
            <a:r>
              <a:rPr lang="es-ES" dirty="0"/>
              <a:t>/W. </a:t>
            </a:r>
            <a:r>
              <a:rPr lang="es-ES" dirty="0" err="1"/>
              <a:t>Laslámparasde</a:t>
            </a:r>
            <a:r>
              <a:rPr lang="es-ES" dirty="0"/>
              <a:t> </a:t>
            </a:r>
            <a:r>
              <a:rPr lang="es-ES" dirty="0" err="1"/>
              <a:t>bajatensión</a:t>
            </a:r>
            <a:r>
              <a:rPr lang="es-ES" dirty="0"/>
              <a:t> necesitan </a:t>
            </a:r>
            <a:r>
              <a:rPr lang="es-ES" dirty="0" err="1"/>
              <a:t>untransformador</a:t>
            </a:r>
            <a:r>
              <a:rPr lang="es-ES" dirty="0"/>
              <a:t> </a:t>
            </a:r>
          </a:p>
          <a:p>
            <a:pPr algn="just"/>
            <a:r>
              <a:rPr lang="es-ES" dirty="0"/>
              <a:t>(a inducción o electrónico) que entregue a la lámpara 12 V CA. </a:t>
            </a:r>
          </a:p>
          <a:p>
            <a:pPr algn="just"/>
            <a:r>
              <a:rPr lang="es-ES" dirty="0"/>
              <a:t>Dicroísmo, en el campo de la óptica, posee dos significados </a:t>
            </a:r>
          </a:p>
          <a:p>
            <a:pPr algn="just"/>
            <a:r>
              <a:rPr lang="es-ES" dirty="0"/>
              <a:t>relacionados, pero diferentes:</a:t>
            </a:r>
          </a:p>
          <a:p>
            <a:pPr algn="just"/>
            <a:r>
              <a:rPr lang="es-ES" dirty="0"/>
              <a:t>0 Es la propiedad de algunos materiales de dividir un</a:t>
            </a:r>
          </a:p>
          <a:p>
            <a:pPr algn="just"/>
            <a:r>
              <a:rPr lang="es-ES" dirty="0"/>
              <a:t>haz de luz </a:t>
            </a:r>
            <a:r>
              <a:rPr lang="es-ES" dirty="0" err="1"/>
              <a:t>policromática</a:t>
            </a:r>
            <a:r>
              <a:rPr lang="es-ES" dirty="0"/>
              <a:t> (muchos colores) en varios </a:t>
            </a:r>
          </a:p>
          <a:p>
            <a:pPr algn="just"/>
            <a:r>
              <a:rPr lang="es-ES" dirty="0"/>
              <a:t>haces monocromáticos con diferentes longitudes de </a:t>
            </a:r>
          </a:p>
          <a:p>
            <a:pPr algn="just"/>
            <a:r>
              <a:rPr lang="es-ES" dirty="0"/>
              <a:t>onda (no es el efecto que produce el prisma en la des-</a:t>
            </a:r>
          </a:p>
          <a:p>
            <a:pPr algn="just"/>
            <a:r>
              <a:rPr lang="es-ES" dirty="0"/>
              <a:t>composición </a:t>
            </a:r>
            <a:r>
              <a:rPr lang="es-ES" dirty="0" smtClean="0"/>
              <a:t>de la luz</a:t>
            </a:r>
            <a:r>
              <a:rPr lang="es-ES" dirty="0"/>
              <a:t>).</a:t>
            </a:r>
          </a:p>
          <a:p>
            <a:pPr algn="just"/>
            <a:r>
              <a:rPr lang="es-ES" dirty="0"/>
              <a:t>0 Es la propiedad de algunos materiales que, al recibir un </a:t>
            </a:r>
          </a:p>
          <a:p>
            <a:pPr algn="just"/>
            <a:r>
              <a:rPr lang="es-ES" dirty="0"/>
              <a:t>rayo luminoso con distintos planos de polarización, ab- </a:t>
            </a:r>
          </a:p>
          <a:p>
            <a:pPr algn="just"/>
            <a:r>
              <a:rPr lang="es-ES" dirty="0"/>
              <a:t>sorben a cada uno de ellos en diferente medida luego de </a:t>
            </a:r>
          </a:p>
          <a:p>
            <a:pPr algn="just"/>
            <a:r>
              <a:rPr lang="es-ES" dirty="0"/>
              <a:t>la reflexión en su superficie.</a:t>
            </a:r>
          </a:p>
          <a:p>
            <a:pPr algn="just"/>
            <a:r>
              <a:rPr lang="es-ES" dirty="0"/>
              <a:t>Como </a:t>
            </a:r>
            <a:r>
              <a:rPr lang="es-ES" dirty="0" err="1"/>
              <a:t>dijismos</a:t>
            </a:r>
            <a:r>
              <a:rPr lang="es-ES" dirty="0"/>
              <a:t>, las lámparas dicroicas son un </a:t>
            </a:r>
            <a:r>
              <a:rPr lang="es-ES" dirty="0" err="1"/>
              <a:t>bipín</a:t>
            </a:r>
            <a:r>
              <a:rPr lang="es-ES" dirty="0"/>
              <a:t> al que </a:t>
            </a:r>
          </a:p>
          <a:p>
            <a:pPr algn="just"/>
            <a:r>
              <a:rPr lang="es-ES" dirty="0"/>
              <a:t>se le ha agregado un espejo dicroico, que es aquel que </a:t>
            </a:r>
          </a:p>
          <a:p>
            <a:pPr algn="just"/>
            <a:r>
              <a:rPr lang="es-ES" dirty="0"/>
              <a:t>tiene la propiedad de reflejar selectivamente la luz en </a:t>
            </a:r>
            <a:r>
              <a:rPr lang="es-ES" dirty="0" err="1"/>
              <a:t>fun</a:t>
            </a:r>
            <a:r>
              <a:rPr lang="es-ES" dirty="0"/>
              <a:t>- </a:t>
            </a:r>
          </a:p>
          <a:p>
            <a:pPr algn="just"/>
            <a:r>
              <a:rPr lang="es-ES" dirty="0" err="1"/>
              <a:t>ción</a:t>
            </a:r>
            <a:r>
              <a:rPr lang="es-ES" dirty="0"/>
              <a:t> de su longitud de onda. El espejo dicroico se encarga </a:t>
            </a:r>
          </a:p>
          <a:p>
            <a:pPr algn="just"/>
            <a:r>
              <a:rPr lang="es-ES" dirty="0"/>
              <a:t>de dejar pasar alguna longitud de onda y refleja otras. La </a:t>
            </a:r>
          </a:p>
          <a:p>
            <a:pPr algn="just"/>
            <a:r>
              <a:rPr lang="es-ES" dirty="0"/>
              <a:t>luz blanca es, en realidad, la unión de todo el espectro </a:t>
            </a:r>
          </a:p>
          <a:p>
            <a:pPr algn="just"/>
            <a:r>
              <a:rPr lang="es-ES" dirty="0"/>
              <a:t>luminoso visible, y el espejo dicroico la descompone de- </a:t>
            </a:r>
          </a:p>
          <a:p>
            <a:pPr algn="just"/>
            <a:r>
              <a:rPr lang="es-ES" dirty="0" err="1"/>
              <a:t>jando</a:t>
            </a:r>
            <a:r>
              <a:rPr lang="es-ES" dirty="0"/>
              <a:t> pasar algunos colores y reflejando otros.</a:t>
            </a:r>
          </a:p>
          <a:p>
            <a:pPr algn="just"/>
            <a:r>
              <a:rPr lang="es-ES" dirty="0"/>
              <a:t>El cuerpo del espejo dicroico de una lámpara dicroica es</a:t>
            </a:r>
          </a:p>
          <a:p>
            <a:pPr algn="just"/>
            <a:r>
              <a:rPr lang="es-ES" dirty="0"/>
              <a:t>un cuerpo de vidrio que lleva impreso un patrón de </a:t>
            </a:r>
            <a:r>
              <a:rPr lang="es-ES" dirty="0" err="1"/>
              <a:t>cua</a:t>
            </a:r>
            <a:r>
              <a:rPr lang="es-ES" dirty="0"/>
              <a:t>- </a:t>
            </a:r>
          </a:p>
          <a:p>
            <a:pPr algn="just"/>
            <a:r>
              <a:rPr lang="es-ES" dirty="0" err="1"/>
              <a:t>drados</a:t>
            </a:r>
            <a:r>
              <a:rPr lang="es-ES" dirty="0"/>
              <a:t>, círculos o escamas. Los óxidos metálicos que se </a:t>
            </a:r>
          </a:p>
          <a:p>
            <a:pPr algn="just"/>
            <a:r>
              <a:rPr lang="es-ES" dirty="0"/>
              <a:t>utilizan para conformar el espejo se vaporizan con un rayo </a:t>
            </a:r>
          </a:p>
          <a:p>
            <a:pPr algn="just"/>
            <a:r>
              <a:rPr lang="es-ES" dirty="0"/>
              <a:t>de electrones, y el color que resulta está determinado por</a:t>
            </a:r>
          </a:p>
          <a:p>
            <a:pPr algn="just"/>
            <a:r>
              <a:rPr lang="es-ES" dirty="0" smtClean="0"/>
              <a:t>la composición del óxido empleado</a:t>
            </a:r>
            <a:r>
              <a:rPr lang="es-ES" dirty="0"/>
              <a:t>.</a:t>
            </a:r>
          </a:p>
          <a:p>
            <a:pPr algn="just"/>
            <a:r>
              <a:rPr lang="es-ES" dirty="0"/>
              <a:t>Debemos considerar que estos óxidos crean efectos </a:t>
            </a:r>
            <a:r>
              <a:rPr lang="es-ES" dirty="0" err="1"/>
              <a:t>iri</a:t>
            </a:r>
            <a:r>
              <a:rPr lang="es-ES" dirty="0"/>
              <a:t>- </a:t>
            </a:r>
          </a:p>
          <a:p>
            <a:pPr algn="just"/>
            <a:r>
              <a:rPr lang="es-ES" dirty="0"/>
              <a:t>discentes. Se tienen así tres colores visibles, uno el re- </a:t>
            </a:r>
          </a:p>
          <a:p>
            <a:pPr algn="just"/>
            <a:r>
              <a:rPr lang="es-ES" dirty="0" err="1"/>
              <a:t>flejado</a:t>
            </a:r>
            <a:r>
              <a:rPr lang="es-ES" dirty="0"/>
              <a:t>, otro el transmitido y un tercer color que es el que </a:t>
            </a:r>
          </a:p>
          <a:p>
            <a:pPr algn="just"/>
            <a:r>
              <a:rPr lang="es-ES" dirty="0"/>
              <a:t>se observa al mirar la pieza a 45. Los colores observados </a:t>
            </a:r>
          </a:p>
          <a:p>
            <a:pPr algn="just"/>
            <a:r>
              <a:rPr lang="es-ES" dirty="0"/>
              <a:t>son puros, saturados y parece que se originan en el </a:t>
            </a:r>
            <a:r>
              <a:rPr lang="es-ES" dirty="0" err="1"/>
              <a:t>inte</a:t>
            </a:r>
            <a:r>
              <a:rPr lang="es-ES" dirty="0"/>
              <a:t>- </a:t>
            </a:r>
          </a:p>
          <a:p>
            <a:pPr algn="just"/>
            <a:r>
              <a:rPr lang="es-ES" dirty="0" err="1"/>
              <a:t>rior</a:t>
            </a:r>
            <a:r>
              <a:rPr lang="es-ES" dirty="0"/>
              <a:t> del espejo </a:t>
            </a:r>
            <a:r>
              <a:rPr lang="es-ES" dirty="0" err="1"/>
              <a:t>dicroico.Ejemplo</a:t>
            </a:r>
            <a:r>
              <a:rPr lang="es-ES" dirty="0"/>
              <a:t> de lámpara dicroica.</a:t>
            </a:r>
          </a:p>
          <a:p>
            <a:pPr algn="just"/>
            <a:r>
              <a:rPr lang="es-ES" dirty="0" smtClean="0"/>
              <a:t>El ángulo de apertura del haz de luz es de, a lo sumo</a:t>
            </a:r>
            <a:r>
              <a:rPr lang="es-ES" dirty="0"/>
              <a:t>, </a:t>
            </a:r>
            <a:r>
              <a:rPr lang="es-ES" dirty="0" smtClean="0"/>
              <a:t>60° y </a:t>
            </a:r>
            <a:endParaRPr lang="es-ES" dirty="0"/>
          </a:p>
          <a:p>
            <a:pPr algn="just"/>
            <a:r>
              <a:rPr lang="es-ES" dirty="0"/>
              <a:t>por eso se indican para </a:t>
            </a:r>
            <a:r>
              <a:rPr lang="es-ES" dirty="0" smtClean="0"/>
              <a:t>la iluminación </a:t>
            </a:r>
            <a:r>
              <a:rPr lang="es-ES" dirty="0"/>
              <a:t>sectorial. Desarrollan </a:t>
            </a:r>
          </a:p>
          <a:p>
            <a:pPr algn="just"/>
            <a:r>
              <a:rPr lang="es-ES" dirty="0"/>
              <a:t>una elevada temperatura (</a:t>
            </a:r>
            <a:r>
              <a:rPr lang="es-ES" dirty="0" smtClean="0"/>
              <a:t>del orden </a:t>
            </a:r>
            <a:r>
              <a:rPr lang="es-ES" dirty="0"/>
              <a:t>de </a:t>
            </a:r>
            <a:r>
              <a:rPr lang="es-ES" dirty="0" smtClean="0"/>
              <a:t>los 300</a:t>
            </a:r>
            <a:r>
              <a:rPr lang="es-ES" dirty="0"/>
              <a:t>%, por </a:t>
            </a:r>
            <a:r>
              <a:rPr lang="es-ES" dirty="0" smtClean="0"/>
              <a:t>lo que </a:t>
            </a:r>
            <a:endParaRPr lang="es-ES" dirty="0"/>
          </a:p>
          <a:p>
            <a:pPr algn="just"/>
            <a:r>
              <a:rPr lang="es-ES" dirty="0" smtClean="0"/>
              <a:t>se debe </a:t>
            </a:r>
            <a:r>
              <a:rPr lang="es-ES" dirty="0"/>
              <a:t>tener cuidado </a:t>
            </a:r>
            <a:r>
              <a:rPr lang="es-ES" dirty="0" smtClean="0"/>
              <a:t>al manipularlas</a:t>
            </a:r>
            <a:r>
              <a:rPr lang="es-ES" dirty="0"/>
              <a:t>.</a:t>
            </a:r>
          </a:p>
          <a:p>
            <a:pPr algn="just"/>
            <a:r>
              <a:rPr lang="es-ES" dirty="0"/>
              <a:t>Lámparas de bajo consumo</a:t>
            </a:r>
          </a:p>
          <a:p>
            <a:pPr algn="just"/>
            <a:r>
              <a:rPr lang="es-ES" dirty="0"/>
              <a:t>Se denominan lámparas de bajo consumo a un conjunto de </a:t>
            </a:r>
          </a:p>
          <a:p>
            <a:pPr algn="just"/>
            <a:r>
              <a:rPr lang="es-ES" dirty="0"/>
              <a:t>lámparas que, comparadas con las incandescentes, para </a:t>
            </a:r>
          </a:p>
          <a:p>
            <a:pPr algn="just"/>
            <a:r>
              <a:rPr lang="es-ES" dirty="0"/>
              <a:t>igual nivel de iluminación, tienen menor consumo eléctrico. </a:t>
            </a:r>
          </a:p>
          <a:p>
            <a:pPr algn="just"/>
            <a:r>
              <a:rPr lang="es-ES" dirty="0"/>
              <a:t>Esta denominación agrupa algunos tipos de lámparas de </a:t>
            </a:r>
          </a:p>
          <a:p>
            <a:pPr algn="just"/>
            <a:r>
              <a:rPr lang="es-ES" dirty="0"/>
              <a:t>vapor de mercurio de baja presión (fluorescentes) y </a:t>
            </a:r>
            <a:r>
              <a:rPr lang="es-ES" dirty="0" err="1"/>
              <a:t>lámpa</a:t>
            </a:r>
            <a:r>
              <a:rPr lang="es-ES" dirty="0"/>
              <a:t>- </a:t>
            </a:r>
          </a:p>
          <a:p>
            <a:pPr algn="just"/>
            <a:r>
              <a:rPr lang="es-ES" dirty="0"/>
              <a:t>ras halógenas (</a:t>
            </a:r>
            <a:r>
              <a:rPr lang="es-ES" dirty="0" err="1"/>
              <a:t>bipín</a:t>
            </a:r>
            <a:r>
              <a:rPr lang="es-ES" dirty="0"/>
              <a:t>, dicroicas y cuarzos). Comenzaremos </a:t>
            </a:r>
          </a:p>
          <a:p>
            <a:pPr algn="just"/>
            <a:r>
              <a:rPr lang="es-ES" dirty="0"/>
              <a:t>por analizar los diferentes tipos, comparando su eficiencia </a:t>
            </a:r>
          </a:p>
          <a:p>
            <a:pPr algn="just"/>
            <a:r>
              <a:rPr lang="es-ES" dirty="0"/>
              <a:t>lumínica con la lámpara incandescente.</a:t>
            </a:r>
          </a:p>
          <a:p>
            <a:pPr algn="just"/>
            <a:r>
              <a:rPr lang="es-ES" dirty="0"/>
              <a:t>Las lámparas fluorescentes compactas se han desarrolla-</a:t>
            </a:r>
          </a:p>
          <a:p>
            <a:pPr algn="just"/>
            <a:r>
              <a:rPr lang="es-ES" dirty="0"/>
              <a:t>do, aprovechando la tecnología de los tubos </a:t>
            </a:r>
            <a:r>
              <a:rPr lang="es-ES" dirty="0" err="1"/>
              <a:t>fluorescen</a:t>
            </a:r>
            <a:r>
              <a:rPr lang="es-ES" dirty="0"/>
              <a:t>- </a:t>
            </a:r>
          </a:p>
          <a:p>
            <a:pPr algn="just"/>
            <a:r>
              <a:rPr lang="es-ES" dirty="0" err="1"/>
              <a:t>tes</a:t>
            </a:r>
            <a:r>
              <a:rPr lang="es-ES" dirty="0"/>
              <a:t>, para obtener un reemplazo directo de las lámparas</a:t>
            </a:r>
          </a:p>
          <a:p>
            <a:pPr algn="just"/>
            <a:r>
              <a:rPr lang="es-ES" dirty="0"/>
              <a:t>incandescentes. Como la luminosidad emitida por una </a:t>
            </a:r>
          </a:p>
          <a:p>
            <a:pPr algn="just"/>
            <a:r>
              <a:rPr lang="es-ES" dirty="0"/>
              <a:t>lámpara fluorescente depende de la superficie que </a:t>
            </a:r>
            <a:r>
              <a:rPr lang="es-ES" dirty="0" err="1"/>
              <a:t>irra</a:t>
            </a:r>
            <a:r>
              <a:rPr lang="es-ES" dirty="0"/>
              <a:t>-</a:t>
            </a:r>
          </a:p>
          <a:p>
            <a:pPr algn="just"/>
            <a:r>
              <a:rPr lang="es-ES" dirty="0" err="1" smtClean="0"/>
              <a:t>dia</a:t>
            </a:r>
            <a:r>
              <a:rPr lang="es-ES" dirty="0" smtClean="0"/>
              <a:t> luz, esta se aumenta mediante el doblado y plegado </a:t>
            </a:r>
            <a:endParaRPr lang="es-ES" dirty="0"/>
          </a:p>
          <a:p>
            <a:pPr algn="just"/>
            <a:r>
              <a:rPr lang="es-ES" dirty="0"/>
              <a:t>del tubo de vidrio.</a:t>
            </a:r>
          </a:p>
          <a:p>
            <a:pPr algn="just"/>
            <a:r>
              <a:rPr lang="es-ES" dirty="0"/>
              <a:t>Además, las mejoras en la tecnología fluorescente hacen </a:t>
            </a:r>
          </a:p>
          <a:p>
            <a:pPr algn="just"/>
            <a:r>
              <a:rPr lang="es-ES" dirty="0"/>
              <a:t>que el rendimiento luminoso aumente hasta los 80 </a:t>
            </a:r>
            <a:r>
              <a:rPr lang="es-ES" dirty="0" err="1"/>
              <a:t>Im</a:t>
            </a:r>
            <a:r>
              <a:rPr lang="es-ES" dirty="0"/>
              <a:t>/W. </a:t>
            </a:r>
          </a:p>
          <a:p>
            <a:pPr algn="just"/>
            <a:r>
              <a:rPr lang="es-ES" dirty="0"/>
              <a:t>El equipo auxiliar (balasto y arrancador) se ha reemplaza- </a:t>
            </a:r>
          </a:p>
          <a:p>
            <a:pPr algn="just"/>
            <a:r>
              <a:rPr lang="es-ES" dirty="0"/>
              <a:t>do por un pequeño dispositivo electrónico ubicado en la </a:t>
            </a:r>
          </a:p>
          <a:p>
            <a:pPr algn="just"/>
            <a:r>
              <a:rPr lang="es-ES" dirty="0"/>
              <a:t>base de la lámpara. Este se compone de un rectificador </a:t>
            </a:r>
          </a:p>
          <a:p>
            <a:pPr algn="just"/>
            <a:r>
              <a:rPr lang="es-ES" dirty="0"/>
              <a:t>de onda completa, un oscilador amplificador de corriente, </a:t>
            </a:r>
          </a:p>
          <a:p>
            <a:pPr algn="just"/>
            <a:r>
              <a:rPr lang="es-ES" dirty="0"/>
              <a:t>un transformador y un capacitor que originan una tensión </a:t>
            </a:r>
          </a:p>
          <a:p>
            <a:pPr algn="just"/>
            <a:r>
              <a:rPr lang="es-ES" dirty="0"/>
              <a:t>alterna de amplitud necesaria y de una frecuencia entre </a:t>
            </a:r>
          </a:p>
          <a:p>
            <a:pPr algn="just"/>
            <a:r>
              <a:rPr lang="es-ES" dirty="0"/>
              <a:t>los 20 y los 60 kHz. De esta forma, se elimina el efecto </a:t>
            </a:r>
          </a:p>
          <a:p>
            <a:pPr algn="just"/>
            <a:r>
              <a:rPr lang="es-ES" dirty="0"/>
              <a:t>estroboscópico ya visto en los tubos fluorescentes.</a:t>
            </a:r>
          </a:p>
          <a:p>
            <a:pPr algn="just"/>
            <a:r>
              <a:rPr lang="es-ES" dirty="0"/>
              <a:t>Al aplicar electricidad a una lámpara de este tipo, los fila- </a:t>
            </a:r>
          </a:p>
          <a:p>
            <a:pPr algn="just"/>
            <a:r>
              <a:rPr lang="es-ES" dirty="0" err="1"/>
              <a:t>mentos</a:t>
            </a:r>
            <a:r>
              <a:rPr lang="es-ES" dirty="0"/>
              <a:t> ubicados en los extremos del tubo plegado se </a:t>
            </a:r>
            <a:r>
              <a:rPr lang="es-ES" dirty="0" err="1"/>
              <a:t>ca</a:t>
            </a:r>
            <a:r>
              <a:rPr lang="es-ES" dirty="0"/>
              <a:t>- </a:t>
            </a:r>
          </a:p>
          <a:p>
            <a:pPr algn="just"/>
            <a:r>
              <a:rPr lang="es-ES" dirty="0" err="1"/>
              <a:t>lientan</a:t>
            </a:r>
            <a:r>
              <a:rPr lang="es-ES" dirty="0"/>
              <a:t> por la corriente que circula por ellos; el aumento de </a:t>
            </a:r>
          </a:p>
          <a:p>
            <a:pPr algn="just"/>
            <a:r>
              <a:rPr lang="es-ES" dirty="0"/>
              <a:t>temperatura provocado ioniza el gas (argón o neón) dentro </a:t>
            </a:r>
          </a:p>
          <a:p>
            <a:pPr algn="just"/>
            <a:r>
              <a:rPr lang="es-ES" dirty="0"/>
              <a:t>del tubo, generando un plasma entre los filamentos.</a:t>
            </a:r>
          </a:p>
          <a:p>
            <a:pPr algn="just"/>
            <a:r>
              <a:rPr lang="es-ES" dirty="0"/>
              <a:t>Diversas lámparas </a:t>
            </a:r>
          </a:p>
          <a:p>
            <a:pPr algn="just"/>
            <a:r>
              <a:rPr lang="es-ES" dirty="0"/>
              <a:t>fluorescentes compactas.</a:t>
            </a:r>
          </a:p>
          <a:p>
            <a:pPr algn="just"/>
            <a:r>
              <a:rPr lang="es-ES" dirty="0"/>
              <a:t>Por este plasma se origina el flujo de electrones en los fi- </a:t>
            </a:r>
          </a:p>
          <a:p>
            <a:pPr algn="just"/>
            <a:r>
              <a:rPr lang="es-ES" dirty="0"/>
              <a:t>lamentos, que establece las condiciones necesarias para </a:t>
            </a:r>
          </a:p>
          <a:p>
            <a:pPr algn="just"/>
            <a:r>
              <a:rPr lang="es-ES" dirty="0"/>
              <a:t>que el balasto electrónico genere una chispa que dará </a:t>
            </a:r>
          </a:p>
          <a:p>
            <a:pPr algn="just"/>
            <a:r>
              <a:rPr lang="es-ES" dirty="0"/>
              <a:t>comienzo al arco eléctrico entre los filamentos. Llegado </a:t>
            </a:r>
          </a:p>
          <a:p>
            <a:pPr algn="just"/>
            <a:r>
              <a:rPr lang="es-ES" dirty="0"/>
              <a:t>a este punto, los filamentos se apagan (se enfrían, dejan </a:t>
            </a:r>
          </a:p>
          <a:p>
            <a:pPr algn="just"/>
            <a:r>
              <a:rPr lang="es-ES" dirty="0"/>
              <a:t>de estar incandescentes) y se transforman en electrodos </a:t>
            </a:r>
          </a:p>
          <a:p>
            <a:pPr algn="just"/>
            <a:r>
              <a:rPr lang="es-ES" dirty="0"/>
              <a:t>que mantienen el arco durante todo el tiempo que la </a:t>
            </a:r>
            <a:r>
              <a:rPr lang="es-ES" dirty="0" err="1"/>
              <a:t>lám</a:t>
            </a:r>
            <a:r>
              <a:rPr lang="es-ES" dirty="0"/>
              <a:t>- </a:t>
            </a:r>
          </a:p>
          <a:p>
            <a:pPr algn="just"/>
            <a:r>
              <a:rPr lang="es-ES" dirty="0"/>
              <a:t>para esté encendida.</a:t>
            </a:r>
          </a:p>
          <a:p>
            <a:pPr algn="just"/>
            <a:r>
              <a:rPr lang="es-ES" dirty="0"/>
              <a:t>Como el gas se ha ¡</a:t>
            </a:r>
            <a:r>
              <a:rPr lang="es-ES" dirty="0" err="1"/>
              <a:t>onizado</a:t>
            </a:r>
            <a:r>
              <a:rPr lang="es-ES" dirty="0"/>
              <a:t>, el movimiento de los iones es </a:t>
            </a:r>
          </a:p>
          <a:p>
            <a:pPr algn="just"/>
            <a:r>
              <a:rPr lang="es-ES" dirty="0" err="1"/>
              <a:t>mayory</a:t>
            </a:r>
            <a:r>
              <a:rPr lang="es-ES" dirty="0"/>
              <a:t> más acelerado que el de las moléculas del gas. Este </a:t>
            </a:r>
          </a:p>
          <a:p>
            <a:pPr algn="just"/>
            <a:r>
              <a:rPr lang="es-ES" dirty="0"/>
              <a:t>movimiento lleva a los iones a chocar contra los átomos de </a:t>
            </a:r>
          </a:p>
          <a:p>
            <a:pPr algn="just"/>
            <a:r>
              <a:rPr lang="es-ES" dirty="0"/>
              <a:t>vapor de mercurio, provocando que se exciten y </a:t>
            </a:r>
            <a:r>
              <a:rPr lang="es-ES" dirty="0" err="1"/>
              <a:t>comien</a:t>
            </a:r>
            <a:r>
              <a:rPr lang="es-ES" dirty="0"/>
              <a:t>- </a:t>
            </a:r>
          </a:p>
          <a:p>
            <a:pPr algn="just"/>
            <a:r>
              <a:rPr lang="es-ES" dirty="0" err="1"/>
              <a:t>cen</a:t>
            </a:r>
            <a:r>
              <a:rPr lang="es-ES" dirty="0"/>
              <a:t> a emitir luz ultravioleta. La emisión ultravioleta provoca </a:t>
            </a:r>
          </a:p>
          <a:p>
            <a:pPr algn="just"/>
            <a:r>
              <a:rPr lang="es-ES" dirty="0"/>
              <a:t>el efecto fluorescente en el recubrimiento interno del tubo </a:t>
            </a:r>
          </a:p>
          <a:p>
            <a:pPr algn="just"/>
            <a:r>
              <a:rPr lang="es-ES" dirty="0"/>
              <a:t>doblado y replegado de la lámpara, que emite la luz en el </a:t>
            </a:r>
          </a:p>
          <a:p>
            <a:pPr algn="just"/>
            <a:r>
              <a:rPr lang="es-ES" dirty="0"/>
              <a:t>espectro visible.</a:t>
            </a:r>
          </a:p>
          <a:p>
            <a:pPr algn="just"/>
            <a:r>
              <a:rPr lang="es-ES" dirty="0" smtClean="0"/>
              <a:t>Las lámparas de bajo consumo </a:t>
            </a:r>
            <a:endParaRPr lang="es-ES" dirty="0"/>
          </a:p>
          <a:p>
            <a:pPr algn="just"/>
            <a:r>
              <a:rPr lang="es-ES" dirty="0" smtClean="0"/>
              <a:t>son aquellas </a:t>
            </a:r>
            <a:r>
              <a:rPr lang="es-ES" dirty="0"/>
              <a:t>que, </a:t>
            </a:r>
            <a:r>
              <a:rPr lang="es-ES" dirty="0" smtClean="0"/>
              <a:t>a Igual </a:t>
            </a:r>
            <a:endParaRPr lang="es-ES" dirty="0"/>
          </a:p>
          <a:p>
            <a:pPr algn="just"/>
            <a:r>
              <a:rPr lang="es-ES" dirty="0"/>
              <a:t>iluminación brindada, consumen </a:t>
            </a:r>
          </a:p>
          <a:p>
            <a:pPr algn="just"/>
            <a:r>
              <a:rPr lang="es-ES" dirty="0"/>
              <a:t>menor potencia eléctrica</a:t>
            </a:r>
            <a:r>
              <a:rPr lang="es-ES" dirty="0" smtClean="0"/>
              <a:t>.</a:t>
            </a:r>
          </a:p>
          <a:p>
            <a:pPr algn="just"/>
            <a:endParaRPr lang="es-ES" dirty="0"/>
          </a:p>
          <a:p>
            <a:pPr algn="just"/>
            <a:r>
              <a:rPr lang="es-ES" dirty="0"/>
              <a:t>FUNCIONAMIENTO</a:t>
            </a:r>
          </a:p>
          <a:p>
            <a:pPr algn="just"/>
            <a:r>
              <a:rPr lang="es-ES" dirty="0"/>
              <a:t>Y DIMENSIONADO</a:t>
            </a:r>
          </a:p>
          <a:p>
            <a:pPr algn="just"/>
            <a:r>
              <a:rPr lang="es-ES" dirty="0" smtClean="0"/>
              <a:t>EAS RINA AE </a:t>
            </a:r>
            <a:endParaRPr lang="es-ES" dirty="0"/>
          </a:p>
          <a:p>
            <a:pPr algn="just"/>
            <a:r>
              <a:rPr lang="es-ES" dirty="0"/>
              <a:t>AAN MN AS ACERA </a:t>
            </a:r>
            <a:r>
              <a:rPr lang="es-ES" dirty="0" smtClean="0"/>
              <a:t>ERA Ate</a:t>
            </a:r>
            <a:endParaRPr lang="es-ES" dirty="0"/>
          </a:p>
          <a:p>
            <a:pPr algn="just"/>
            <a:r>
              <a:rPr lang="es-ES" dirty="0"/>
              <a:t>(RARE E </a:t>
            </a:r>
            <a:r>
              <a:rPr lang="es-ES" dirty="0" err="1" smtClean="0"/>
              <a:t>ETATeA</a:t>
            </a:r>
            <a:endParaRPr lang="es-ES" dirty="0" smtClean="0"/>
          </a:p>
          <a:p>
            <a:pPr algn="just"/>
            <a:endParaRPr lang="es-ES" dirty="0"/>
          </a:p>
          <a:p>
            <a:pPr algn="just"/>
            <a:endParaRPr lang="es-ES" dirty="0"/>
          </a:p>
        </p:txBody>
      </p:sp>
    </p:spTree>
    <p:extLst>
      <p:ext uri="{BB962C8B-B14F-4D97-AF65-F5344CB8AC3E}">
        <p14:creationId xmlns:p14="http://schemas.microsoft.com/office/powerpoint/2010/main" val="242802660"/>
      </p:ext>
    </p:extLst>
  </p:cSld>
  <p:clrMapOvr>
    <a:masterClrMapping/>
  </p:clrMapOvr>
</p:sld>
</file>

<file path=ppt/slides/slide2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178130" y="154815"/>
            <a:ext cx="11495314" cy="141084776"/>
          </a:xfrm>
          <a:prstGeom prst="rect">
            <a:avLst/>
          </a:prstGeom>
        </p:spPr>
        <p:txBody>
          <a:bodyPr wrap="square">
            <a:spAutoFit/>
          </a:bodyPr>
          <a:lstStyle/>
          <a:p>
            <a:pPr algn="just"/>
            <a:r>
              <a:rPr lang="es-ES" dirty="0" smtClean="0"/>
              <a:t>G </a:t>
            </a:r>
            <a:r>
              <a:rPr lang="es-ES" dirty="0" err="1"/>
              <a:t>omenzaremos</a:t>
            </a:r>
            <a:r>
              <a:rPr lang="es-ES" dirty="0"/>
              <a:t> por analizarla mejora </a:t>
            </a:r>
            <a:r>
              <a:rPr lang="es-ES" dirty="0" smtClean="0"/>
              <a:t>del cose</a:t>
            </a:r>
            <a:r>
              <a:rPr lang="es-ES" dirty="0"/>
              <a:t>, </a:t>
            </a:r>
            <a:r>
              <a:rPr lang="es-ES" dirty="0" err="1"/>
              <a:t>tenien</a:t>
            </a:r>
            <a:r>
              <a:rPr lang="es-ES" dirty="0"/>
              <a:t>- </a:t>
            </a:r>
          </a:p>
          <a:p>
            <a:pPr algn="just"/>
            <a:r>
              <a:rPr lang="es-ES" dirty="0" smtClean="0"/>
              <a:t>do en cuenta </a:t>
            </a:r>
            <a:r>
              <a:rPr lang="es-ES" dirty="0"/>
              <a:t>que </a:t>
            </a:r>
            <a:r>
              <a:rPr lang="es-ES" dirty="0" smtClean="0"/>
              <a:t>la gran </a:t>
            </a:r>
            <a:r>
              <a:rPr lang="es-ES" dirty="0"/>
              <a:t>mayoría </a:t>
            </a:r>
            <a:r>
              <a:rPr lang="es-ES" dirty="0" smtClean="0"/>
              <a:t>de las lámparas </a:t>
            </a:r>
            <a:r>
              <a:rPr lang="es-ES" dirty="0"/>
              <a:t>de-</a:t>
            </a:r>
          </a:p>
          <a:p>
            <a:pPr algn="just"/>
            <a:r>
              <a:rPr lang="es-ES" dirty="0"/>
              <a:t>nominadas de bajo consumo, de vapor (mercurio o sodio) </a:t>
            </a:r>
          </a:p>
          <a:p>
            <a:pPr algn="just"/>
            <a:r>
              <a:rPr lang="es-ES" dirty="0"/>
              <a:t>y las halógenas requieren el empleo de un equipo auxiliar </a:t>
            </a:r>
          </a:p>
          <a:p>
            <a:pPr algn="just"/>
            <a:r>
              <a:rPr lang="es-ES" dirty="0"/>
              <a:t>inductivo. Luego veremos diferentes tipos de artefactos de </a:t>
            </a:r>
          </a:p>
          <a:p>
            <a:pPr algn="just"/>
            <a:r>
              <a:rPr lang="es-ES" dirty="0"/>
              <a:t>iluminación. Esta muestra será solo ejemplificativa, pues los </a:t>
            </a:r>
          </a:p>
          <a:p>
            <a:pPr algn="just"/>
            <a:r>
              <a:rPr lang="es-ES" dirty="0"/>
              <a:t>fabricantes cambian permanentemente sus diseños en pos </a:t>
            </a:r>
          </a:p>
          <a:p>
            <a:pPr algn="just"/>
            <a:r>
              <a:rPr lang="es-ES" dirty="0"/>
              <a:t>de una mejora del rendimiento lumínico y de la mejora de </a:t>
            </a:r>
          </a:p>
          <a:p>
            <a:pPr algn="just"/>
            <a:r>
              <a:rPr lang="es-ES" dirty="0"/>
              <a:t>los costos. Por último, analizaremos y explicaremos paso a </a:t>
            </a:r>
          </a:p>
          <a:p>
            <a:pPr algn="just"/>
            <a:r>
              <a:rPr lang="es-ES" dirty="0"/>
              <a:t>paso, mediante un ejemplo, cómo dimensionar la ¡ilumina- </a:t>
            </a:r>
          </a:p>
          <a:p>
            <a:pPr algn="just"/>
            <a:r>
              <a:rPr lang="es-ES" dirty="0" err="1"/>
              <a:t>ción</a:t>
            </a:r>
            <a:r>
              <a:rPr lang="es-ES" dirty="0"/>
              <a:t> de un local.</a:t>
            </a:r>
          </a:p>
          <a:p>
            <a:pPr algn="just"/>
            <a:r>
              <a:rPr lang="es-ES" dirty="0"/>
              <a:t>conjunto formado por la lámpara y su equipo auxiliar. Pero </a:t>
            </a:r>
          </a:p>
          <a:p>
            <a:pPr algn="just"/>
            <a:r>
              <a:rPr lang="es-ES" dirty="0"/>
              <a:t>¿cuál es el valor correcto del capacitor por instalar? Para ello se </a:t>
            </a:r>
          </a:p>
          <a:p>
            <a:pPr algn="just"/>
            <a:r>
              <a:rPr lang="es-ES" dirty="0"/>
              <a:t>debe tener en cuenta el factor de potencia del equipo auxiliar </a:t>
            </a:r>
          </a:p>
          <a:p>
            <a:pPr algn="just"/>
            <a:r>
              <a:rPr lang="es-ES" dirty="0"/>
              <a:t>indicado por el fabricante. Los mismos fabricantes, en las es- </a:t>
            </a:r>
          </a:p>
          <a:p>
            <a:pPr algn="just"/>
            <a:r>
              <a:rPr lang="es-ES" dirty="0" err="1"/>
              <a:t>pecificaciones</a:t>
            </a:r>
            <a:r>
              <a:rPr lang="es-ES" dirty="0"/>
              <a:t> técnicas de sus equipos, ya indican el valor del </a:t>
            </a:r>
          </a:p>
          <a:p>
            <a:pPr algn="just"/>
            <a:r>
              <a:rPr lang="es-ES" dirty="0"/>
              <a:t>capacitor para cada equipo auxiliar evitando así la posibilidad </a:t>
            </a:r>
          </a:p>
          <a:p>
            <a:pPr algn="just"/>
            <a:r>
              <a:rPr lang="es-ES" dirty="0"/>
              <a:t>de no corregir en forma adecuada, o de </a:t>
            </a:r>
            <a:r>
              <a:rPr lang="es-ES" dirty="0" err="1"/>
              <a:t>sobrecorregir</a:t>
            </a:r>
            <a:r>
              <a:rPr lang="es-ES" dirty="0"/>
              <a:t> con la </a:t>
            </a:r>
          </a:p>
          <a:p>
            <a:pPr algn="just"/>
            <a:r>
              <a:rPr lang="es-ES" dirty="0"/>
              <a:t>consiguiente aparición de sobretensiones en la línea.</a:t>
            </a:r>
          </a:p>
          <a:p>
            <a:pPr algn="just"/>
            <a:r>
              <a:rPr lang="es-ES" dirty="0"/>
              <a:t>Siempre </a:t>
            </a:r>
            <a:r>
              <a:rPr lang="es-ES" dirty="0" smtClean="0"/>
              <a:t>se debe Instalar el capacitor CUYO </a:t>
            </a:r>
            <a:endParaRPr lang="es-ES" dirty="0"/>
          </a:p>
          <a:p>
            <a:pPr algn="just"/>
            <a:r>
              <a:rPr lang="es-ES" dirty="0"/>
              <a:t>valor </a:t>
            </a:r>
            <a:r>
              <a:rPr lang="es-ES" dirty="0" smtClean="0"/>
              <a:t>y características SON los indicados </a:t>
            </a:r>
            <a:endParaRPr lang="es-ES" dirty="0"/>
          </a:p>
          <a:p>
            <a:pPr algn="just"/>
            <a:r>
              <a:rPr lang="es-ES" dirty="0" err="1" smtClean="0"/>
              <a:t>nor</a:t>
            </a:r>
            <a:r>
              <a:rPr lang="es-ES" dirty="0" smtClean="0"/>
              <a:t> el fabricante del equipo </a:t>
            </a:r>
            <a:r>
              <a:rPr lang="es-ES" dirty="0"/>
              <a:t>auxiliar.</a:t>
            </a:r>
          </a:p>
          <a:p>
            <a:pPr algn="just"/>
            <a:r>
              <a:rPr lang="es-ES" dirty="0"/>
              <a:t>Mejora </a:t>
            </a:r>
            <a:r>
              <a:rPr lang="es-ES" dirty="0" smtClean="0"/>
              <a:t>de </a:t>
            </a:r>
            <a:r>
              <a:rPr lang="es-ES" dirty="0" err="1" smtClean="0"/>
              <a:t>Cos</a:t>
            </a:r>
            <a:endParaRPr lang="es-ES" dirty="0"/>
          </a:p>
          <a:p>
            <a:pPr algn="just"/>
            <a:r>
              <a:rPr lang="es-ES" dirty="0"/>
              <a:t>Si recordamos cómo es el circuito eléctrico completo del </a:t>
            </a:r>
          </a:p>
          <a:p>
            <a:pPr algn="just"/>
            <a:r>
              <a:rPr lang="es-ES" dirty="0"/>
              <a:t>conjunto balasto-lámpara, veremos que se indica la instala- </a:t>
            </a:r>
          </a:p>
          <a:p>
            <a:pPr algn="just"/>
            <a:r>
              <a:rPr lang="es-ES" dirty="0" err="1"/>
              <a:t>ción</a:t>
            </a:r>
            <a:r>
              <a:rPr lang="es-ES" dirty="0"/>
              <a:t> de un capacitor para corregir el factor de potencia del</a:t>
            </a:r>
          </a:p>
          <a:p>
            <a:pPr algn="just"/>
            <a:r>
              <a:rPr lang="es-ES" dirty="0"/>
              <a:t>Balastos para lámparas de sodio </a:t>
            </a:r>
            <a:r>
              <a:rPr lang="es-ES" dirty="0" smtClean="0"/>
              <a:t>a alta presión</a:t>
            </a:r>
            <a:endParaRPr lang="es-ES" dirty="0"/>
          </a:p>
          <a:p>
            <a:pPr algn="just"/>
            <a:r>
              <a:rPr lang="es-ES" dirty="0"/>
              <a:t>Tensión de línea = 220V, f = 50Hz; At = 752, </a:t>
            </a:r>
            <a:r>
              <a:rPr lang="es-ES" dirty="0" err="1"/>
              <a:t>tw</a:t>
            </a:r>
            <a:r>
              <a:rPr lang="es-ES" dirty="0"/>
              <a:t>= 120" C. Factor de potencia sin corregir</a:t>
            </a:r>
          </a:p>
          <a:p>
            <a:pPr algn="just"/>
            <a:r>
              <a:rPr lang="es-ES" dirty="0" smtClean="0"/>
              <a:t>I línea</a:t>
            </a:r>
            <a:endParaRPr lang="es-ES" dirty="0"/>
          </a:p>
          <a:p>
            <a:pPr algn="just"/>
            <a:r>
              <a:rPr lang="es-ES" dirty="0"/>
              <a:t>Lámpara </a:t>
            </a:r>
          </a:p>
          <a:p>
            <a:pPr algn="just"/>
            <a:r>
              <a:rPr lang="es-ES" dirty="0"/>
              <a:t>W</a:t>
            </a:r>
          </a:p>
          <a:p>
            <a:pPr algn="just"/>
            <a:r>
              <a:rPr lang="es-ES" dirty="0" err="1"/>
              <a:t>Eo</a:t>
            </a:r>
            <a:endParaRPr lang="es-ES" dirty="0"/>
          </a:p>
          <a:p>
            <a:pPr algn="just"/>
            <a:r>
              <a:rPr lang="es-ES" dirty="0" smtClean="0"/>
              <a:t>0 Dimensiones en mm</a:t>
            </a:r>
            <a:endParaRPr lang="es-ES" dirty="0"/>
          </a:p>
          <a:p>
            <a:pPr algn="just"/>
            <a:r>
              <a:rPr lang="es-ES" dirty="0"/>
              <a:t>A</a:t>
            </a:r>
          </a:p>
          <a:p>
            <a:pPr algn="just"/>
            <a:r>
              <a:rPr lang="es-ES" dirty="0"/>
              <a:t>A</a:t>
            </a:r>
          </a:p>
          <a:p>
            <a:pPr algn="just"/>
            <a:r>
              <a:rPr lang="es-ES" dirty="0"/>
              <a:t>B</a:t>
            </a:r>
          </a:p>
          <a:p>
            <a:pPr algn="just"/>
            <a:r>
              <a:rPr lang="es-ES" dirty="0"/>
              <a:t>C</a:t>
            </a:r>
          </a:p>
          <a:p>
            <a:pPr algn="just"/>
            <a:r>
              <a:rPr lang="es-ES" dirty="0"/>
              <a:t>D</a:t>
            </a:r>
          </a:p>
          <a:p>
            <a:pPr algn="just"/>
            <a:r>
              <a:rPr lang="es-ES" dirty="0"/>
              <a:t>E</a:t>
            </a:r>
          </a:p>
          <a:p>
            <a:pPr algn="just"/>
            <a:r>
              <a:rPr lang="es-ES" dirty="0"/>
              <a:t>70</a:t>
            </a:r>
          </a:p>
          <a:p>
            <a:pPr algn="just"/>
            <a:r>
              <a:rPr lang="es-ES" dirty="0"/>
              <a:t>HE</a:t>
            </a:r>
          </a:p>
          <a:p>
            <a:pPr algn="just"/>
            <a:r>
              <a:rPr lang="es-ES" dirty="0"/>
              <a:t>10</a:t>
            </a:r>
          </a:p>
          <a:p>
            <a:pPr algn="just"/>
            <a:r>
              <a:rPr lang="es-ES" dirty="0"/>
              <a:t>ZAS</a:t>
            </a:r>
          </a:p>
          <a:p>
            <a:pPr algn="just"/>
            <a:r>
              <a:rPr lang="es-ES" dirty="0"/>
              <a:t>80</a:t>
            </a:r>
          </a:p>
          <a:p>
            <a:pPr algn="just"/>
            <a:r>
              <a:rPr lang="es-ES" dirty="0"/>
              <a:t>13</a:t>
            </a:r>
          </a:p>
          <a:p>
            <a:pPr algn="just"/>
            <a:r>
              <a:rPr lang="es-ES" dirty="0"/>
              <a:t>70</a:t>
            </a:r>
          </a:p>
          <a:p>
            <a:pPr algn="just"/>
            <a:r>
              <a:rPr lang="es-ES" dirty="0"/>
              <a:t>94</a:t>
            </a:r>
          </a:p>
          <a:p>
            <a:pPr algn="just"/>
            <a:r>
              <a:rPr lang="es-ES" dirty="0"/>
              <a:t>108</a:t>
            </a:r>
          </a:p>
          <a:p>
            <a:pPr algn="just"/>
            <a:r>
              <a:rPr lang="es-ES" dirty="0"/>
              <a:t>100</a:t>
            </a:r>
          </a:p>
          <a:p>
            <a:pPr algn="just"/>
            <a:r>
              <a:rPr lang="es-ES" dirty="0"/>
              <a:t>80</a:t>
            </a:r>
          </a:p>
          <a:p>
            <a:pPr algn="just"/>
            <a:r>
              <a:rPr lang="es-ES" dirty="0"/>
              <a:t>77</a:t>
            </a:r>
          </a:p>
          <a:p>
            <a:pPr algn="just"/>
            <a:r>
              <a:rPr lang="es-ES" dirty="0"/>
              <a:t>70</a:t>
            </a:r>
          </a:p>
          <a:p>
            <a:pPr algn="just"/>
            <a:r>
              <a:rPr lang="es-ES" dirty="0"/>
              <a:t>94</a:t>
            </a:r>
          </a:p>
          <a:p>
            <a:pPr algn="just"/>
            <a:r>
              <a:rPr lang="es-ES" dirty="0"/>
              <a:t>108</a:t>
            </a:r>
          </a:p>
          <a:p>
            <a:pPr algn="just"/>
            <a:r>
              <a:rPr lang="es-ES" dirty="0"/>
              <a:t>150</a:t>
            </a:r>
          </a:p>
          <a:p>
            <a:pPr algn="just"/>
            <a:r>
              <a:rPr lang="es-ES" dirty="0"/>
              <a:t>20</a:t>
            </a:r>
          </a:p>
          <a:p>
            <a:pPr algn="just"/>
            <a:r>
              <a:rPr lang="es-ES" dirty="0"/>
              <a:t>90</a:t>
            </a:r>
          </a:p>
          <a:p>
            <a:pPr algn="just"/>
            <a:r>
              <a:rPr lang="es-ES" dirty="0"/>
              <a:t>90</a:t>
            </a:r>
          </a:p>
          <a:p>
            <a:pPr algn="just"/>
            <a:r>
              <a:rPr lang="es-ES" dirty="0"/>
              <a:t>72</a:t>
            </a:r>
          </a:p>
          <a:p>
            <a:pPr algn="just"/>
            <a:r>
              <a:rPr lang="es-ES" dirty="0"/>
              <a:t>98</a:t>
            </a:r>
          </a:p>
          <a:p>
            <a:pPr algn="just"/>
            <a:r>
              <a:rPr lang="es-ES" dirty="0"/>
              <a:t>115</a:t>
            </a:r>
          </a:p>
          <a:p>
            <a:pPr algn="just"/>
            <a:r>
              <a:rPr lang="es-ES" dirty="0"/>
              <a:t>250</a:t>
            </a:r>
          </a:p>
          <a:p>
            <a:pPr algn="just"/>
            <a:r>
              <a:rPr lang="es-ES" dirty="0"/>
              <a:t>S</a:t>
            </a:r>
          </a:p>
          <a:p>
            <a:pPr algn="just"/>
            <a:r>
              <a:rPr lang="es-ES" dirty="0"/>
              <a:t>39</a:t>
            </a:r>
          </a:p>
          <a:p>
            <a:pPr algn="just"/>
            <a:r>
              <a:rPr lang="es-ES" dirty="0"/>
              <a:t>95</a:t>
            </a:r>
          </a:p>
          <a:p>
            <a:pPr algn="just"/>
            <a:r>
              <a:rPr lang="es-ES" dirty="0"/>
              <a:t>100</a:t>
            </a:r>
          </a:p>
          <a:p>
            <a:pPr algn="just"/>
            <a:r>
              <a:rPr lang="es-ES" dirty="0"/>
              <a:t>80</a:t>
            </a:r>
          </a:p>
          <a:p>
            <a:pPr algn="just"/>
            <a:r>
              <a:rPr lang="es-ES" dirty="0"/>
              <a:t>112</a:t>
            </a:r>
          </a:p>
          <a:p>
            <a:pPr algn="just"/>
            <a:r>
              <a:rPr lang="es-ES" dirty="0"/>
              <a:t>125</a:t>
            </a:r>
          </a:p>
          <a:p>
            <a:pPr algn="just"/>
            <a:r>
              <a:rPr lang="es-ES" dirty="0"/>
              <a:t>400</a:t>
            </a:r>
          </a:p>
          <a:p>
            <a:pPr algn="just"/>
            <a:r>
              <a:rPr lang="es-ES" dirty="0"/>
              <a:t>44</a:t>
            </a:r>
          </a:p>
          <a:p>
            <a:pPr algn="just"/>
            <a:r>
              <a:rPr lang="es-ES" dirty="0"/>
              <a:t>118</a:t>
            </a:r>
          </a:p>
          <a:p>
            <a:pPr algn="just"/>
            <a:r>
              <a:rPr lang="es-ES" dirty="0"/>
              <a:t>05</a:t>
            </a:r>
          </a:p>
          <a:p>
            <a:pPr algn="just"/>
            <a:r>
              <a:rPr lang="es-ES" dirty="0"/>
              <a:t>107</a:t>
            </a:r>
          </a:p>
          <a:p>
            <a:pPr algn="just"/>
            <a:r>
              <a:rPr lang="es-ES" dirty="0"/>
              <a:t>150</a:t>
            </a:r>
          </a:p>
          <a:p>
            <a:pPr algn="just"/>
            <a:r>
              <a:rPr lang="es-ES" dirty="0"/>
              <a:t>130</a:t>
            </a:r>
          </a:p>
          <a:p>
            <a:pPr algn="just"/>
            <a:r>
              <a:rPr lang="es-ES" dirty="0" smtClean="0"/>
              <a:t>I </a:t>
            </a:r>
            <a:r>
              <a:rPr lang="es-ES" dirty="0" err="1" smtClean="0"/>
              <a:t>Imea</a:t>
            </a:r>
            <a:endParaRPr lang="es-ES" dirty="0"/>
          </a:p>
          <a:p>
            <a:pPr algn="just"/>
            <a:r>
              <a:rPr lang="es-ES" dirty="0"/>
              <a:t>Lámpara </a:t>
            </a:r>
          </a:p>
          <a:p>
            <a:pPr algn="just"/>
            <a:r>
              <a:rPr lang="es-ES" dirty="0"/>
              <a:t>W</a:t>
            </a:r>
          </a:p>
          <a:p>
            <a:pPr algn="just"/>
            <a:r>
              <a:rPr lang="es-ES" dirty="0" err="1"/>
              <a:t>Fo</a:t>
            </a:r>
            <a:endParaRPr lang="es-ES" dirty="0"/>
          </a:p>
          <a:p>
            <a:pPr algn="just"/>
            <a:r>
              <a:rPr lang="es-ES" dirty="0"/>
              <a:t>E</a:t>
            </a:r>
          </a:p>
          <a:p>
            <a:pPr algn="just"/>
            <a:r>
              <a:rPr lang="es-ES" dirty="0" err="1"/>
              <a:t>uE</a:t>
            </a:r>
            <a:endParaRPr lang="es-ES" dirty="0"/>
          </a:p>
          <a:p>
            <a:pPr algn="just"/>
            <a:r>
              <a:rPr lang="es-ES" dirty="0"/>
              <a:t>Dimensiones </a:t>
            </a:r>
            <a:r>
              <a:rPr lang="es-ES" dirty="0" smtClean="0"/>
              <a:t>en mm</a:t>
            </a:r>
            <a:endParaRPr lang="es-ES" dirty="0"/>
          </a:p>
          <a:p>
            <a:pPr algn="just"/>
            <a:r>
              <a:rPr lang="es-ES" dirty="0"/>
              <a:t>A</a:t>
            </a:r>
          </a:p>
          <a:p>
            <a:pPr algn="just"/>
            <a:r>
              <a:rPr lang="es-ES" dirty="0"/>
              <a:t>A</a:t>
            </a:r>
          </a:p>
          <a:p>
            <a:pPr algn="just"/>
            <a:r>
              <a:rPr lang="es-ES" dirty="0"/>
              <a:t>B</a:t>
            </a:r>
          </a:p>
          <a:p>
            <a:pPr algn="just"/>
            <a:r>
              <a:rPr lang="es-ES" dirty="0"/>
              <a:t>C</a:t>
            </a:r>
          </a:p>
          <a:p>
            <a:pPr algn="just"/>
            <a:r>
              <a:rPr lang="es-ES" dirty="0"/>
              <a:t>D</a:t>
            </a:r>
          </a:p>
          <a:p>
            <a:pPr algn="just"/>
            <a:r>
              <a:rPr lang="es-ES" dirty="0"/>
              <a:t>E</a:t>
            </a:r>
          </a:p>
          <a:p>
            <a:pPr algn="just"/>
            <a:r>
              <a:rPr lang="es-ES" dirty="0"/>
              <a:t>10</a:t>
            </a:r>
          </a:p>
          <a:p>
            <a:pPr algn="just"/>
            <a:r>
              <a:rPr lang="es-ES" dirty="0"/>
              <a:t>80</a:t>
            </a:r>
          </a:p>
          <a:p>
            <a:pPr algn="just"/>
            <a:r>
              <a:rPr lang="es-ES" dirty="0"/>
              <a:t>67</a:t>
            </a:r>
          </a:p>
          <a:p>
            <a:pPr algn="just"/>
            <a:r>
              <a:rPr lang="es-ES" dirty="0"/>
              <a:t>70</a:t>
            </a:r>
          </a:p>
          <a:p>
            <a:pPr algn="just"/>
            <a:r>
              <a:rPr lang="es-ES" dirty="0"/>
              <a:t>94</a:t>
            </a:r>
          </a:p>
          <a:p>
            <a:pPr algn="just"/>
            <a:r>
              <a:rPr lang="es-ES" dirty="0"/>
              <a:t>107</a:t>
            </a:r>
          </a:p>
          <a:p>
            <a:pPr algn="just"/>
            <a:r>
              <a:rPr lang="es-ES" dirty="0"/>
              <a:t>20</a:t>
            </a:r>
          </a:p>
          <a:p>
            <a:pPr algn="just"/>
            <a:r>
              <a:rPr lang="es-ES" dirty="0"/>
              <a:t>87</a:t>
            </a:r>
          </a:p>
          <a:p>
            <a:pPr algn="just"/>
            <a:r>
              <a:rPr lang="es-ES" dirty="0"/>
              <a:t>90</a:t>
            </a:r>
          </a:p>
          <a:p>
            <a:pPr algn="just"/>
            <a:r>
              <a:rPr lang="es-ES" dirty="0"/>
              <a:t>72</a:t>
            </a:r>
          </a:p>
          <a:p>
            <a:pPr algn="just"/>
            <a:r>
              <a:rPr lang="es-ES" dirty="0"/>
              <a:t>98</a:t>
            </a:r>
          </a:p>
          <a:p>
            <a:pPr algn="just"/>
            <a:r>
              <a:rPr lang="es-ES" dirty="0"/>
              <a:t>Balastos para lámparas </a:t>
            </a:r>
            <a:r>
              <a:rPr lang="es-ES" dirty="0" smtClean="0"/>
              <a:t>de mercurio </a:t>
            </a:r>
            <a:r>
              <a:rPr lang="es-ES" dirty="0"/>
              <a:t>halógeno (Haluros metálicos) </a:t>
            </a:r>
          </a:p>
          <a:p>
            <a:pPr algn="just"/>
            <a:r>
              <a:rPr lang="es-ES" dirty="0"/>
              <a:t>Tensión </a:t>
            </a:r>
            <a:r>
              <a:rPr lang="es-ES" dirty="0" smtClean="0"/>
              <a:t>de línea = 220V</a:t>
            </a:r>
            <a:r>
              <a:rPr lang="es-ES" dirty="0"/>
              <a:t>, </a:t>
            </a:r>
            <a:r>
              <a:rPr lang="es-ES" dirty="0" smtClean="0"/>
              <a:t>f = 50Hz</a:t>
            </a:r>
            <a:r>
              <a:rPr lang="es-ES" dirty="0"/>
              <a:t>; </a:t>
            </a:r>
            <a:r>
              <a:rPr lang="es-ES" dirty="0" err="1"/>
              <a:t>tw</a:t>
            </a:r>
            <a:r>
              <a:rPr lang="es-ES" dirty="0"/>
              <a:t> </a:t>
            </a:r>
            <a:r>
              <a:rPr lang="es-ES" dirty="0" smtClean="0"/>
              <a:t>= 120 </a:t>
            </a:r>
            <a:r>
              <a:rPr lang="es-ES" dirty="0"/>
              <a:t>C</a:t>
            </a:r>
            <a:r>
              <a:rPr lang="es-ES" dirty="0" smtClean="0"/>
              <a:t>. Factor de potencia sin corregir</a:t>
            </a:r>
            <a:endParaRPr lang="es-ES" dirty="0"/>
          </a:p>
          <a:p>
            <a:pPr algn="just"/>
            <a:r>
              <a:rPr lang="es-ES" dirty="0"/>
              <a:t>115</a:t>
            </a:r>
          </a:p>
          <a:p>
            <a:pPr algn="just"/>
            <a:r>
              <a:rPr lang="es-ES" dirty="0" err="1"/>
              <a:t>Sl</a:t>
            </a:r>
            <a:endParaRPr lang="es-ES" dirty="0"/>
          </a:p>
          <a:p>
            <a:pPr algn="just"/>
            <a:r>
              <a:rPr lang="es-ES" dirty="0"/>
              <a:t>33</a:t>
            </a:r>
          </a:p>
          <a:p>
            <a:pPr algn="just"/>
            <a:r>
              <a:rPr lang="es-ES" dirty="0"/>
              <a:t>85</a:t>
            </a:r>
          </a:p>
          <a:p>
            <a:pPr algn="just"/>
            <a:r>
              <a:rPr lang="es-ES" dirty="0"/>
              <a:t>100</a:t>
            </a:r>
          </a:p>
          <a:p>
            <a:pPr algn="just"/>
            <a:r>
              <a:rPr lang="es-ES" dirty="0"/>
              <a:t>80</a:t>
            </a:r>
          </a:p>
          <a:p>
            <a:pPr algn="just"/>
            <a:r>
              <a:rPr lang="es-ES" dirty="0"/>
              <a:t>112</a:t>
            </a:r>
          </a:p>
          <a:p>
            <a:pPr algn="just"/>
            <a:r>
              <a:rPr lang="es-ES" dirty="0"/>
              <a:t>125</a:t>
            </a:r>
          </a:p>
          <a:p>
            <a:pPr algn="just"/>
            <a:r>
              <a:rPr lang="es-ES" dirty="0"/>
              <a:t>16</a:t>
            </a:r>
          </a:p>
          <a:p>
            <a:pPr algn="just"/>
            <a:r>
              <a:rPr lang="es-ES" dirty="0"/>
              <a:t>100</a:t>
            </a:r>
          </a:p>
          <a:p>
            <a:pPr algn="just"/>
            <a:r>
              <a:rPr lang="es-ES" dirty="0"/>
              <a:t>85</a:t>
            </a:r>
          </a:p>
          <a:p>
            <a:pPr algn="just"/>
            <a:r>
              <a:rPr lang="es-ES" dirty="0"/>
              <a:t>80</a:t>
            </a:r>
          </a:p>
          <a:p>
            <a:pPr algn="just"/>
            <a:r>
              <a:rPr lang="es-ES" dirty="0"/>
              <a:t>112</a:t>
            </a:r>
          </a:p>
          <a:p>
            <a:pPr algn="just"/>
            <a:r>
              <a:rPr lang="es-ES" dirty="0"/>
              <a:t>125</a:t>
            </a:r>
          </a:p>
          <a:p>
            <a:pPr algn="just"/>
            <a:r>
              <a:rPr lang="es-ES" dirty="0"/>
              <a:t>33</a:t>
            </a:r>
          </a:p>
          <a:p>
            <a:pPr algn="just"/>
            <a:r>
              <a:rPr lang="es-ES" dirty="0"/>
              <a:t>100</a:t>
            </a:r>
          </a:p>
          <a:p>
            <a:pPr algn="just"/>
            <a:r>
              <a:rPr lang="es-ES" dirty="0"/>
              <a:t>105</a:t>
            </a:r>
          </a:p>
          <a:p>
            <a:pPr algn="just"/>
            <a:r>
              <a:rPr lang="es-ES" dirty="0"/>
              <a:t>85</a:t>
            </a:r>
          </a:p>
          <a:p>
            <a:pPr algn="just"/>
            <a:r>
              <a:rPr lang="es-ES" dirty="0"/>
              <a:t>112</a:t>
            </a:r>
          </a:p>
          <a:p>
            <a:pPr algn="just"/>
            <a:r>
              <a:rPr lang="es-ES" dirty="0"/>
              <a:t>125</a:t>
            </a:r>
          </a:p>
          <a:p>
            <a:pPr algn="just"/>
            <a:r>
              <a:rPr lang="es-ES" dirty="0"/>
              <a:t>70</a:t>
            </a:r>
          </a:p>
          <a:p>
            <a:pPr algn="just"/>
            <a:r>
              <a:rPr lang="es-ES" dirty="0"/>
              <a:t>150 </a:t>
            </a:r>
          </a:p>
          <a:p>
            <a:pPr algn="just"/>
            <a:r>
              <a:rPr lang="es-ES" dirty="0" smtClean="0"/>
              <a:t>250 HOI </a:t>
            </a:r>
            <a:endParaRPr lang="es-ES" dirty="0"/>
          </a:p>
          <a:p>
            <a:pPr algn="just"/>
            <a:r>
              <a:rPr lang="es-ES" dirty="0" smtClean="0"/>
              <a:t>250 HPI</a:t>
            </a:r>
            <a:endParaRPr lang="es-ES" dirty="0"/>
          </a:p>
          <a:p>
            <a:pPr algn="just"/>
            <a:r>
              <a:rPr lang="es-ES" dirty="0"/>
              <a:t>400 (1)</a:t>
            </a:r>
          </a:p>
          <a:p>
            <a:pPr algn="just"/>
            <a:r>
              <a:rPr lang="es-ES" dirty="0"/>
              <a:t>0,98</a:t>
            </a:r>
          </a:p>
          <a:p>
            <a:pPr algn="just"/>
            <a:r>
              <a:rPr lang="es-ES" dirty="0"/>
              <a:t>0,41</a:t>
            </a:r>
          </a:p>
          <a:p>
            <a:pPr algn="just"/>
            <a:r>
              <a:rPr lang="es-ES" dirty="0"/>
              <a:t>Datos técnicos de equipos auxiliares para cada tipo de lámpara </a:t>
            </a:r>
            <a:r>
              <a:rPr lang="es-ES" dirty="0" smtClean="0"/>
              <a:t>y valor del capacitor </a:t>
            </a:r>
            <a:r>
              <a:rPr lang="es-ES" dirty="0" err="1"/>
              <a:t>nec</a:t>
            </a:r>
            <a:r>
              <a:rPr lang="es-ES" dirty="0" smtClean="0"/>
              <a:t>( circulares</a:t>
            </a:r>
            <a:r>
              <a:rPr lang="es-ES" dirty="0"/>
              <a:t>,</a:t>
            </a:r>
          </a:p>
          <a:p>
            <a:pPr algn="just"/>
            <a:r>
              <a:rPr lang="es-ES" dirty="0"/>
              <a:t>0 parabólicos,</a:t>
            </a:r>
          </a:p>
          <a:p>
            <a:pPr algn="just"/>
            <a:r>
              <a:rPr lang="es-ES" dirty="0" smtClean="0"/>
              <a:t>0 elípticos</a:t>
            </a:r>
            <a:r>
              <a:rPr lang="es-ES" dirty="0"/>
              <a:t>.</a:t>
            </a:r>
          </a:p>
          <a:p>
            <a:pPr algn="just"/>
            <a:r>
              <a:rPr lang="es-ES" dirty="0"/>
              <a:t>30"</a:t>
            </a:r>
          </a:p>
          <a:p>
            <a:pPr algn="just"/>
            <a:r>
              <a:rPr lang="es-ES" dirty="0"/>
              <a:t>15"</a:t>
            </a:r>
          </a:p>
          <a:p>
            <a:pPr algn="just"/>
            <a:r>
              <a:rPr lang="es-ES" dirty="0"/>
              <a:t>30</a:t>
            </a:r>
          </a:p>
          <a:p>
            <a:pPr algn="just"/>
            <a:r>
              <a:rPr lang="es-ES" dirty="0"/>
              <a:t>(cd/1000 </a:t>
            </a:r>
            <a:r>
              <a:rPr lang="es-ES" dirty="0" err="1"/>
              <a:t>Im</a:t>
            </a:r>
            <a:r>
              <a:rPr lang="es-ES" dirty="0"/>
              <a:t>)</a:t>
            </a:r>
          </a:p>
          <a:p>
            <a:pPr algn="just"/>
            <a:r>
              <a:rPr lang="es-ES" dirty="0"/>
              <a:t>n=67%</a:t>
            </a:r>
          </a:p>
          <a:p>
            <a:pPr algn="just"/>
            <a:r>
              <a:rPr lang="es-ES" dirty="0"/>
              <a:t>C90-270</a:t>
            </a:r>
          </a:p>
          <a:p>
            <a:pPr algn="just"/>
            <a:r>
              <a:rPr lang="es-ES" dirty="0"/>
              <a:t>cd/</a:t>
            </a:r>
            <a:r>
              <a:rPr lang="es-ES" dirty="0" err="1"/>
              <a:t>klm</a:t>
            </a:r>
            <a:r>
              <a:rPr lang="es-ES" dirty="0"/>
              <a:t> </a:t>
            </a:r>
          </a:p>
          <a:p>
            <a:pPr algn="just"/>
            <a:r>
              <a:rPr lang="es-ES" dirty="0"/>
              <a:t>30?</a:t>
            </a:r>
          </a:p>
          <a:p>
            <a:pPr algn="just"/>
            <a:r>
              <a:rPr lang="es-ES" dirty="0"/>
              <a:t>C0-C180</a:t>
            </a:r>
          </a:p>
          <a:p>
            <a:pPr algn="just"/>
            <a:r>
              <a:rPr lang="es-ES" dirty="0"/>
              <a:t>Espejo </a:t>
            </a:r>
          </a:p>
          <a:p>
            <a:pPr algn="just"/>
            <a:r>
              <a:rPr lang="es-ES" dirty="0"/>
              <a:t>asimétrico</a:t>
            </a:r>
          </a:p>
          <a:p>
            <a:pPr algn="just"/>
            <a:r>
              <a:rPr lang="es-ES" dirty="0"/>
              <a:t>Reflector </a:t>
            </a:r>
          </a:p>
          <a:p>
            <a:pPr algn="just"/>
            <a:r>
              <a:rPr lang="es-ES" dirty="0"/>
              <a:t>parabólico</a:t>
            </a:r>
          </a:p>
          <a:p>
            <a:pPr algn="just"/>
            <a:r>
              <a:rPr lang="es-ES" dirty="0"/>
              <a:t>Reflector </a:t>
            </a:r>
          </a:p>
          <a:p>
            <a:pPr algn="just"/>
            <a:r>
              <a:rPr lang="es-ES" dirty="0" smtClean="0"/>
              <a:t>anti reflejo</a:t>
            </a:r>
            <a:endParaRPr lang="es-ES" dirty="0"/>
          </a:p>
          <a:p>
            <a:pPr algn="just"/>
            <a:r>
              <a:rPr lang="es-ES" dirty="0"/>
              <a:t>Intensidad luminosa en cd</a:t>
            </a:r>
          </a:p>
          <a:p>
            <a:pPr algn="just"/>
            <a:r>
              <a:rPr lang="es-ES" dirty="0"/>
              <a:t>candelas)</a:t>
            </a:r>
          </a:p>
          <a:p>
            <a:pPr algn="just"/>
            <a:r>
              <a:rPr lang="es-ES" dirty="0"/>
              <a:t>0</a:t>
            </a:r>
          </a:p>
          <a:p>
            <a:pPr algn="just"/>
            <a:r>
              <a:rPr lang="es-ES" dirty="0"/>
              <a:t>Diferentes </a:t>
            </a:r>
          </a:p>
          <a:p>
            <a:pPr algn="just"/>
            <a:r>
              <a:rPr lang="es-ES" dirty="0"/>
              <a:t>formas de </a:t>
            </a:r>
          </a:p>
          <a:p>
            <a:pPr algn="just"/>
            <a:r>
              <a:rPr lang="es-ES" dirty="0"/>
              <a:t>espejos</a:t>
            </a:r>
          </a:p>
          <a:p>
            <a:pPr algn="just"/>
            <a:r>
              <a:rPr lang="es-ES" dirty="0" smtClean="0"/>
              <a:t>y emisión</a:t>
            </a:r>
            <a:endParaRPr lang="es-ES" dirty="0"/>
          </a:p>
          <a:p>
            <a:pPr algn="just"/>
            <a:r>
              <a:rPr lang="es-ES" dirty="0"/>
              <a:t>de sus rayos </a:t>
            </a:r>
          </a:p>
          <a:p>
            <a:pPr algn="just"/>
            <a:r>
              <a:rPr lang="es-ES" dirty="0"/>
              <a:t>de luz.</a:t>
            </a:r>
          </a:p>
          <a:p>
            <a:pPr algn="just"/>
            <a:r>
              <a:rPr lang="es-ES" dirty="0"/>
              <a:t>A partir de estas formas básicas, existen combinaciones </a:t>
            </a:r>
          </a:p>
          <a:p>
            <a:pPr algn="just"/>
            <a:r>
              <a:rPr lang="es-ES" dirty="0"/>
              <a:t>realizadas por los diferentes fabricantes de acuerdo a lo </a:t>
            </a:r>
          </a:p>
          <a:p>
            <a:pPr algn="just"/>
            <a:r>
              <a:rPr lang="es-ES" dirty="0"/>
              <a:t>que deseen lograr con su artefactos.</a:t>
            </a:r>
          </a:p>
          <a:p>
            <a:pPr algn="just"/>
            <a:r>
              <a:rPr lang="es-ES" dirty="0"/>
              <a:t>Si una lámpara emite por ejemplo 25.000 </a:t>
            </a:r>
            <a:r>
              <a:rPr lang="es-ES" dirty="0" err="1"/>
              <a:t>Im</a:t>
            </a:r>
            <a:r>
              <a:rPr lang="es-ES" dirty="0"/>
              <a:t>, y el artefacto so- </a:t>
            </a:r>
          </a:p>
          <a:p>
            <a:pPr algn="just"/>
            <a:r>
              <a:rPr lang="es-ES" dirty="0"/>
              <a:t>lamente entrega 5.000 </a:t>
            </a:r>
            <a:r>
              <a:rPr lang="es-ES" dirty="0" err="1"/>
              <a:t>Im</a:t>
            </a:r>
            <a:r>
              <a:rPr lang="es-ES" dirty="0"/>
              <a:t>, la diferencia se debe al espejo o a </a:t>
            </a:r>
          </a:p>
          <a:p>
            <a:pPr algn="just"/>
            <a:r>
              <a:rPr lang="es-ES" dirty="0"/>
              <a:t>un defecto de diseño, ya sea por el material o su construcción.</a:t>
            </a:r>
          </a:p>
          <a:p>
            <a:pPr algn="just"/>
            <a:r>
              <a:rPr lang="es-ES" dirty="0"/>
              <a:t>Reflector </a:t>
            </a:r>
          </a:p>
          <a:p>
            <a:pPr algn="just"/>
            <a:r>
              <a:rPr lang="es-ES" dirty="0"/>
              <a:t>especular</a:t>
            </a:r>
          </a:p>
          <a:p>
            <a:pPr algn="just"/>
            <a:r>
              <a:rPr lang="es-ES" dirty="0"/>
              <a:t>Reflector dispersor</a:t>
            </a:r>
          </a:p>
          <a:p>
            <a:pPr algn="just"/>
            <a:r>
              <a:rPr lang="es-ES" dirty="0"/>
              <a:t>con superficie gofrada</a:t>
            </a:r>
          </a:p>
          <a:p>
            <a:pPr algn="just"/>
            <a:r>
              <a:rPr lang="es-ES" dirty="0"/>
              <a:t>Otro elemento importante por considerar al elegir el </a:t>
            </a:r>
            <a:r>
              <a:rPr lang="es-ES" dirty="0" err="1"/>
              <a:t>ar</a:t>
            </a:r>
            <a:r>
              <a:rPr lang="es-ES" dirty="0"/>
              <a:t>- </a:t>
            </a:r>
          </a:p>
          <a:p>
            <a:pPr algn="just"/>
            <a:r>
              <a:rPr lang="es-ES" dirty="0" err="1"/>
              <a:t>tefacto</a:t>
            </a:r>
            <a:r>
              <a:rPr lang="es-ES" dirty="0"/>
              <a:t> de iluminación es la forma en la que el conjunto </a:t>
            </a:r>
          </a:p>
          <a:p>
            <a:pPr algn="just"/>
            <a:r>
              <a:rPr lang="es-ES" dirty="0"/>
              <a:t>artefacto-lámpara emitirá la luz hacia la superficie que se </a:t>
            </a:r>
          </a:p>
          <a:p>
            <a:pPr algn="just"/>
            <a:r>
              <a:rPr lang="es-ES" dirty="0"/>
              <a:t>quiere iluminar.</a:t>
            </a:r>
          </a:p>
          <a:p>
            <a:pPr algn="just"/>
            <a:r>
              <a:rPr lang="es-ES" dirty="0" smtClean="0"/>
              <a:t>Para ello se utilizan las curvas </a:t>
            </a:r>
            <a:r>
              <a:rPr lang="es-ES" dirty="0" err="1"/>
              <a:t>isolux</a:t>
            </a:r>
            <a:r>
              <a:rPr lang="es-ES" dirty="0"/>
              <a:t> </a:t>
            </a:r>
            <a:r>
              <a:rPr lang="es-ES" dirty="0" smtClean="0"/>
              <a:t>de radiación lumínica </a:t>
            </a:r>
            <a:endParaRPr lang="es-ES" dirty="0"/>
          </a:p>
          <a:p>
            <a:pPr algn="just"/>
            <a:r>
              <a:rPr lang="es-ES" dirty="0" smtClean="0"/>
              <a:t>y las curvas de distribución luminosa, que son </a:t>
            </a:r>
            <a:r>
              <a:rPr lang="es-ES" dirty="0" err="1" smtClean="0"/>
              <a:t>proporcio</a:t>
            </a:r>
            <a:r>
              <a:rPr lang="es-ES" dirty="0" smtClean="0"/>
              <a:t>- </a:t>
            </a:r>
            <a:endParaRPr lang="es-ES" dirty="0"/>
          </a:p>
          <a:p>
            <a:pPr algn="just"/>
            <a:r>
              <a:rPr lang="es-ES" dirty="0"/>
              <a:t>nadas por los fabricantes </a:t>
            </a:r>
            <a:r>
              <a:rPr lang="es-ES" dirty="0" smtClean="0"/>
              <a:t>de los artefactos </a:t>
            </a:r>
            <a:r>
              <a:rPr lang="es-ES" dirty="0"/>
              <a:t>de iluminación. </a:t>
            </a:r>
          </a:p>
          <a:p>
            <a:pPr algn="just"/>
            <a:r>
              <a:rPr lang="es-ES" dirty="0"/>
              <a:t>Las curvas </a:t>
            </a:r>
            <a:r>
              <a:rPr lang="es-ES" dirty="0" smtClean="0"/>
              <a:t>de distribución </a:t>
            </a:r>
            <a:r>
              <a:rPr lang="es-ES" dirty="0"/>
              <a:t>luminosa son </a:t>
            </a:r>
            <a:r>
              <a:rPr lang="es-ES" dirty="0" smtClean="0"/>
              <a:t>el resultado </a:t>
            </a:r>
            <a:r>
              <a:rPr lang="es-ES" dirty="0"/>
              <a:t>de me- </a:t>
            </a:r>
          </a:p>
          <a:p>
            <a:pPr algn="just"/>
            <a:r>
              <a:rPr lang="es-ES" dirty="0" err="1" smtClean="0"/>
              <a:t>dir</a:t>
            </a:r>
            <a:r>
              <a:rPr lang="es-ES" dirty="0" smtClean="0"/>
              <a:t> la distribución </a:t>
            </a:r>
            <a:r>
              <a:rPr lang="es-ES" dirty="0"/>
              <a:t>luminosa </a:t>
            </a:r>
            <a:r>
              <a:rPr lang="es-ES" dirty="0" smtClean="0"/>
              <a:t>en diferentes </a:t>
            </a:r>
            <a:r>
              <a:rPr lang="es-ES" dirty="0"/>
              <a:t>planos verticales, </a:t>
            </a:r>
          </a:p>
          <a:p>
            <a:pPr algn="just"/>
            <a:r>
              <a:rPr lang="es-ES" dirty="0"/>
              <a:t>caracterizado cada uno por </a:t>
            </a:r>
            <a:r>
              <a:rPr lang="es-ES" dirty="0" smtClean="0"/>
              <a:t>el ángulo </a:t>
            </a:r>
            <a:r>
              <a:rPr lang="es-ES" dirty="0"/>
              <a:t>formado entre </a:t>
            </a:r>
            <a:r>
              <a:rPr lang="es-ES" dirty="0" smtClean="0"/>
              <a:t>el </a:t>
            </a:r>
            <a:r>
              <a:rPr lang="es-ES" dirty="0" err="1" smtClean="0"/>
              <a:t>pla</a:t>
            </a:r>
            <a:r>
              <a:rPr lang="es-ES" dirty="0" smtClean="0"/>
              <a:t>-</a:t>
            </a:r>
            <a:endParaRPr lang="es-ES" dirty="0"/>
          </a:p>
          <a:p>
            <a:pPr algn="just"/>
            <a:r>
              <a:rPr lang="es-ES" dirty="0"/>
              <a:t>NA</a:t>
            </a:r>
          </a:p>
          <a:p>
            <a:pPr algn="just"/>
            <a:r>
              <a:rPr lang="es-ES" dirty="0"/>
              <a:t>Curvas de distribución luminosa de diferentes </a:t>
            </a:r>
          </a:p>
          <a:p>
            <a:pPr algn="just"/>
            <a:r>
              <a:rPr lang="es-ES" dirty="0"/>
              <a:t>artefactos y lámparas que indican el nivel de </a:t>
            </a:r>
          </a:p>
          <a:p>
            <a:pPr algn="just"/>
            <a:r>
              <a:rPr lang="es-ES" dirty="0"/>
              <a:t>intensidad luminosa en función del ángulo de </a:t>
            </a:r>
          </a:p>
          <a:p>
            <a:pPr algn="just"/>
            <a:r>
              <a:rPr lang="es-ES" dirty="0"/>
              <a:t>apertura y la distancia desde el </a:t>
            </a:r>
            <a:r>
              <a:rPr lang="es-ES" dirty="0" err="1"/>
              <a:t>artefacto.no</a:t>
            </a:r>
            <a:r>
              <a:rPr lang="es-ES" dirty="0"/>
              <a:t> y el eje principal de la luminaria o artefacto. Esta curva </a:t>
            </a:r>
          </a:p>
          <a:p>
            <a:pPr algn="just"/>
            <a:r>
              <a:rPr lang="es-ES" dirty="0"/>
              <a:t>de distribución polar se representa generalmente para dos</a:t>
            </a:r>
          </a:p>
          <a:p>
            <a:pPr algn="just"/>
            <a:r>
              <a:rPr lang="es-ES" dirty="0"/>
              <a:t>planos: el transversal y el longitudinal (a 0? y a </a:t>
            </a:r>
            <a:r>
              <a:rPr lang="es-ES" dirty="0" smtClean="0"/>
              <a:t>90° </a:t>
            </a:r>
            <a:r>
              <a:rPr lang="es-ES" dirty="0"/>
              <a:t>del eje</a:t>
            </a:r>
          </a:p>
          <a:p>
            <a:pPr algn="just"/>
            <a:r>
              <a:rPr lang="es-ES" dirty="0"/>
              <a:t>principal). Si la representación es a color, generalmente el </a:t>
            </a:r>
          </a:p>
          <a:p>
            <a:pPr algn="just"/>
            <a:r>
              <a:rPr lang="es-ES" dirty="0"/>
              <a:t>plano transversal es rojo, y el longitudinal, azul; si es blanco </a:t>
            </a:r>
          </a:p>
          <a:p>
            <a:pPr algn="just"/>
            <a:r>
              <a:rPr lang="es-ES" dirty="0"/>
              <a:t>y negro, uno es lleno y el otro es punteado. Casi siempre se </a:t>
            </a:r>
          </a:p>
          <a:p>
            <a:pPr algn="just"/>
            <a:r>
              <a:rPr lang="es-ES" dirty="0"/>
              <a:t>hacen para un flujo luminoso de 1000 </a:t>
            </a:r>
            <a:r>
              <a:rPr lang="es-ES" dirty="0" err="1"/>
              <a:t>Im</a:t>
            </a:r>
            <a:r>
              <a:rPr lang="es-ES" dirty="0"/>
              <a:t> y, de acuerdo al </a:t>
            </a:r>
          </a:p>
          <a:p>
            <a:pPr algn="just"/>
            <a:r>
              <a:rPr lang="es-ES" dirty="0"/>
              <a:t>valor real de la lámpara, se debe ajustar en el cálculo.</a:t>
            </a:r>
          </a:p>
          <a:p>
            <a:pPr algn="just"/>
            <a:r>
              <a:rPr lang="es-ES" dirty="0"/>
              <a:t>Si se tiene una distribución única (en todos los ángulos te-</a:t>
            </a:r>
          </a:p>
          <a:p>
            <a:pPr algn="just"/>
            <a:r>
              <a:rPr lang="es-ES" dirty="0" err="1"/>
              <a:t>nemos</a:t>
            </a:r>
            <a:r>
              <a:rPr lang="es-ES" dirty="0"/>
              <a:t> </a:t>
            </a:r>
            <a:r>
              <a:rPr lang="es-ES" dirty="0" smtClean="0"/>
              <a:t>la misma</a:t>
            </a:r>
            <a:r>
              <a:rPr lang="es-ES" dirty="0"/>
              <a:t>), se dice que se está ante un sólido </a:t>
            </a:r>
            <a:r>
              <a:rPr lang="es-ES" dirty="0" err="1"/>
              <a:t>fotomé</a:t>
            </a:r>
            <a:r>
              <a:rPr lang="es-ES" dirty="0"/>
              <a:t>- </a:t>
            </a:r>
          </a:p>
          <a:p>
            <a:pPr algn="just"/>
            <a:r>
              <a:rPr lang="es-ES" dirty="0" err="1" smtClean="0"/>
              <a:t>trico</a:t>
            </a:r>
            <a:r>
              <a:rPr lang="es-ES" dirty="0" smtClean="0"/>
              <a:t> cuyo eje de simetría </a:t>
            </a:r>
            <a:r>
              <a:rPr lang="es-ES" dirty="0"/>
              <a:t>es vertical.</a:t>
            </a:r>
          </a:p>
          <a:p>
            <a:pPr algn="just"/>
            <a:r>
              <a:rPr lang="es-ES" dirty="0"/>
              <a:t>General difusa</a:t>
            </a:r>
          </a:p>
          <a:p>
            <a:pPr algn="just"/>
            <a:r>
              <a:rPr lang="es-ES" dirty="0"/>
              <a:t>Directa</a:t>
            </a:r>
          </a:p>
          <a:p>
            <a:pPr algn="just"/>
            <a:r>
              <a:rPr lang="es-ES" dirty="0"/>
              <a:t>Directa e / </a:t>
            </a:r>
          </a:p>
          <a:p>
            <a:pPr algn="just"/>
            <a:r>
              <a:rPr lang="es-ES" dirty="0"/>
              <a:t>indirecta</a:t>
            </a:r>
          </a:p>
          <a:p>
            <a:pPr algn="just"/>
            <a:r>
              <a:rPr lang="es-ES" dirty="0"/>
              <a:t>0-10% </a:t>
            </a:r>
          </a:p>
          <a:p>
            <a:pPr algn="just"/>
            <a:r>
              <a:rPr lang="es-ES" dirty="0"/>
              <a:t>Indirecta</a:t>
            </a:r>
          </a:p>
          <a:p>
            <a:pPr algn="just"/>
            <a:r>
              <a:rPr lang="es-ES" dirty="0"/>
              <a:t>Ley de la</a:t>
            </a:r>
          </a:p>
          <a:p>
            <a:pPr algn="just"/>
            <a:r>
              <a:rPr lang="es-ES" dirty="0"/>
              <a:t>inversa de</a:t>
            </a:r>
          </a:p>
          <a:p>
            <a:pPr algn="just"/>
            <a:r>
              <a:rPr lang="es-ES" dirty="0"/>
              <a:t>los cuadrados.</a:t>
            </a:r>
          </a:p>
          <a:p>
            <a:pPr algn="just"/>
            <a:r>
              <a:rPr lang="es-ES" dirty="0"/>
              <a:t>Gráfica de distribución de flujo luminoso de los artefactos: directa, </a:t>
            </a:r>
          </a:p>
          <a:p>
            <a:pPr algn="just"/>
            <a:r>
              <a:rPr lang="es-ES" dirty="0" err="1"/>
              <a:t>semidirecta</a:t>
            </a:r>
            <a:r>
              <a:rPr lang="es-ES" dirty="0"/>
              <a:t>, general difusa, directa-indirecta, </a:t>
            </a:r>
            <a:r>
              <a:rPr lang="es-ES" dirty="0" err="1"/>
              <a:t>semi</a:t>
            </a:r>
            <a:r>
              <a:rPr lang="es-ES" dirty="0"/>
              <a:t>-indirecta </a:t>
            </a:r>
            <a:r>
              <a:rPr lang="es-ES" dirty="0" smtClean="0"/>
              <a:t>e indirecta</a:t>
            </a:r>
            <a:r>
              <a:rPr lang="es-ES" dirty="0"/>
              <a:t>.</a:t>
            </a:r>
          </a:p>
          <a:p>
            <a:pPr algn="just"/>
            <a:r>
              <a:rPr lang="es-ES" dirty="0" err="1"/>
              <a:t>Semi</a:t>
            </a:r>
            <a:r>
              <a:rPr lang="es-ES" dirty="0"/>
              <a:t>-directa</a:t>
            </a:r>
          </a:p>
          <a:p>
            <a:pPr algn="just"/>
            <a:r>
              <a:rPr lang="es-ES" dirty="0" err="1"/>
              <a:t>Semi</a:t>
            </a:r>
            <a:r>
              <a:rPr lang="es-ES" dirty="0"/>
              <a:t>-indirecta</a:t>
            </a:r>
          </a:p>
          <a:p>
            <a:pPr algn="just"/>
            <a:r>
              <a:rPr lang="es-ES" dirty="0"/>
              <a:t>El siguiente elemento por considerar es el rendimiento (se lo</a:t>
            </a:r>
          </a:p>
          <a:p>
            <a:pPr algn="just"/>
            <a:r>
              <a:rPr lang="es-ES" dirty="0"/>
              <a:t>indica con la letra n eta) de un artefacto de iluminación. El </a:t>
            </a:r>
          </a:p>
          <a:p>
            <a:pPr algn="just"/>
            <a:r>
              <a:rPr lang="es-ES" dirty="0"/>
              <a:t>rendimiento nos indica qué porcentaje de la luz emitida por </a:t>
            </a:r>
          </a:p>
          <a:p>
            <a:pPr algn="just"/>
            <a:r>
              <a:rPr lang="es-ES" dirty="0"/>
              <a:t>la lámpara llega realmente a iluminar el objeto de interés. En</a:t>
            </a:r>
          </a:p>
          <a:p>
            <a:pPr algn="just"/>
            <a:r>
              <a:rPr lang="es-ES" dirty="0"/>
              <a:t>la disminución del rendimiento, entran en juego elementos </a:t>
            </a:r>
          </a:p>
          <a:p>
            <a:pPr algn="just"/>
            <a:r>
              <a:rPr lang="es-ES" dirty="0"/>
              <a:t>tales como los espejos y reflectores, las cubiertas de vidrio </a:t>
            </a:r>
          </a:p>
          <a:p>
            <a:pPr algn="just"/>
            <a:r>
              <a:rPr lang="es-ES" dirty="0"/>
              <a:t>o acrílico, los difusores o </a:t>
            </a:r>
            <a:r>
              <a:rPr lang="es-ES" dirty="0" err="1"/>
              <a:t>louvers</a:t>
            </a:r>
            <a:r>
              <a:rPr lang="es-ES" dirty="0"/>
              <a:t>.</a:t>
            </a:r>
          </a:p>
          <a:p>
            <a:pPr algn="just"/>
            <a:r>
              <a:rPr lang="es-ES" dirty="0"/>
              <a:t>Clasificación </a:t>
            </a:r>
            <a:r>
              <a:rPr lang="es-ES" dirty="0" smtClean="0"/>
              <a:t>de los </a:t>
            </a:r>
            <a:r>
              <a:rPr lang="es-ES" dirty="0"/>
              <a:t>artefactos</a:t>
            </a:r>
          </a:p>
          <a:p>
            <a:pPr algn="just"/>
            <a:r>
              <a:rPr lang="es-ES" dirty="0"/>
              <a:t>De acuerdo </a:t>
            </a:r>
            <a:r>
              <a:rPr lang="es-ES" dirty="0" smtClean="0"/>
              <a:t>a la forma de distribución </a:t>
            </a:r>
            <a:r>
              <a:rPr lang="es-ES" dirty="0"/>
              <a:t>del </a:t>
            </a:r>
            <a:r>
              <a:rPr lang="es-ES" dirty="0" smtClean="0"/>
              <a:t>flujo luminoso</a:t>
            </a:r>
            <a:r>
              <a:rPr lang="es-ES" dirty="0"/>
              <a:t>, se </a:t>
            </a:r>
          </a:p>
          <a:p>
            <a:pPr algn="just"/>
            <a:r>
              <a:rPr lang="es-ES" dirty="0"/>
              <a:t>tienen diferentes grupos </a:t>
            </a:r>
            <a:r>
              <a:rPr lang="es-ES" dirty="0" smtClean="0"/>
              <a:t>de artefactos</a:t>
            </a:r>
            <a:r>
              <a:rPr lang="es-ES" dirty="0"/>
              <a:t>.</a:t>
            </a:r>
          </a:p>
          <a:p>
            <a:pPr algn="just"/>
            <a:r>
              <a:rPr lang="es-ES" dirty="0"/>
              <a:t>Tenemos así seis grupos de artefactos, denominados de </a:t>
            </a:r>
          </a:p>
          <a:p>
            <a:pPr algn="just"/>
            <a:r>
              <a:rPr lang="es-ES" dirty="0"/>
              <a:t>luz directa, </a:t>
            </a:r>
            <a:r>
              <a:rPr lang="es-ES" dirty="0" err="1"/>
              <a:t>semidirecta</a:t>
            </a:r>
            <a:r>
              <a:rPr lang="es-ES" dirty="0"/>
              <a:t>, difusa, directa indirecta (el flujo </a:t>
            </a:r>
          </a:p>
          <a:p>
            <a:pPr algn="just"/>
            <a:r>
              <a:rPr lang="es-ES" dirty="0"/>
              <a:t>es 50 % directo y 50 % indirecto), </a:t>
            </a:r>
            <a:r>
              <a:rPr lang="es-ES" dirty="0" err="1"/>
              <a:t>semi</a:t>
            </a:r>
            <a:r>
              <a:rPr lang="es-ES" dirty="0"/>
              <a:t>-indirecta e indirecta.</a:t>
            </a:r>
          </a:p>
          <a:p>
            <a:pPr algn="just"/>
            <a:r>
              <a:rPr lang="es-ES" dirty="0"/>
              <a:t>Leyes para aplicar</a:t>
            </a:r>
          </a:p>
          <a:p>
            <a:pPr algn="just"/>
            <a:r>
              <a:rPr lang="es-ES" dirty="0"/>
              <a:t>La ley de la inversa de los cuadrados dice: La iluminación</a:t>
            </a:r>
          </a:p>
          <a:p>
            <a:pPr algn="just"/>
            <a:r>
              <a:rPr lang="es-ES" dirty="0"/>
              <a:t>es inversamente proporcional al cuadrado de la distancia </a:t>
            </a:r>
          </a:p>
          <a:p>
            <a:pPr algn="just"/>
            <a:r>
              <a:rPr lang="es-ES" dirty="0"/>
              <a:t>existente entre la fuente de luz y la superficie iluminada. </a:t>
            </a:r>
          </a:p>
          <a:p>
            <a:pPr algn="just"/>
            <a:r>
              <a:rPr lang="es-ES" dirty="0"/>
              <a:t>Esta ley vale solamente si se trata de fuentes puntuales, si </a:t>
            </a:r>
          </a:p>
          <a:p>
            <a:pPr algn="just"/>
            <a:r>
              <a:rPr lang="es-ES" dirty="0"/>
              <a:t>las superficies consideradas son perpendiculares a la di-</a:t>
            </a:r>
          </a:p>
          <a:p>
            <a:pPr algn="just"/>
            <a:r>
              <a:rPr lang="es-ES" dirty="0" err="1"/>
              <a:t>rección</a:t>
            </a:r>
            <a:r>
              <a:rPr lang="es-ES" dirty="0"/>
              <a:t> del flujo, y cuando la distancia que separa el plano </a:t>
            </a:r>
          </a:p>
          <a:p>
            <a:pPr algn="just"/>
            <a:r>
              <a:rPr lang="es-ES" dirty="0"/>
              <a:t>considerado del artefacto es grande en relación al tamaño </a:t>
            </a:r>
          </a:p>
          <a:p>
            <a:pPr algn="just"/>
            <a:r>
              <a:rPr lang="es-ES" dirty="0"/>
              <a:t>de la fuente. La distancia debe abarcar al menos cinco ve- </a:t>
            </a:r>
          </a:p>
          <a:p>
            <a:pPr algn="just"/>
            <a:r>
              <a:rPr lang="es-ES" dirty="0"/>
              <a:t>ces la dimensión máxima del artefacto de iluminación.</a:t>
            </a:r>
          </a:p>
          <a:p>
            <a:pPr algn="just"/>
            <a:r>
              <a:rPr lang="es-ES" dirty="0"/>
              <a:t>I</a:t>
            </a:r>
          </a:p>
          <a:p>
            <a:pPr algn="just"/>
            <a:r>
              <a:rPr lang="es-ES" dirty="0"/>
              <a:t>La ley del coseno dice: La iluminación es proporcional al</a:t>
            </a:r>
          </a:p>
          <a:p>
            <a:pPr algn="just"/>
            <a:r>
              <a:rPr lang="es-ES" dirty="0"/>
              <a:t>coseno del ángulo de incidencia. Este ángulo es el formado</a:t>
            </a:r>
          </a:p>
          <a:p>
            <a:pPr algn="just"/>
            <a:r>
              <a:rPr lang="es-ES" dirty="0"/>
              <a:t>por la dirección del rayo incidente y la normal a la superficie</a:t>
            </a:r>
          </a:p>
          <a:p>
            <a:pPr algn="just"/>
            <a:r>
              <a:rPr lang="es-ES" dirty="0" smtClean="0"/>
              <a:t>en el punto de incidencia</a:t>
            </a:r>
            <a:r>
              <a:rPr lang="es-ES" dirty="0"/>
              <a:t>.</a:t>
            </a:r>
          </a:p>
          <a:p>
            <a:pPr algn="just"/>
            <a:r>
              <a:rPr lang="es-ES" dirty="0"/>
              <a:t>E=p2</a:t>
            </a:r>
          </a:p>
          <a:p>
            <a:pPr algn="just"/>
            <a:r>
              <a:rPr lang="es-ES" dirty="0"/>
              <a:t>¡</a:t>
            </a:r>
            <a:r>
              <a:rPr lang="es-ES" dirty="0" err="1"/>
              <a:t>YyvI</a:t>
            </a:r>
            <a:endParaRPr lang="es-ES" dirty="0"/>
          </a:p>
          <a:p>
            <a:pPr algn="just"/>
            <a:r>
              <a:rPr lang="es-ES" dirty="0" smtClean="0"/>
              <a:t>E =¿</a:t>
            </a:r>
            <a:r>
              <a:rPr lang="es-ES" dirty="0"/>
              <a:t>c0sa</a:t>
            </a:r>
          </a:p>
          <a:p>
            <a:pPr algn="just"/>
            <a:r>
              <a:rPr lang="es-ES" dirty="0"/>
              <a:t>También podemos expresarla como:</a:t>
            </a:r>
          </a:p>
          <a:p>
            <a:pPr algn="just"/>
            <a:r>
              <a:rPr lang="es-ES" dirty="0"/>
              <a:t>I</a:t>
            </a:r>
          </a:p>
          <a:p>
            <a:pPr algn="just"/>
            <a:r>
              <a:rPr lang="es-ES" dirty="0"/>
              <a:t>E= q (</a:t>
            </a:r>
            <a:r>
              <a:rPr lang="es-ES" dirty="0" err="1"/>
              <a:t>cos</a:t>
            </a:r>
            <a:r>
              <a:rPr lang="es-ES" dirty="0"/>
              <a:t> a)?</a:t>
            </a:r>
          </a:p>
          <a:p>
            <a:pPr algn="just"/>
            <a:r>
              <a:rPr lang="es-ES" dirty="0" smtClean="0"/>
              <a:t>Válido para planos horizontales. Si en cambio </a:t>
            </a:r>
            <a:r>
              <a:rPr lang="es-ES" dirty="0"/>
              <a:t>tenemos un </a:t>
            </a:r>
          </a:p>
          <a:p>
            <a:pPr algn="just"/>
            <a:r>
              <a:rPr lang="es-ES" dirty="0"/>
              <a:t>plano vertical, </a:t>
            </a:r>
            <a:r>
              <a:rPr lang="es-ES" dirty="0" smtClean="0"/>
              <a:t>se expresa</a:t>
            </a:r>
            <a:r>
              <a:rPr lang="es-ES" dirty="0"/>
              <a:t>:</a:t>
            </a:r>
          </a:p>
          <a:p>
            <a:pPr algn="just"/>
            <a:r>
              <a:rPr lang="es-ES" dirty="0"/>
              <a:t>I</a:t>
            </a:r>
          </a:p>
          <a:p>
            <a:pPr algn="just"/>
            <a:r>
              <a:rPr lang="es-ES" dirty="0"/>
              <a:t>E= Hi (</a:t>
            </a:r>
            <a:r>
              <a:rPr lang="es-ES" dirty="0" err="1"/>
              <a:t>cos</a:t>
            </a:r>
            <a:r>
              <a:rPr lang="es-ES" dirty="0"/>
              <a:t> a)? sin a</a:t>
            </a:r>
          </a:p>
          <a:p>
            <a:pPr algn="just"/>
            <a:r>
              <a:rPr lang="es-ES" dirty="0"/>
              <a:t>Los valores obtenidos de E serán en lux.</a:t>
            </a:r>
          </a:p>
          <a:p>
            <a:pPr algn="just"/>
            <a:r>
              <a:rPr lang="es-ES" dirty="0"/>
              <a:t>Nivel de iluminación</a:t>
            </a:r>
          </a:p>
          <a:p>
            <a:pPr algn="just"/>
            <a:r>
              <a:rPr lang="es-ES" dirty="0"/>
              <a:t>Existen diferentes métodos para calcular la iluminación en </a:t>
            </a:r>
          </a:p>
          <a:p>
            <a:pPr algn="just"/>
            <a:r>
              <a:rPr lang="es-ES" dirty="0"/>
              <a:t>un plano de trabajo, en una superficie cualquiera dentro de </a:t>
            </a:r>
          </a:p>
          <a:p>
            <a:pPr algn="just"/>
            <a:r>
              <a:rPr lang="es-ES" dirty="0"/>
              <a:t>un local o en la vía pública. Debemos tener en cuenta las </a:t>
            </a:r>
          </a:p>
          <a:p>
            <a:pPr algn="just"/>
            <a:r>
              <a:rPr lang="es-ES" dirty="0"/>
              <a:t>siguientes definiciones.</a:t>
            </a:r>
          </a:p>
          <a:p>
            <a:pPr algn="just"/>
            <a:r>
              <a:rPr lang="es-ES" dirty="0"/>
              <a:t>0 Plano de trabajo: superficie horizontal donde se </a:t>
            </a:r>
            <a:r>
              <a:rPr lang="es-ES" dirty="0" err="1"/>
              <a:t>desa</a:t>
            </a:r>
            <a:r>
              <a:rPr lang="es-ES" dirty="0"/>
              <a:t>- </a:t>
            </a:r>
          </a:p>
          <a:p>
            <a:pPr algn="just"/>
            <a:r>
              <a:rPr lang="es-ES" dirty="0" err="1"/>
              <a:t>rrolla</a:t>
            </a:r>
            <a:r>
              <a:rPr lang="es-ES" dirty="0"/>
              <a:t> la tarea laboral. En el caso de las oficinas, será la </a:t>
            </a:r>
          </a:p>
          <a:p>
            <a:pPr algn="just"/>
            <a:r>
              <a:rPr lang="es-ES" dirty="0"/>
              <a:t>superficie de los escritorios; si se trata de la vía pública, </a:t>
            </a:r>
          </a:p>
          <a:p>
            <a:pPr algn="just"/>
            <a:r>
              <a:rPr lang="es-ES" dirty="0"/>
              <a:t>es el nivel del pavimento.</a:t>
            </a:r>
          </a:p>
          <a:p>
            <a:pPr algn="just"/>
            <a:r>
              <a:rPr lang="es-ES" dirty="0"/>
              <a:t>0 Nivel mínimo recomendado: es el nivel mínimo indicado,</a:t>
            </a:r>
          </a:p>
          <a:p>
            <a:pPr algn="just"/>
            <a:r>
              <a:rPr lang="es-ES" dirty="0" smtClean="0"/>
              <a:t>es dependiente de las leyes en cada </a:t>
            </a:r>
            <a:r>
              <a:rPr lang="es-ES" dirty="0"/>
              <a:t>país.</a:t>
            </a:r>
          </a:p>
          <a:p>
            <a:pPr algn="just"/>
            <a:r>
              <a:rPr lang="es-ES" dirty="0"/>
              <a:t>Analizaremos </a:t>
            </a:r>
            <a:r>
              <a:rPr lang="es-ES" dirty="0" smtClean="0"/>
              <a:t>ahora los métodos de cálculo </a:t>
            </a:r>
            <a:r>
              <a:rPr lang="es-ES" dirty="0"/>
              <a:t>más comunes.</a:t>
            </a:r>
          </a:p>
          <a:p>
            <a:pPr algn="just"/>
            <a:r>
              <a:rPr lang="es-ES" dirty="0"/>
              <a:t>El método del punto por punto se basa en la cantidad real de </a:t>
            </a:r>
          </a:p>
          <a:p>
            <a:pPr algn="just"/>
            <a:r>
              <a:rPr lang="es-ES" dirty="0"/>
              <a:t>luz que se produce en un punto del área o plano de trabajo. </a:t>
            </a:r>
          </a:p>
          <a:p>
            <a:pPr algn="just"/>
            <a:r>
              <a:rPr lang="es-ES" dirty="0"/>
              <a:t>Para poder aplicar este método, se debe conocer la forma </a:t>
            </a:r>
          </a:p>
          <a:p>
            <a:pPr algn="just"/>
            <a:r>
              <a:rPr lang="es-ES" dirty="0"/>
              <a:t>en que el artefacto de iluminación distribuye el flujo </a:t>
            </a:r>
            <a:r>
              <a:rPr lang="es-ES" dirty="0" err="1"/>
              <a:t>lumino</a:t>
            </a:r>
            <a:r>
              <a:rPr lang="es-ES" dirty="0"/>
              <a:t>- </a:t>
            </a:r>
          </a:p>
          <a:p>
            <a:pPr algn="just"/>
            <a:r>
              <a:rPr lang="es-ES" dirty="0"/>
              <a:t>so que emite la fuente de luz, es decir, se debe contar con la </a:t>
            </a:r>
          </a:p>
          <a:p>
            <a:pPr algn="just"/>
            <a:r>
              <a:rPr lang="es-ES" dirty="0"/>
              <a:t>curva de distribución luminosa del artefacto y verificar que </a:t>
            </a:r>
          </a:p>
          <a:p>
            <a:pPr algn="just"/>
            <a:r>
              <a:rPr lang="es-ES" dirty="0"/>
              <a:t>se cumpla la ley de la inversa de los cuadrados.</a:t>
            </a:r>
          </a:p>
          <a:p>
            <a:pPr algn="just"/>
            <a:r>
              <a:rPr lang="es-ES" dirty="0"/>
              <a:t>Las fórmulas para el cálculo del nivel de iluminación en un </a:t>
            </a:r>
          </a:p>
          <a:p>
            <a:pPr algn="just"/>
            <a:r>
              <a:rPr lang="es-ES" dirty="0"/>
              <a:t>punto de una superficie horizontal o vertical son, básica-</a:t>
            </a:r>
          </a:p>
          <a:p>
            <a:pPr algn="just"/>
            <a:r>
              <a:rPr lang="es-ES" dirty="0"/>
              <a:t>I</a:t>
            </a:r>
          </a:p>
          <a:p>
            <a:pPr algn="just"/>
            <a:r>
              <a:rPr lang="es-ES" dirty="0"/>
              <a:t>mente, las que se han visto al tratar la ley del coseno y la ley</a:t>
            </a:r>
          </a:p>
          <a:p>
            <a:pPr algn="just"/>
            <a:r>
              <a:rPr lang="es-ES" dirty="0" smtClean="0"/>
              <a:t>de la inversa de los cuadrados</a:t>
            </a:r>
            <a:r>
              <a:rPr lang="es-ES" dirty="0"/>
              <a:t>. Para </a:t>
            </a:r>
            <a:r>
              <a:rPr lang="es-ES" dirty="0" smtClean="0"/>
              <a:t>el plano </a:t>
            </a:r>
            <a:r>
              <a:rPr lang="es-ES" dirty="0"/>
              <a:t>horizontal es:</a:t>
            </a:r>
          </a:p>
          <a:p>
            <a:pPr algn="just"/>
            <a:r>
              <a:rPr lang="es-ES" dirty="0"/>
              <a:t>Ley del coseno.</a:t>
            </a:r>
          </a:p>
          <a:p>
            <a:pPr algn="just"/>
            <a:r>
              <a:rPr lang="es-ES" dirty="0"/>
              <a:t>Para el plano vertical es:</a:t>
            </a:r>
          </a:p>
          <a:p>
            <a:pPr algn="just"/>
            <a:r>
              <a:rPr lang="es-ES" dirty="0"/>
              <a:t>S</a:t>
            </a:r>
          </a:p>
          <a:p>
            <a:pPr algn="just"/>
            <a:r>
              <a:rPr lang="es-ES" dirty="0" err="1" smtClean="0"/>
              <a:t>Epy</a:t>
            </a:r>
            <a:r>
              <a:rPr lang="es-ES" dirty="0" smtClean="0"/>
              <a:t> = Hz </a:t>
            </a:r>
            <a:r>
              <a:rPr lang="es-ES" dirty="0"/>
              <a:t>(</a:t>
            </a:r>
            <a:r>
              <a:rPr lang="es-ES" dirty="0" err="1"/>
              <a:t>cos</a:t>
            </a:r>
            <a:r>
              <a:rPr lang="es-ES" dirty="0"/>
              <a:t> a</a:t>
            </a:r>
            <a:r>
              <a:rPr lang="es-ES" dirty="0" smtClean="0"/>
              <a:t>) sin </a:t>
            </a:r>
            <a:r>
              <a:rPr lang="es-ES" dirty="0"/>
              <a:t>a</a:t>
            </a:r>
          </a:p>
          <a:p>
            <a:pPr algn="just"/>
            <a:r>
              <a:rPr lang="es-ES" dirty="0" err="1" smtClean="0"/>
              <a:t>Epy</a:t>
            </a:r>
            <a:r>
              <a:rPr lang="es-ES" dirty="0" smtClean="0"/>
              <a:t> = m² </a:t>
            </a:r>
            <a:r>
              <a:rPr lang="es-ES" dirty="0"/>
              <a:t>(</a:t>
            </a:r>
            <a:r>
              <a:rPr lang="es-ES" dirty="0" err="1"/>
              <a:t>cos</a:t>
            </a:r>
            <a:r>
              <a:rPr lang="es-ES" dirty="0"/>
              <a:t> a)?</a:t>
            </a:r>
          </a:p>
          <a:p>
            <a:pPr algn="just"/>
            <a:r>
              <a:rPr lang="es-ES" dirty="0"/>
              <a:t>Resulta:</a:t>
            </a:r>
          </a:p>
          <a:p>
            <a:pPr algn="just"/>
            <a:r>
              <a:rPr lang="es-ES" dirty="0" err="1" smtClean="0"/>
              <a:t>Epy</a:t>
            </a:r>
            <a:r>
              <a:rPr lang="es-ES" dirty="0" smtClean="0"/>
              <a:t> = nivel de iluminación en un punto de una superficie </a:t>
            </a:r>
            <a:endParaRPr lang="es-ES" dirty="0"/>
          </a:p>
          <a:p>
            <a:pPr algn="just"/>
            <a:r>
              <a:rPr lang="es-ES" dirty="0"/>
              <a:t>horizontal (</a:t>
            </a:r>
            <a:r>
              <a:rPr lang="es-ES" dirty="0" smtClean="0"/>
              <a:t>en lux</a:t>
            </a:r>
            <a:r>
              <a:rPr lang="es-ES" dirty="0"/>
              <a:t>).</a:t>
            </a:r>
          </a:p>
          <a:p>
            <a:pPr algn="just"/>
            <a:r>
              <a:rPr lang="es-ES" dirty="0" err="1" smtClean="0"/>
              <a:t>Epy</a:t>
            </a:r>
            <a:r>
              <a:rPr lang="es-ES" dirty="0" smtClean="0"/>
              <a:t> = nivel de iluminación en un punto de una superficie </a:t>
            </a:r>
            <a:endParaRPr lang="es-ES" dirty="0"/>
          </a:p>
          <a:p>
            <a:pPr algn="just"/>
            <a:r>
              <a:rPr lang="es-ES" dirty="0"/>
              <a:t>vertical (</a:t>
            </a:r>
            <a:r>
              <a:rPr lang="es-ES" dirty="0" smtClean="0"/>
              <a:t>en lux</a:t>
            </a:r>
            <a:r>
              <a:rPr lang="es-ES" dirty="0"/>
              <a:t>).</a:t>
            </a:r>
          </a:p>
          <a:p>
            <a:pPr algn="just"/>
            <a:r>
              <a:rPr lang="es-ES" dirty="0" smtClean="0"/>
              <a:t>I = intensidad luminosa en una dirección dada (en can-</a:t>
            </a:r>
            <a:endParaRPr lang="es-ES" dirty="0"/>
          </a:p>
          <a:p>
            <a:pPr algn="just"/>
            <a:r>
              <a:rPr lang="es-ES" dirty="0"/>
              <a:t>delas </a:t>
            </a:r>
            <a:r>
              <a:rPr lang="es-ES" dirty="0" smtClean="0"/>
              <a:t>= cd</a:t>
            </a:r>
            <a:r>
              <a:rPr lang="es-ES" dirty="0"/>
              <a:t>).</a:t>
            </a:r>
          </a:p>
          <a:p>
            <a:pPr algn="just"/>
            <a:r>
              <a:rPr lang="es-ES" dirty="0" smtClean="0"/>
              <a:t>H = altura de montaje de la luminaria normal al plano </a:t>
            </a:r>
            <a:r>
              <a:rPr lang="es-ES" dirty="0" err="1" smtClean="0"/>
              <a:t>hori</a:t>
            </a:r>
            <a:r>
              <a:rPr lang="es-ES" dirty="0" smtClean="0"/>
              <a:t>- </a:t>
            </a:r>
            <a:endParaRPr lang="es-ES" dirty="0"/>
          </a:p>
          <a:p>
            <a:pPr algn="just"/>
            <a:r>
              <a:rPr lang="es-ES" dirty="0" err="1"/>
              <a:t>zontal</a:t>
            </a:r>
            <a:r>
              <a:rPr lang="es-ES" dirty="0"/>
              <a:t> que contiene </a:t>
            </a:r>
            <a:r>
              <a:rPr lang="es-ES" dirty="0" smtClean="0"/>
              <a:t>al punto </a:t>
            </a:r>
            <a:r>
              <a:rPr lang="es-ES" dirty="0"/>
              <a:t>donde </a:t>
            </a:r>
            <a:r>
              <a:rPr lang="es-ES" dirty="0" smtClean="0"/>
              <a:t>se calcula </a:t>
            </a:r>
            <a:r>
              <a:rPr lang="es-ES" dirty="0" err="1" smtClean="0"/>
              <a:t>Epjy</a:t>
            </a:r>
            <a:r>
              <a:rPr lang="es-ES" dirty="0"/>
              <a:t>.</a:t>
            </a:r>
          </a:p>
          <a:p>
            <a:pPr algn="just"/>
            <a:r>
              <a:rPr lang="es-ES" dirty="0" smtClean="0"/>
              <a:t>a = ángulo </a:t>
            </a:r>
            <a:r>
              <a:rPr lang="es-ES" dirty="0"/>
              <a:t>formado por </a:t>
            </a:r>
            <a:r>
              <a:rPr lang="es-ES" dirty="0" smtClean="0"/>
              <a:t>el rayo de luz y la vertical que </a:t>
            </a:r>
            <a:r>
              <a:rPr lang="es-ES" dirty="0"/>
              <a:t>pasa </a:t>
            </a:r>
          </a:p>
          <a:p>
            <a:pPr algn="just"/>
            <a:r>
              <a:rPr lang="es-ES" dirty="0"/>
              <a:t>por </a:t>
            </a:r>
            <a:r>
              <a:rPr lang="es-ES" dirty="0" smtClean="0"/>
              <a:t>el artefacto de iluminación</a:t>
            </a:r>
            <a:r>
              <a:rPr lang="es-ES" dirty="0"/>
              <a:t>.</a:t>
            </a:r>
          </a:p>
          <a:p>
            <a:pPr algn="just"/>
            <a:r>
              <a:rPr lang="es-ES" dirty="0"/>
              <a:t>I2</a:t>
            </a:r>
          </a:p>
          <a:p>
            <a:pPr algn="just"/>
            <a:r>
              <a:rPr lang="es-ES" dirty="0" smtClean="0"/>
              <a:t>En el plano </a:t>
            </a:r>
            <a:r>
              <a:rPr lang="es-ES" dirty="0"/>
              <a:t>horizontal</a:t>
            </a:r>
          </a:p>
          <a:p>
            <a:pPr algn="just"/>
            <a:r>
              <a:rPr lang="es-ES" dirty="0" smtClean="0"/>
              <a:t>En el plano </a:t>
            </a:r>
            <a:r>
              <a:rPr lang="es-ES" dirty="0"/>
              <a:t>vertical</a:t>
            </a:r>
          </a:p>
          <a:p>
            <a:pPr algn="just"/>
            <a:r>
              <a:rPr lang="es-ES" dirty="0"/>
              <a:t>Método</a:t>
            </a:r>
          </a:p>
          <a:p>
            <a:pPr algn="just"/>
            <a:r>
              <a:rPr lang="es-ES" dirty="0"/>
              <a:t>del punto </a:t>
            </a:r>
          </a:p>
          <a:p>
            <a:pPr algn="just"/>
            <a:r>
              <a:rPr lang="es-ES" dirty="0"/>
              <a:t>por punto.</a:t>
            </a:r>
          </a:p>
          <a:p>
            <a:pPr algn="just"/>
            <a:r>
              <a:rPr lang="es-ES" dirty="0" err="1" smtClean="0"/>
              <a:t>Xx</a:t>
            </a:r>
            <a:r>
              <a:rPr lang="es-ES" dirty="0" smtClean="0"/>
              <a:t> COS? (</a:t>
            </a:r>
            <a:r>
              <a:rPr lang="es-ES" dirty="0"/>
              <a:t>Lx </a:t>
            </a:r>
            <a:r>
              <a:rPr lang="es-ES" dirty="0" err="1"/>
              <a:t>Senl</a:t>
            </a:r>
            <a:endParaRPr lang="es-ES" dirty="0"/>
          </a:p>
          <a:p>
            <a:pPr algn="just"/>
            <a:r>
              <a:rPr lang="es-ES" dirty="0" smtClean="0"/>
              <a:t>x cos3 </a:t>
            </a:r>
            <a:r>
              <a:rPr lang="es-ES" dirty="0"/>
              <a:t>(L</a:t>
            </a:r>
          </a:p>
          <a:p>
            <a:pPr algn="just"/>
            <a:r>
              <a:rPr lang="es-ES" dirty="0" err="1"/>
              <a:t>Eph</a:t>
            </a:r>
            <a:r>
              <a:rPr lang="es-ES" dirty="0"/>
              <a:t>=</a:t>
            </a:r>
          </a:p>
          <a:p>
            <a:pPr algn="just"/>
            <a:r>
              <a:rPr lang="es-ES" dirty="0" err="1"/>
              <a:t>Epv</a:t>
            </a:r>
            <a:r>
              <a:rPr lang="es-ES" dirty="0"/>
              <a:t>=Este método de cálculo no es otra cosa que la aplicación </a:t>
            </a:r>
          </a:p>
          <a:p>
            <a:pPr algn="just"/>
            <a:r>
              <a:rPr lang="es-ES" dirty="0"/>
              <a:t>en forma simultánea de las dos leyes vistas. Este método le </a:t>
            </a:r>
          </a:p>
          <a:p>
            <a:pPr algn="just"/>
            <a:r>
              <a:rPr lang="es-ES" dirty="0"/>
              <a:t>permite al técnico en iluminación determinar la ¡luminancia </a:t>
            </a:r>
          </a:p>
          <a:p>
            <a:pPr algn="just"/>
            <a:r>
              <a:rPr lang="es-ES" dirty="0"/>
              <a:t>en un punto específico del local en estudio. También es el </a:t>
            </a:r>
          </a:p>
          <a:p>
            <a:pPr algn="just"/>
            <a:r>
              <a:rPr lang="es-ES" dirty="0"/>
              <a:t>que utilizan las aplicaciones de cálculo de iluminación para </a:t>
            </a:r>
          </a:p>
          <a:p>
            <a:pPr algn="just"/>
            <a:r>
              <a:rPr lang="es-ES" dirty="0"/>
              <a:t>verificar, puntualmente, los valores de ¡luminancia sobre </a:t>
            </a:r>
          </a:p>
          <a:p>
            <a:pPr algn="just"/>
            <a:r>
              <a:rPr lang="es-ES" dirty="0"/>
              <a:t>una grilla preestablecida, luego de que ese mismo </a:t>
            </a:r>
            <a:r>
              <a:rPr lang="es-ES" dirty="0" err="1"/>
              <a:t>progra</a:t>
            </a:r>
            <a:r>
              <a:rPr lang="es-ES" dirty="0"/>
              <a:t>- </a:t>
            </a:r>
          </a:p>
          <a:p>
            <a:pPr algn="just"/>
            <a:r>
              <a:rPr lang="es-ES" dirty="0" err="1"/>
              <a:t>ma</a:t>
            </a:r>
            <a:r>
              <a:rPr lang="es-ES" dirty="0"/>
              <a:t> ha realizado el cálculo de iluminancia promedio del local </a:t>
            </a:r>
          </a:p>
          <a:p>
            <a:pPr algn="just"/>
            <a:r>
              <a:rPr lang="es-ES" dirty="0"/>
              <a:t>por alguno de los métodos del flujo luminoso. También es la </a:t>
            </a:r>
          </a:p>
          <a:p>
            <a:pPr algn="just"/>
            <a:r>
              <a:rPr lang="es-ES" dirty="0"/>
              <a:t>forma por la cual se podrán obtener, con dichos programas, </a:t>
            </a:r>
          </a:p>
          <a:p>
            <a:pPr algn="just"/>
            <a:r>
              <a:rPr lang="es-ES" dirty="0"/>
              <a:t>los valores promedio, mínimos y máximos de ¡luminancia </a:t>
            </a:r>
          </a:p>
          <a:p>
            <a:pPr algn="just"/>
            <a:r>
              <a:rPr lang="es-ES" dirty="0"/>
              <a:t>dentro del local.</a:t>
            </a:r>
          </a:p>
          <a:p>
            <a:pPr algn="just"/>
            <a:r>
              <a:rPr lang="es-ES" dirty="0"/>
              <a:t>El método de las cavidades zonales calcula el nivel medio</a:t>
            </a:r>
          </a:p>
          <a:p>
            <a:pPr algn="just"/>
            <a:r>
              <a:rPr lang="es-ES" dirty="0"/>
              <a:t>de iluminación en interiores. Además de este método, </a:t>
            </a:r>
            <a:r>
              <a:rPr lang="es-ES" dirty="0" err="1"/>
              <a:t>exis</a:t>
            </a:r>
            <a:r>
              <a:rPr lang="es-ES" dirty="0"/>
              <a:t>- </a:t>
            </a:r>
          </a:p>
          <a:p>
            <a:pPr algn="just"/>
            <a:r>
              <a:rPr lang="es-ES" dirty="0"/>
              <a:t>ten otros para calcular el nivel medio de iluminación en in- </a:t>
            </a:r>
          </a:p>
          <a:p>
            <a:pPr algn="just"/>
            <a:r>
              <a:rPr lang="es-ES" dirty="0" err="1"/>
              <a:t>teriores</a:t>
            </a:r>
            <a:r>
              <a:rPr lang="es-ES" dirty="0"/>
              <a:t> (método del flujo luminoso, método del rendimiento</a:t>
            </a:r>
          </a:p>
          <a:p>
            <a:pPr algn="just"/>
            <a:r>
              <a:rPr lang="es-ES" dirty="0" smtClean="0"/>
              <a:t>de un artefacto de iluminación</a:t>
            </a:r>
            <a:r>
              <a:rPr lang="es-ES" dirty="0"/>
              <a:t>).</a:t>
            </a:r>
          </a:p>
          <a:p>
            <a:pPr algn="just"/>
            <a:r>
              <a:rPr lang="es-ES" dirty="0"/>
              <a:t>Analizaremos el método de las cavidades zonales, porque </a:t>
            </a:r>
          </a:p>
          <a:p>
            <a:pPr algn="just"/>
            <a:r>
              <a:rPr lang="es-ES" dirty="0"/>
              <a:t>este es más utilizado y por el cual se diseñan los informes </a:t>
            </a:r>
          </a:p>
          <a:p>
            <a:pPr algn="just"/>
            <a:r>
              <a:rPr lang="es-ES" dirty="0"/>
              <a:t>fotométricos de los artefactos de iluminación en la mayoría </a:t>
            </a:r>
          </a:p>
          <a:p>
            <a:pPr algn="just"/>
            <a:r>
              <a:rPr lang="es-ES" dirty="0"/>
              <a:t>de los laboratorios.</a:t>
            </a:r>
          </a:p>
          <a:p>
            <a:pPr algn="just"/>
            <a:r>
              <a:rPr lang="es-ES" dirty="0"/>
              <a:t>El método divide el local en estudio en cavidades: la cavidad </a:t>
            </a:r>
          </a:p>
          <a:p>
            <a:pPr algn="just"/>
            <a:r>
              <a:rPr lang="es-ES" dirty="0"/>
              <a:t>cielorraso, la cavidad local y la cavidad piso. Esta forma de </a:t>
            </a:r>
          </a:p>
          <a:p>
            <a:pPr algn="just"/>
            <a:r>
              <a:rPr lang="es-ES" dirty="0"/>
              <a:t>analizar por separado cada volumen de cada uno de los tres </a:t>
            </a:r>
          </a:p>
          <a:p>
            <a:pPr algn="just"/>
            <a:r>
              <a:rPr lang="es-ES" dirty="0"/>
              <a:t>sectores de un local, hace que los resultados de los </a:t>
            </a:r>
            <a:r>
              <a:rPr lang="es-ES" dirty="0" err="1"/>
              <a:t>cálcu</a:t>
            </a:r>
            <a:r>
              <a:rPr lang="es-ES" dirty="0"/>
              <a:t>- </a:t>
            </a:r>
          </a:p>
          <a:p>
            <a:pPr algn="just"/>
            <a:r>
              <a:rPr lang="es-ES" dirty="0"/>
              <a:t>los realizados tengan una precisión mayor.</a:t>
            </a:r>
          </a:p>
          <a:p>
            <a:pPr algn="just"/>
            <a:r>
              <a:rPr lang="es-ES" dirty="0"/>
              <a:t>A los efectos del cálculo, el método se puede simplificar </a:t>
            </a:r>
          </a:p>
          <a:p>
            <a:pPr algn="just"/>
            <a:r>
              <a:rPr lang="es-ES" dirty="0"/>
              <a:t>estudiando solamente la cavidad local, pues las otras dos,</a:t>
            </a:r>
          </a:p>
          <a:p>
            <a:pPr algn="just"/>
            <a:r>
              <a:rPr lang="es-ES" dirty="0"/>
              <a:t>cielorraso </a:t>
            </a:r>
            <a:r>
              <a:rPr lang="es-ES" dirty="0" smtClean="0"/>
              <a:t>y piso, influyen </a:t>
            </a:r>
            <a:r>
              <a:rPr lang="es-ES" dirty="0"/>
              <a:t>poco </a:t>
            </a:r>
            <a:r>
              <a:rPr lang="es-ES" dirty="0" smtClean="0"/>
              <a:t>en el resultado </a:t>
            </a:r>
            <a:r>
              <a:rPr lang="es-ES" dirty="0"/>
              <a:t>final.</a:t>
            </a:r>
          </a:p>
          <a:p>
            <a:pPr algn="just"/>
            <a:r>
              <a:rPr lang="es-ES" dirty="0" smtClean="0"/>
              <a:t>Para calcular el nivel medio de iluminación en el local, se </a:t>
            </a:r>
            <a:endParaRPr lang="es-ES" dirty="0"/>
          </a:p>
          <a:p>
            <a:pPr algn="just"/>
            <a:r>
              <a:rPr lang="es-ES" dirty="0" smtClean="0"/>
              <a:t>utiliza la siguiente </a:t>
            </a:r>
            <a:r>
              <a:rPr lang="es-ES" dirty="0"/>
              <a:t>fórmula:</a:t>
            </a:r>
          </a:p>
          <a:p>
            <a:pPr algn="just"/>
            <a:r>
              <a:rPr lang="es-ES" dirty="0" err="1"/>
              <a:t>Em</a:t>
            </a:r>
            <a:r>
              <a:rPr lang="es-ES" dirty="0"/>
              <a:t> </a:t>
            </a:r>
            <a:r>
              <a:rPr lang="es-ES" dirty="0" smtClean="0"/>
              <a:t>= </a:t>
            </a:r>
            <a:r>
              <a:rPr lang="es-ES" dirty="0" err="1" smtClean="0"/>
              <a:t>F¿CuF</a:t>
            </a:r>
            <a:r>
              <a:rPr lang="es-ES" dirty="0" smtClean="0"/>
              <a:t> </a:t>
            </a:r>
            <a:r>
              <a:rPr lang="es-ES" dirty="0"/>
              <a:t>in</a:t>
            </a:r>
          </a:p>
          <a:p>
            <a:pPr algn="just"/>
            <a:r>
              <a:rPr lang="es-ES" dirty="0" err="1"/>
              <a:t>Ss</a:t>
            </a:r>
            <a:endParaRPr lang="es-ES" dirty="0"/>
          </a:p>
          <a:p>
            <a:pPr algn="just"/>
            <a:r>
              <a:rPr lang="es-ES" dirty="0"/>
              <a:t>Luminaria</a:t>
            </a:r>
          </a:p>
          <a:p>
            <a:pPr algn="just"/>
            <a:r>
              <a:rPr lang="es-ES" dirty="0"/>
              <a:t>a</a:t>
            </a:r>
          </a:p>
          <a:p>
            <a:pPr algn="just"/>
            <a:r>
              <a:rPr lang="es-ES" dirty="0"/>
              <a:t>Plano de </a:t>
            </a:r>
          </a:p>
          <a:p>
            <a:pPr algn="just"/>
            <a:r>
              <a:rPr lang="es-ES" dirty="0"/>
              <a:t>trabajo</a:t>
            </a:r>
          </a:p>
          <a:p>
            <a:pPr algn="just"/>
            <a:r>
              <a:rPr lang="es-ES" dirty="0"/>
              <a:t>Conformación </a:t>
            </a:r>
            <a:r>
              <a:rPr lang="es-ES" dirty="0" smtClean="0"/>
              <a:t>y dimensiones del local </a:t>
            </a:r>
            <a:r>
              <a:rPr lang="es-ES" dirty="0"/>
              <a:t>en estudio.</a:t>
            </a:r>
          </a:p>
          <a:p>
            <a:pPr algn="just"/>
            <a:r>
              <a:rPr lang="es-ES" dirty="0" smtClean="0"/>
              <a:t>En donde</a:t>
            </a:r>
            <a:r>
              <a:rPr lang="es-ES" dirty="0"/>
              <a:t>:</a:t>
            </a:r>
          </a:p>
          <a:p>
            <a:pPr algn="just"/>
            <a:r>
              <a:rPr lang="es-ES" dirty="0"/>
              <a:t>E</a:t>
            </a:r>
            <a:r>
              <a:rPr lang="es-ES" dirty="0" smtClean="0"/>
              <a:t>, = nivel medio de iluminación sobre el plano de trabajo </a:t>
            </a:r>
            <a:endParaRPr lang="es-ES" dirty="0"/>
          </a:p>
          <a:p>
            <a:pPr algn="just"/>
            <a:r>
              <a:rPr lang="es-ES" dirty="0"/>
              <a:t>(</a:t>
            </a:r>
            <a:r>
              <a:rPr lang="es-ES" dirty="0" smtClean="0"/>
              <a:t>en lux</a:t>
            </a:r>
            <a:r>
              <a:rPr lang="es-ES" dirty="0"/>
              <a:t>).</a:t>
            </a:r>
          </a:p>
          <a:p>
            <a:pPr algn="just"/>
            <a:r>
              <a:rPr lang="es-ES" dirty="0"/>
              <a:t>F,= </a:t>
            </a:r>
            <a:r>
              <a:rPr lang="es-ES" dirty="0" smtClean="0"/>
              <a:t>flujo luminoso total instalado en el local (en lumen</a:t>
            </a:r>
            <a:r>
              <a:rPr lang="es-ES" dirty="0"/>
              <a:t>). </a:t>
            </a:r>
          </a:p>
          <a:p>
            <a:pPr algn="just"/>
            <a:r>
              <a:rPr lang="es-ES" dirty="0"/>
              <a:t>C</a:t>
            </a:r>
            <a:r>
              <a:rPr lang="es-ES" dirty="0" smtClean="0"/>
              <a:t>, = coeficiente de utilización de la instalación</a:t>
            </a:r>
            <a:r>
              <a:rPr lang="es-ES" dirty="0"/>
              <a:t>.</a:t>
            </a:r>
          </a:p>
          <a:p>
            <a:pPr algn="just"/>
            <a:r>
              <a:rPr lang="es-ES" dirty="0" smtClean="0"/>
              <a:t>Fi = factor de mantenimiento o depreciación de la insta- </a:t>
            </a:r>
            <a:endParaRPr lang="es-ES" dirty="0"/>
          </a:p>
          <a:p>
            <a:pPr algn="just"/>
            <a:r>
              <a:rPr lang="es-ES" dirty="0" err="1"/>
              <a:t>lación</a:t>
            </a:r>
            <a:r>
              <a:rPr lang="es-ES" dirty="0"/>
              <a:t>.</a:t>
            </a:r>
          </a:p>
          <a:p>
            <a:pPr algn="just"/>
            <a:r>
              <a:rPr lang="es-ES" dirty="0" smtClean="0"/>
              <a:t>S = superficie total del local (m²).</a:t>
            </a:r>
            <a:endParaRPr lang="es-ES" dirty="0"/>
          </a:p>
          <a:p>
            <a:pPr algn="just"/>
            <a:r>
              <a:rPr lang="es-ES" dirty="0"/>
              <a:t>Analizaremos </a:t>
            </a:r>
            <a:r>
              <a:rPr lang="es-ES" dirty="0" smtClean="0"/>
              <a:t>a continuación los elementos de la fórmula </a:t>
            </a:r>
            <a:r>
              <a:rPr lang="es-ES" dirty="0"/>
              <a:t>no </a:t>
            </a:r>
          </a:p>
          <a:p>
            <a:pPr algn="just"/>
            <a:r>
              <a:rPr lang="es-ES" dirty="0"/>
              <a:t>vistos hasta </a:t>
            </a:r>
            <a:r>
              <a:rPr lang="es-ES" dirty="0" smtClean="0"/>
              <a:t>el momento</a:t>
            </a:r>
            <a:r>
              <a:rPr lang="es-ES" dirty="0"/>
              <a:t>.</a:t>
            </a:r>
          </a:p>
          <a:p>
            <a:pPr algn="just"/>
            <a:r>
              <a:rPr lang="es-ES" dirty="0"/>
              <a:t>Coeficiente </a:t>
            </a:r>
            <a:r>
              <a:rPr lang="es-ES" dirty="0" smtClean="0"/>
              <a:t>de utilización </a:t>
            </a:r>
            <a:endParaRPr lang="es-ES" dirty="0"/>
          </a:p>
          <a:p>
            <a:pPr algn="just"/>
            <a:r>
              <a:rPr lang="es-ES" dirty="0" smtClean="0"/>
              <a:t>de la instalación</a:t>
            </a:r>
            <a:endParaRPr lang="es-ES" dirty="0"/>
          </a:p>
          <a:p>
            <a:pPr algn="just"/>
            <a:r>
              <a:rPr lang="es-ES" dirty="0"/>
              <a:t>Para analizar el coeficiente de utilización del local, se </a:t>
            </a:r>
          </a:p>
          <a:p>
            <a:pPr algn="just"/>
            <a:r>
              <a:rPr lang="es-ES" dirty="0"/>
              <a:t>debe calcular previamente el índice del local. </a:t>
            </a:r>
            <a:r>
              <a:rPr lang="es-ES" dirty="0" err="1"/>
              <a:t>Conside</a:t>
            </a:r>
            <a:r>
              <a:rPr lang="es-ES" dirty="0"/>
              <a:t>- </a:t>
            </a:r>
          </a:p>
          <a:p>
            <a:pPr algn="just"/>
            <a:r>
              <a:rPr lang="es-ES" dirty="0" err="1"/>
              <a:t>rando</a:t>
            </a:r>
            <a:r>
              <a:rPr lang="es-ES" dirty="0"/>
              <a:t> que el coeficiente de utilización de la instalación </a:t>
            </a:r>
          </a:p>
          <a:p>
            <a:pPr algn="just"/>
            <a:r>
              <a:rPr lang="es-ES" dirty="0"/>
              <a:t>es el que permite conocer el comportamiento de un arte- </a:t>
            </a:r>
          </a:p>
          <a:p>
            <a:pPr algn="just"/>
            <a:r>
              <a:rPr lang="es-ES" dirty="0"/>
              <a:t>facto de iluminación determinado en un local específico, </a:t>
            </a:r>
          </a:p>
          <a:p>
            <a:pPr algn="just"/>
            <a:r>
              <a:rPr lang="es-ES" dirty="0"/>
              <a:t>lo primero que debemos saber son las características del </a:t>
            </a:r>
          </a:p>
          <a:p>
            <a:pPr algn="just"/>
            <a:r>
              <a:rPr lang="es-ES" dirty="0"/>
              <a:t>mencionado local.</a:t>
            </a:r>
          </a:p>
          <a:p>
            <a:pPr algn="just"/>
            <a:r>
              <a:rPr lang="es-ES" dirty="0"/>
              <a:t>En este punto, el método de las cavidades zonales difiere de </a:t>
            </a:r>
          </a:p>
          <a:p>
            <a:pPr algn="just"/>
            <a:r>
              <a:rPr lang="es-ES" dirty="0"/>
              <a:t>otros métodos. Como se ha dicho, con el fin de determinar el </a:t>
            </a:r>
          </a:p>
          <a:p>
            <a:pPr algn="just"/>
            <a:r>
              <a:rPr lang="es-ES" dirty="0"/>
              <a:t>coeficiente de utilización de la instalación, solo se </a:t>
            </a:r>
            <a:r>
              <a:rPr lang="es-ES" dirty="0" err="1"/>
              <a:t>conside</a:t>
            </a:r>
            <a:r>
              <a:rPr lang="es-ES" dirty="0"/>
              <a:t>- </a:t>
            </a:r>
          </a:p>
          <a:p>
            <a:pPr algn="just"/>
            <a:r>
              <a:rPr lang="es-ES" dirty="0" err="1"/>
              <a:t>rará</a:t>
            </a:r>
            <a:r>
              <a:rPr lang="es-ES" dirty="0"/>
              <a:t> aquí el índice K1 o índice local (en el método completo, </a:t>
            </a:r>
          </a:p>
          <a:p>
            <a:pPr algn="just"/>
            <a:r>
              <a:rPr lang="es-ES" dirty="0"/>
              <a:t>el índice cielorraso se denomina K2y el de piso K3). El índice </a:t>
            </a:r>
          </a:p>
          <a:p>
            <a:pPr algn="just"/>
            <a:r>
              <a:rPr lang="es-ES" dirty="0"/>
              <a:t>del local K1 se calcula mediante la siguiente fórmula:</a:t>
            </a:r>
          </a:p>
          <a:p>
            <a:pPr algn="just"/>
            <a:r>
              <a:rPr lang="es-ES" dirty="0" smtClean="0"/>
              <a:t>En donde</a:t>
            </a:r>
            <a:r>
              <a:rPr lang="es-ES" dirty="0"/>
              <a:t>:</a:t>
            </a:r>
          </a:p>
          <a:p>
            <a:pPr algn="just"/>
            <a:r>
              <a:rPr lang="es-ES" dirty="0"/>
              <a:t>h</a:t>
            </a:r>
            <a:r>
              <a:rPr lang="es-ES" dirty="0" smtClean="0"/>
              <a:t>,, = altura de montaje </a:t>
            </a:r>
            <a:r>
              <a:rPr lang="es-ES" dirty="0"/>
              <a:t>sobre </a:t>
            </a:r>
            <a:r>
              <a:rPr lang="es-ES" dirty="0" smtClean="0"/>
              <a:t>el plano </a:t>
            </a:r>
            <a:r>
              <a:rPr lang="es-ES" dirty="0"/>
              <a:t>de trabajo. </a:t>
            </a:r>
          </a:p>
          <a:p>
            <a:pPr algn="just"/>
            <a:r>
              <a:rPr lang="es-ES" dirty="0" smtClean="0"/>
              <a:t>a = ancho del local en metros</a:t>
            </a:r>
            <a:r>
              <a:rPr lang="es-ES" dirty="0"/>
              <a:t>.</a:t>
            </a:r>
          </a:p>
          <a:p>
            <a:pPr algn="just"/>
            <a:r>
              <a:rPr lang="es-ES" dirty="0" smtClean="0"/>
              <a:t>I = largo del local en metros</a:t>
            </a:r>
            <a:r>
              <a:rPr lang="es-ES" dirty="0"/>
              <a:t>.</a:t>
            </a:r>
          </a:p>
          <a:p>
            <a:pPr algn="just"/>
            <a:r>
              <a:rPr lang="es-ES" dirty="0"/>
              <a:t>Necesitamos calcular </a:t>
            </a:r>
          </a:p>
          <a:p>
            <a:pPr algn="just"/>
            <a:r>
              <a:rPr lang="es-ES" dirty="0" smtClean="0"/>
              <a:t>el índice del local para </a:t>
            </a:r>
            <a:endParaRPr lang="es-ES" dirty="0"/>
          </a:p>
          <a:p>
            <a:pPr algn="just"/>
            <a:r>
              <a:rPr lang="es-ES" dirty="0" smtClean="0"/>
              <a:t>realizar un análisis del </a:t>
            </a:r>
            <a:endParaRPr lang="es-ES" dirty="0"/>
          </a:p>
          <a:p>
            <a:pPr algn="just"/>
            <a:r>
              <a:rPr lang="es-ES" dirty="0"/>
              <a:t>comportamiento </a:t>
            </a:r>
            <a:r>
              <a:rPr lang="es-ES" dirty="0" smtClean="0"/>
              <a:t>de un</a:t>
            </a:r>
            <a:endParaRPr lang="es-ES" dirty="0"/>
          </a:p>
          <a:p>
            <a:pPr algn="just"/>
            <a:r>
              <a:rPr lang="es-ES" dirty="0"/>
              <a:t>artefacto de iluminación.</a:t>
            </a:r>
          </a:p>
          <a:p>
            <a:pPr algn="just"/>
            <a:r>
              <a:rPr lang="es-ES" dirty="0" err="1"/>
              <a:t>a+l</a:t>
            </a:r>
            <a:endParaRPr lang="es-ES" dirty="0"/>
          </a:p>
          <a:p>
            <a:pPr algn="just"/>
            <a:r>
              <a:rPr lang="es-ES" dirty="0"/>
              <a:t>K1 = Sm </a:t>
            </a:r>
            <a:r>
              <a:rPr lang="es-ES" dirty="0" err="1"/>
              <a:t>arEl</a:t>
            </a:r>
            <a:r>
              <a:rPr lang="es-ES" dirty="0"/>
              <a:t> resultado de este cálculo será un número entre 1 y 10 </a:t>
            </a:r>
          </a:p>
          <a:p>
            <a:pPr algn="just"/>
            <a:r>
              <a:rPr lang="es-ES" dirty="0"/>
              <a:t>para la mayoría de los locales, aunque pueden existir casos </a:t>
            </a:r>
          </a:p>
          <a:p>
            <a:pPr algn="just"/>
            <a:r>
              <a:rPr lang="es-ES" dirty="0"/>
              <a:t>de locales atípicos cuyo índice de local K1 podrá ser inferior</a:t>
            </a:r>
          </a:p>
          <a:p>
            <a:pPr algn="just"/>
            <a:r>
              <a:rPr lang="es-ES" dirty="0" smtClean="0"/>
              <a:t>a 1 y también </a:t>
            </a:r>
            <a:r>
              <a:rPr lang="es-ES" dirty="0"/>
              <a:t>superior </a:t>
            </a:r>
            <a:r>
              <a:rPr lang="es-ES" dirty="0" smtClean="0"/>
              <a:t>a 10</a:t>
            </a:r>
            <a:r>
              <a:rPr lang="es-ES" dirty="0"/>
              <a:t>.</a:t>
            </a:r>
          </a:p>
          <a:p>
            <a:pPr algn="just"/>
            <a:r>
              <a:rPr lang="es-ES" dirty="0" smtClean="0"/>
              <a:t>Cuanto menor sea el número K1, mayor será la superficie </a:t>
            </a:r>
            <a:endParaRPr lang="es-ES" dirty="0"/>
          </a:p>
          <a:p>
            <a:pPr algn="just"/>
            <a:r>
              <a:rPr lang="es-ES" dirty="0" smtClean="0"/>
              <a:t>del local con </a:t>
            </a:r>
            <a:r>
              <a:rPr lang="es-ES" dirty="0"/>
              <a:t>respecto </a:t>
            </a:r>
            <a:r>
              <a:rPr lang="es-ES" dirty="0" smtClean="0"/>
              <a:t>a su altura</a:t>
            </a:r>
            <a:r>
              <a:rPr lang="es-ES" dirty="0"/>
              <a:t>, </a:t>
            </a:r>
            <a:r>
              <a:rPr lang="es-ES" dirty="0" smtClean="0"/>
              <a:t>y viceversa</a:t>
            </a:r>
            <a:r>
              <a:rPr lang="es-ES" dirty="0"/>
              <a:t>.</a:t>
            </a:r>
          </a:p>
          <a:p>
            <a:pPr algn="just"/>
            <a:r>
              <a:rPr lang="es-ES" dirty="0"/>
              <a:t>Factor de mantenimiento (F,,,) </a:t>
            </a:r>
          </a:p>
          <a:p>
            <a:pPr algn="just"/>
            <a:r>
              <a:rPr lang="es-ES" dirty="0" smtClean="0"/>
              <a:t>Las condiciones de mantenimiento de una instalación de </a:t>
            </a:r>
            <a:endParaRPr lang="es-ES" dirty="0"/>
          </a:p>
          <a:p>
            <a:pPr algn="just"/>
            <a:r>
              <a:rPr lang="es-ES" dirty="0"/>
              <a:t>alumbrado son </a:t>
            </a:r>
            <a:r>
              <a:rPr lang="es-ES" dirty="0" smtClean="0"/>
              <a:t>de gran </a:t>
            </a:r>
            <a:r>
              <a:rPr lang="es-ES" dirty="0"/>
              <a:t>importancia </a:t>
            </a:r>
            <a:r>
              <a:rPr lang="es-ES" dirty="0" smtClean="0"/>
              <a:t>en el resultado final de </a:t>
            </a:r>
            <a:endParaRPr lang="es-ES" dirty="0"/>
          </a:p>
          <a:p>
            <a:pPr algn="just"/>
            <a:r>
              <a:rPr lang="es-ES" dirty="0" smtClean="0"/>
              <a:t>un proyecto de iluminación </a:t>
            </a:r>
            <a:r>
              <a:rPr lang="es-ES" dirty="0"/>
              <a:t>y</a:t>
            </a:r>
            <a:r>
              <a:rPr lang="es-ES" dirty="0" smtClean="0"/>
              <a:t>, de hecho</a:t>
            </a:r>
            <a:r>
              <a:rPr lang="es-ES" dirty="0"/>
              <a:t>, </a:t>
            </a:r>
            <a:r>
              <a:rPr lang="es-ES" dirty="0" smtClean="0"/>
              <a:t>se lo incluye en la </a:t>
            </a:r>
            <a:endParaRPr lang="es-ES" dirty="0"/>
          </a:p>
          <a:p>
            <a:pPr algn="just"/>
            <a:r>
              <a:rPr lang="es-ES" dirty="0"/>
              <a:t>fórmula </a:t>
            </a:r>
            <a:r>
              <a:rPr lang="es-ES" dirty="0" smtClean="0"/>
              <a:t>de cálculo </a:t>
            </a:r>
            <a:r>
              <a:rPr lang="es-ES" dirty="0"/>
              <a:t>(F</a:t>
            </a:r>
            <a:r>
              <a:rPr lang="es-ES" dirty="0" smtClean="0"/>
              <a:t>,,, = factor de mantenimiento</a:t>
            </a:r>
            <a:r>
              <a:rPr lang="es-ES" dirty="0"/>
              <a:t>).</a:t>
            </a:r>
          </a:p>
          <a:p>
            <a:pPr algn="just"/>
            <a:r>
              <a:rPr lang="es-ES" dirty="0"/>
              <a:t>Todos los elementos que contribuyen a obtener un nivel de </a:t>
            </a:r>
          </a:p>
          <a:p>
            <a:pPr algn="just"/>
            <a:r>
              <a:rPr lang="es-ES" dirty="0"/>
              <a:t>iluminación esperado sobre un plano de trabajo en un local </a:t>
            </a:r>
          </a:p>
          <a:p>
            <a:pPr algn="just"/>
            <a:r>
              <a:rPr lang="es-ES" dirty="0"/>
              <a:t>sufren con el tiempo una cierta degradación.</a:t>
            </a:r>
          </a:p>
          <a:p>
            <a:pPr algn="just"/>
            <a:r>
              <a:rPr lang="es-ES" dirty="0"/>
              <a:t>Las lámparas tienen pérdidas en el flujo luminoso emitido, </a:t>
            </a:r>
          </a:p>
          <a:p>
            <a:pPr algn="just"/>
            <a:r>
              <a:rPr lang="es-ES" dirty="0"/>
              <a:t>por envejecimiento, por acumulación de polvo sobre su </a:t>
            </a:r>
          </a:p>
          <a:p>
            <a:pPr algn="just"/>
            <a:r>
              <a:rPr lang="es-ES" dirty="0"/>
              <a:t>superficie, por efecto de la temperatura, etcétera. Las pan- </a:t>
            </a:r>
          </a:p>
          <a:p>
            <a:pPr algn="just"/>
            <a:r>
              <a:rPr lang="es-ES" dirty="0"/>
              <a:t>tallas reflectoras y los </a:t>
            </a:r>
            <a:r>
              <a:rPr lang="es-ES" dirty="0" err="1"/>
              <a:t>louvers</a:t>
            </a:r>
            <a:r>
              <a:rPr lang="es-ES" dirty="0"/>
              <a:t> de los artefactos pierden </a:t>
            </a:r>
            <a:r>
              <a:rPr lang="es-ES" dirty="0" err="1"/>
              <a:t>efi</a:t>
            </a:r>
            <a:r>
              <a:rPr lang="es-ES" dirty="0"/>
              <a:t>- </a:t>
            </a:r>
          </a:p>
          <a:p>
            <a:pPr algn="just"/>
            <a:r>
              <a:rPr lang="es-ES" dirty="0"/>
              <a:t>ciencia. Las paredes y cielorrasos se ensucian, y disminuye </a:t>
            </a:r>
          </a:p>
          <a:p>
            <a:pPr algn="just"/>
            <a:r>
              <a:rPr lang="es-ES" dirty="0"/>
              <a:t>su poder reflectante. Algunos de estos factores son con- </a:t>
            </a:r>
          </a:p>
          <a:p>
            <a:pPr algn="just"/>
            <a:r>
              <a:rPr lang="es-ES" dirty="0" err="1"/>
              <a:t>trolables</a:t>
            </a:r>
            <a:r>
              <a:rPr lang="es-ES" dirty="0"/>
              <a:t> por sistemas de mantenimiento, y otros no lo son. </a:t>
            </a:r>
          </a:p>
          <a:p>
            <a:pPr algn="just"/>
            <a:r>
              <a:rPr lang="es-ES" dirty="0"/>
              <a:t>La IESNA (//</a:t>
            </a:r>
            <a:r>
              <a:rPr lang="es-ES" dirty="0" err="1"/>
              <a:t>luminating</a:t>
            </a:r>
            <a:r>
              <a:rPr lang="es-ES" dirty="0"/>
              <a:t> </a:t>
            </a:r>
            <a:r>
              <a:rPr lang="es-ES" dirty="0" err="1"/>
              <a:t>Engineering</a:t>
            </a:r>
            <a:r>
              <a:rPr lang="es-ES" dirty="0"/>
              <a:t> </a:t>
            </a:r>
            <a:r>
              <a:rPr lang="es-ES" dirty="0" err="1"/>
              <a:t>Society</a:t>
            </a:r>
            <a:r>
              <a:rPr lang="es-ES" dirty="0"/>
              <a:t> of North Ame- </a:t>
            </a:r>
          </a:p>
          <a:p>
            <a:pPr algn="just"/>
            <a:r>
              <a:rPr lang="es-ES" dirty="0"/>
              <a:t>rica) considera que, para determinar el factor de </a:t>
            </a:r>
            <a:r>
              <a:rPr lang="es-ES" dirty="0" err="1"/>
              <a:t>manteni</a:t>
            </a:r>
            <a:r>
              <a:rPr lang="es-ES" dirty="0"/>
              <a:t>- </a:t>
            </a:r>
          </a:p>
          <a:p>
            <a:pPr algn="just"/>
            <a:r>
              <a:rPr lang="es-ES" dirty="0"/>
              <a:t>miento (F,,) de una instalación, hay ocho factores: cuatro de </a:t>
            </a:r>
          </a:p>
          <a:p>
            <a:pPr algn="just"/>
            <a:r>
              <a:rPr lang="es-ES" dirty="0"/>
              <a:t>ellos no controlables por los sistemas de mantenimiento y </a:t>
            </a:r>
          </a:p>
          <a:p>
            <a:pPr algn="just"/>
            <a:r>
              <a:rPr lang="es-ES" dirty="0"/>
              <a:t>cuatro controlables.</a:t>
            </a:r>
          </a:p>
          <a:p>
            <a:pPr algn="just"/>
            <a:r>
              <a:rPr lang="es-ES" dirty="0"/>
              <a:t>Los no controlables son: la temperatura ambiente, la varia- </a:t>
            </a:r>
          </a:p>
          <a:p>
            <a:pPr algn="just"/>
            <a:r>
              <a:rPr lang="es-ES" dirty="0" err="1"/>
              <a:t>ción</a:t>
            </a:r>
            <a:r>
              <a:rPr lang="es-ES" dirty="0"/>
              <a:t> de la tensión, el factor de balasto y la depreciación de </a:t>
            </a:r>
          </a:p>
          <a:p>
            <a:pPr algn="just"/>
            <a:r>
              <a:rPr lang="es-ES" dirty="0"/>
              <a:t>la superficie del artefacto de iluminación.</a:t>
            </a:r>
          </a:p>
          <a:p>
            <a:pPr algn="just"/>
            <a:r>
              <a:rPr lang="es-ES" dirty="0"/>
              <a:t>Los controlables son: la depreciación de las superficies del </a:t>
            </a:r>
          </a:p>
          <a:p>
            <a:pPr algn="just"/>
            <a:r>
              <a:rPr lang="es-ES" dirty="0"/>
              <a:t>local por suciedad, la depreciación por flujo luminoso de la </a:t>
            </a:r>
          </a:p>
          <a:p>
            <a:pPr algn="just"/>
            <a:r>
              <a:rPr lang="es-ES" dirty="0"/>
              <a:t>lámpara, el reemplazo de las lámparas y la depreciación del </a:t>
            </a:r>
          </a:p>
          <a:p>
            <a:pPr algn="just"/>
            <a:r>
              <a:rPr lang="es-ES" dirty="0"/>
              <a:t>artefacto de iluminación por suciedad.</a:t>
            </a:r>
          </a:p>
          <a:p>
            <a:pPr algn="just"/>
            <a:r>
              <a:rPr lang="es-ES" dirty="0"/>
              <a:t>El análisis de cada uno de estos factores da como resultado </a:t>
            </a:r>
          </a:p>
          <a:p>
            <a:pPr algn="just"/>
            <a:r>
              <a:rPr lang="es-ES" dirty="0"/>
              <a:t>un valor que se desprende de tablas y curvas. Este valor será</a:t>
            </a:r>
          </a:p>
          <a:p>
            <a:pPr algn="just"/>
            <a:r>
              <a:rPr lang="es-ES" dirty="0"/>
              <a:t>1</a:t>
            </a:r>
            <a:r>
              <a:rPr lang="es-ES" dirty="0" smtClean="0"/>
              <a:t>, si las condiciones son óptimas</a:t>
            </a:r>
            <a:r>
              <a:rPr lang="es-ES" dirty="0"/>
              <a:t>, </a:t>
            </a:r>
            <a:r>
              <a:rPr lang="es-ES" dirty="0" smtClean="0"/>
              <a:t>o menor que 1 en la me-</a:t>
            </a:r>
            <a:endParaRPr lang="es-ES" dirty="0"/>
          </a:p>
          <a:p>
            <a:pPr algn="just"/>
            <a:r>
              <a:rPr lang="es-ES" dirty="0" smtClean="0"/>
              <a:t>Las lámparas</a:t>
            </a:r>
            <a:r>
              <a:rPr lang="es-ES" dirty="0"/>
              <a:t>, debido </a:t>
            </a:r>
            <a:r>
              <a:rPr lang="es-ES" dirty="0" smtClean="0"/>
              <a:t>a causas </a:t>
            </a:r>
            <a:endParaRPr lang="es-ES" dirty="0"/>
          </a:p>
          <a:p>
            <a:pPr algn="just"/>
            <a:r>
              <a:rPr lang="es-ES" dirty="0"/>
              <a:t>como </a:t>
            </a:r>
            <a:r>
              <a:rPr lang="es-ES" dirty="0" smtClean="0"/>
              <a:t>el envejecimiento</a:t>
            </a:r>
            <a:r>
              <a:rPr lang="es-ES" dirty="0"/>
              <a:t>, </a:t>
            </a:r>
          </a:p>
          <a:p>
            <a:pPr algn="just"/>
            <a:r>
              <a:rPr lang="es-ES" dirty="0"/>
              <a:t>pueden presentar pérdidas </a:t>
            </a:r>
          </a:p>
          <a:p>
            <a:pPr algn="just"/>
            <a:r>
              <a:rPr lang="es-ES" dirty="0" smtClean="0"/>
              <a:t>en el flujo luminoso que emiten</a:t>
            </a:r>
            <a:r>
              <a:rPr lang="es-ES" dirty="0"/>
              <a:t>.</a:t>
            </a:r>
          </a:p>
          <a:p>
            <a:pPr algn="just"/>
            <a:r>
              <a:rPr lang="es-ES" dirty="0" err="1"/>
              <a:t>dida</a:t>
            </a:r>
            <a:r>
              <a:rPr lang="es-ES" dirty="0"/>
              <a:t> en que no lo son. El producto de estos ocho factores</a:t>
            </a:r>
          </a:p>
          <a:p>
            <a:pPr algn="just"/>
            <a:r>
              <a:rPr lang="es-ES" dirty="0"/>
              <a:t>da como resultado el factor de mantenimiento de la </a:t>
            </a:r>
            <a:r>
              <a:rPr lang="es-ES" dirty="0" err="1"/>
              <a:t>ins</a:t>
            </a:r>
            <a:r>
              <a:rPr lang="es-ES" dirty="0"/>
              <a:t>- </a:t>
            </a:r>
          </a:p>
          <a:p>
            <a:pPr algn="just"/>
            <a:r>
              <a:rPr lang="es-ES" dirty="0" err="1"/>
              <a:t>talación</a:t>
            </a:r>
            <a:r>
              <a:rPr lang="es-ES" dirty="0"/>
              <a:t> (F,,). Los manuales de IESNA se pueden adquirir</a:t>
            </a:r>
          </a:p>
          <a:p>
            <a:pPr algn="just"/>
            <a:r>
              <a:rPr lang="es-ES" dirty="0" smtClean="0"/>
              <a:t>en www.iesna.org</a:t>
            </a:r>
            <a:r>
              <a:rPr lang="es-ES" dirty="0"/>
              <a:t>.</a:t>
            </a:r>
          </a:p>
          <a:p>
            <a:pPr algn="just"/>
            <a:r>
              <a:rPr lang="es-ES" dirty="0"/>
              <a:t>Casi siempre, si al realizar el proyecto y según el tipo de </a:t>
            </a:r>
          </a:p>
          <a:p>
            <a:pPr algn="just"/>
            <a:r>
              <a:rPr lang="es-ES" dirty="0"/>
              <a:t>trabajo que se desarrollará se establece que un local de- </a:t>
            </a:r>
          </a:p>
          <a:p>
            <a:pPr algn="just"/>
            <a:r>
              <a:rPr lang="es-ES" dirty="0" err="1"/>
              <a:t>berá</a:t>
            </a:r>
            <a:r>
              <a:rPr lang="es-ES" dirty="0"/>
              <a:t> tener un determinado valor (por ejemplo 400 lux) como </a:t>
            </a:r>
          </a:p>
          <a:p>
            <a:pPr algn="just"/>
            <a:r>
              <a:rPr lang="es-ES" dirty="0"/>
              <a:t>nivel de iluminación general, significa que esta ¡luminancia </a:t>
            </a:r>
          </a:p>
          <a:p>
            <a:pPr algn="just"/>
            <a:r>
              <a:rPr lang="es-ES" dirty="0"/>
              <a:t>deberá ser la mínima que se registre a lo largo de la vida útil </a:t>
            </a:r>
          </a:p>
          <a:p>
            <a:pPr algn="just"/>
            <a:r>
              <a:rPr lang="es-ES" dirty="0"/>
              <a:t>del sistema de iluminación; por lo que se dice que será una</a:t>
            </a:r>
          </a:p>
          <a:p>
            <a:pPr algn="just"/>
            <a:r>
              <a:rPr lang="es-ES" dirty="0" err="1"/>
              <a:t>Ey</a:t>
            </a:r>
            <a:r>
              <a:rPr lang="es-ES" dirty="0"/>
              <a:t> Mantenida o una E,, con mantenimiento, es decir, la</a:t>
            </a:r>
          </a:p>
          <a:p>
            <a:pPr algn="just"/>
            <a:r>
              <a:rPr lang="es-ES" dirty="0"/>
              <a:t>iluminancia media en servicio con un mantenimiento aso- </a:t>
            </a:r>
          </a:p>
          <a:p>
            <a:pPr algn="just"/>
            <a:r>
              <a:rPr lang="es-ES" dirty="0"/>
              <a:t>ciado. Este factor se incluye en la fórmula para el cálculo </a:t>
            </a:r>
          </a:p>
          <a:p>
            <a:pPr algn="just"/>
            <a:r>
              <a:rPr lang="es-ES" dirty="0"/>
              <a:t>del flujo luminoso total necesario como una reserva o in- </a:t>
            </a:r>
          </a:p>
          <a:p>
            <a:pPr algn="just"/>
            <a:r>
              <a:rPr lang="es-ES" dirty="0"/>
              <a:t>cremento de la ¡luminancia inicial para que, a medida que </a:t>
            </a:r>
          </a:p>
          <a:p>
            <a:pPr algn="just"/>
            <a:r>
              <a:rPr lang="es-ES" dirty="0"/>
              <a:t>dicho nivel decaiga por los múltiples factores que hacen al </a:t>
            </a:r>
          </a:p>
          <a:p>
            <a:pPr algn="just"/>
            <a:r>
              <a:rPr lang="es-ES" dirty="0"/>
              <a:t>desgaste de la instalación, se mantenga como valor inicial </a:t>
            </a:r>
          </a:p>
          <a:p>
            <a:pPr algn="just"/>
            <a:r>
              <a:rPr lang="es-ES" dirty="0"/>
              <a:t>el requerido. Para locales limpios y aceptablemente </a:t>
            </a:r>
            <a:r>
              <a:rPr lang="es-ES" dirty="0" err="1"/>
              <a:t>conser</a:t>
            </a:r>
            <a:r>
              <a:rPr lang="es-ES" dirty="0"/>
              <a:t>- </a:t>
            </a:r>
          </a:p>
          <a:p>
            <a:pPr algn="just"/>
            <a:r>
              <a:rPr lang="es-ES" dirty="0"/>
              <a:t>vados, se adopta habitualmente un factor de mantenimiento </a:t>
            </a:r>
          </a:p>
          <a:p>
            <a:pPr algn="just"/>
            <a:r>
              <a:rPr lang="es-ES" dirty="0"/>
              <a:t>de 0,8 o, lo que es lo mismo, se tiene un margen de reserva </a:t>
            </a:r>
          </a:p>
          <a:p>
            <a:pPr algn="just"/>
            <a:r>
              <a:rPr lang="es-ES" dirty="0"/>
              <a:t>de aproximadamente el 25 %.</a:t>
            </a:r>
          </a:p>
          <a:p>
            <a:pPr algn="just"/>
            <a:r>
              <a:rPr lang="es-ES" dirty="0"/>
              <a:t>Coeficiente </a:t>
            </a:r>
            <a:r>
              <a:rPr lang="es-ES" dirty="0" smtClean="0"/>
              <a:t>de utilización </a:t>
            </a:r>
            <a:r>
              <a:rPr lang="es-ES" dirty="0"/>
              <a:t>(C,,) </a:t>
            </a:r>
          </a:p>
          <a:p>
            <a:pPr algn="just"/>
            <a:r>
              <a:rPr lang="es-ES" dirty="0" smtClean="0"/>
              <a:t>El coeficiente </a:t>
            </a:r>
            <a:r>
              <a:rPr lang="es-ES" dirty="0"/>
              <a:t>de utilización </a:t>
            </a:r>
            <a:r>
              <a:rPr lang="es-ES" dirty="0" smtClean="0"/>
              <a:t>del local es el término </a:t>
            </a:r>
            <a:r>
              <a:rPr lang="es-ES" dirty="0"/>
              <a:t>que de- </a:t>
            </a:r>
          </a:p>
          <a:p>
            <a:pPr algn="just"/>
            <a:r>
              <a:rPr lang="es-ES" dirty="0" smtClean="0"/>
              <a:t>fine el comportamiento </a:t>
            </a:r>
            <a:r>
              <a:rPr lang="es-ES" dirty="0"/>
              <a:t>que </a:t>
            </a:r>
            <a:r>
              <a:rPr lang="es-ES" dirty="0" smtClean="0"/>
              <a:t>tendrá un artefacto de ¡</a:t>
            </a:r>
            <a:r>
              <a:rPr lang="es-ES" dirty="0" err="1"/>
              <a:t>lumina</a:t>
            </a:r>
            <a:r>
              <a:rPr lang="es-ES" dirty="0"/>
              <a:t>- </a:t>
            </a:r>
          </a:p>
          <a:p>
            <a:pPr algn="just"/>
            <a:r>
              <a:rPr lang="es-ES" dirty="0" err="1" smtClean="0"/>
              <a:t>ción</a:t>
            </a:r>
            <a:r>
              <a:rPr lang="es-ES" dirty="0" smtClean="0"/>
              <a:t> en un determinado local, y su valor está íntimamente </a:t>
            </a:r>
            <a:endParaRPr lang="es-ES" dirty="0"/>
          </a:p>
          <a:p>
            <a:pPr algn="just"/>
            <a:r>
              <a:rPr lang="es-ES" dirty="0" smtClean="0"/>
              <a:t>relacionado con el índice del local. También </a:t>
            </a:r>
            <a:r>
              <a:rPr lang="es-ES" dirty="0"/>
              <a:t>dependerá en</a:t>
            </a:r>
          </a:p>
          <a:p>
            <a:pPr algn="just"/>
            <a:r>
              <a:rPr lang="es-ES" dirty="0" err="1"/>
              <a:t>Doval</a:t>
            </a:r>
            <a:endParaRPr lang="es-ES" dirty="0"/>
          </a:p>
          <a:p>
            <a:pPr algn="just"/>
            <a:r>
              <a:rPr lang="es-ES" dirty="0"/>
              <a:t>Tubos a la vista</a:t>
            </a:r>
          </a:p>
          <a:p>
            <a:pPr algn="just"/>
            <a:r>
              <a:rPr lang="es-ES" dirty="0" err="1"/>
              <a:t>Ciudado</a:t>
            </a:r>
            <a:r>
              <a:rPr lang="es-ES" dirty="0"/>
              <a:t> de </a:t>
            </a:r>
          </a:p>
          <a:p>
            <a:pPr algn="just"/>
            <a:r>
              <a:rPr lang="es-ES" dirty="0"/>
              <a:t>mantenimiento</a:t>
            </a:r>
          </a:p>
          <a:p>
            <a:pPr algn="just"/>
            <a:r>
              <a:rPr lang="es-ES" dirty="0"/>
              <a:t>Bueno </a:t>
            </a:r>
          </a:p>
          <a:p>
            <a:pPr algn="just"/>
            <a:r>
              <a:rPr lang="es-ES" dirty="0"/>
              <a:t>Regular</a:t>
            </a:r>
          </a:p>
          <a:p>
            <a:pPr algn="just"/>
            <a:r>
              <a:rPr lang="es-ES" dirty="0"/>
              <a:t>Malo</a:t>
            </a:r>
          </a:p>
          <a:p>
            <a:pPr algn="just"/>
            <a:r>
              <a:rPr lang="es-ES" dirty="0" err="1"/>
              <a:t>Louver</a:t>
            </a:r>
            <a:r>
              <a:rPr lang="es-ES" dirty="0"/>
              <a:t> parabólico</a:t>
            </a:r>
          </a:p>
          <a:p>
            <a:pPr algn="just"/>
            <a:r>
              <a:rPr lang="es-ES" dirty="0"/>
              <a:t>Factor de mantenimiento (F</a:t>
            </a:r>
            <a:r>
              <a:rPr lang="es-ES" dirty="0" smtClean="0"/>
              <a:t>,,) según </a:t>
            </a:r>
            <a:r>
              <a:rPr lang="es-ES" dirty="0"/>
              <a:t>tipo de artefacto</a:t>
            </a:r>
          </a:p>
          <a:p>
            <a:pPr algn="just"/>
            <a:r>
              <a:rPr lang="es-ES" dirty="0"/>
              <a:t>Ejemplos de algunos valores del factor de mantenimiento (F</a:t>
            </a:r>
            <a:r>
              <a:rPr lang="es-ES" dirty="0" smtClean="0"/>
              <a:t>,,) para </a:t>
            </a:r>
            <a:r>
              <a:rPr lang="es-ES" dirty="0"/>
              <a:t>artefactos con tubos fluorescentes.</a:t>
            </a:r>
          </a:p>
          <a:p>
            <a:pPr algn="just"/>
            <a:r>
              <a:rPr lang="es-ES" dirty="0"/>
              <a:t>Con acrílico</a:t>
            </a:r>
          </a:p>
          <a:p>
            <a:pPr algn="just"/>
            <a:r>
              <a:rPr lang="es-ES" dirty="0"/>
              <a:t>0,70</a:t>
            </a:r>
          </a:p>
          <a:p>
            <a:pPr algn="just"/>
            <a:r>
              <a:rPr lang="es-ES" dirty="0"/>
              <a:t>x=</a:t>
            </a:r>
          </a:p>
          <a:p>
            <a:pPr algn="just"/>
            <a:r>
              <a:rPr lang="es-ES" dirty="0"/>
              <a:t>[273]</a:t>
            </a:r>
          </a:p>
          <a:p>
            <a:pPr algn="just"/>
            <a:r>
              <a:rPr lang="es-ES" dirty="0"/>
              <a:t>0,70</a:t>
            </a:r>
          </a:p>
          <a:p>
            <a:pPr algn="just"/>
            <a:r>
              <a:rPr lang="es-ES" dirty="0"/>
              <a:t>0,75</a:t>
            </a:r>
          </a:p>
          <a:p>
            <a:pPr algn="just"/>
            <a:r>
              <a:rPr lang="es-ES" dirty="0"/>
              <a:t>0,65</a:t>
            </a:r>
          </a:p>
          <a:p>
            <a:pPr algn="just"/>
            <a:r>
              <a:rPr lang="es-ES" dirty="0"/>
              <a:t>0,60</a:t>
            </a:r>
          </a:p>
          <a:p>
            <a:pPr algn="just"/>
            <a:r>
              <a:rPr lang="es-ES" dirty="0"/>
              <a:t>0,70</a:t>
            </a:r>
          </a:p>
          <a:p>
            <a:pPr algn="just"/>
            <a:r>
              <a:rPr lang="es-ES" dirty="0"/>
              <a:t>0,60</a:t>
            </a:r>
          </a:p>
          <a:p>
            <a:pPr algn="just"/>
            <a:r>
              <a:rPr lang="es-ES" dirty="0"/>
              <a:t>0,50</a:t>
            </a:r>
          </a:p>
          <a:p>
            <a:pPr algn="just"/>
            <a:r>
              <a:rPr lang="es-ES" dirty="0"/>
              <a:t>0,65</a:t>
            </a:r>
          </a:p>
          <a:p>
            <a:pPr algn="just"/>
            <a:r>
              <a:rPr lang="es-ES" dirty="0"/>
              <a:t>&lt;</a:t>
            </a:r>
            <a:r>
              <a:rPr lang="es-ES" dirty="0" smtClean="0"/>
              <a:t>X=3</a:t>
            </a:r>
          </a:p>
          <a:p>
            <a:pPr algn="just"/>
            <a:endParaRPr lang="es-ES" dirty="0"/>
          </a:p>
          <a:p>
            <a:pPr algn="just"/>
            <a:r>
              <a:rPr lang="es-ES" dirty="0"/>
              <a:t>PASO A </a:t>
            </a:r>
            <a:r>
              <a:rPr lang="es-ES" dirty="0" smtClean="0"/>
              <a:t>PASO</a:t>
            </a:r>
          </a:p>
          <a:p>
            <a:pPr algn="just"/>
            <a:r>
              <a:rPr lang="es-ES" dirty="0"/>
              <a:t>Primero determinamos</a:t>
            </a:r>
          </a:p>
          <a:p>
            <a:pPr algn="just"/>
            <a:r>
              <a:rPr lang="es-ES" dirty="0"/>
              <a:t>0 </a:t>
            </a:r>
            <a:r>
              <a:rPr lang="es-ES" dirty="0" smtClean="0"/>
              <a:t>1 las dimensiones</a:t>
            </a:r>
            <a:endParaRPr lang="es-ES" dirty="0"/>
          </a:p>
          <a:p>
            <a:pPr algn="just"/>
            <a:r>
              <a:rPr lang="es-ES" dirty="0"/>
              <a:t>(ancho</a:t>
            </a:r>
            <a:r>
              <a:rPr lang="es-ES" dirty="0" smtClean="0"/>
              <a:t>, largo y altura) del </a:t>
            </a:r>
            <a:endParaRPr lang="es-ES" dirty="0"/>
          </a:p>
          <a:p>
            <a:pPr algn="just"/>
            <a:r>
              <a:rPr lang="es-ES" dirty="0" smtClean="0"/>
              <a:t>local que </a:t>
            </a:r>
            <a:r>
              <a:rPr lang="es-ES" dirty="0"/>
              <a:t>queremos iluminar,</a:t>
            </a:r>
          </a:p>
          <a:p>
            <a:pPr algn="just"/>
            <a:r>
              <a:rPr lang="es-ES" dirty="0"/>
              <a:t>teniendo </a:t>
            </a:r>
            <a:r>
              <a:rPr lang="es-ES" dirty="0" smtClean="0"/>
              <a:t>en cuenta </a:t>
            </a:r>
            <a:r>
              <a:rPr lang="es-ES" dirty="0"/>
              <a:t>su </a:t>
            </a:r>
          </a:p>
          <a:p>
            <a:pPr algn="just"/>
            <a:r>
              <a:rPr lang="es-ES" dirty="0"/>
              <a:t>superficie</a:t>
            </a:r>
            <a:r>
              <a:rPr lang="es-ES" dirty="0" smtClean="0"/>
              <a:t>, la ubicación </a:t>
            </a:r>
            <a:r>
              <a:rPr lang="es-ES" dirty="0"/>
              <a:t>del </a:t>
            </a:r>
          </a:p>
          <a:p>
            <a:pPr algn="just"/>
            <a:r>
              <a:rPr lang="es-ES" dirty="0"/>
              <a:t>plano de trabajo </a:t>
            </a:r>
            <a:r>
              <a:rPr lang="es-ES" dirty="0" smtClean="0"/>
              <a:t>a 0,85 </a:t>
            </a:r>
            <a:r>
              <a:rPr lang="es-ES" dirty="0"/>
              <a:t>m</a:t>
            </a:r>
          </a:p>
          <a:p>
            <a:pPr algn="just"/>
            <a:r>
              <a:rPr lang="es-ES" dirty="0"/>
              <a:t>(</a:t>
            </a:r>
            <a:r>
              <a:rPr lang="es-ES" dirty="0" smtClean="0"/>
              <a:t>o la altura </a:t>
            </a:r>
            <a:r>
              <a:rPr lang="es-ES" dirty="0"/>
              <a:t>que corresponda</a:t>
            </a:r>
          </a:p>
          <a:p>
            <a:pPr algn="just"/>
            <a:r>
              <a:rPr lang="es-ES" dirty="0"/>
              <a:t>por </a:t>
            </a:r>
            <a:r>
              <a:rPr lang="es-ES" dirty="0" smtClean="0"/>
              <a:t>la tarea </a:t>
            </a:r>
            <a:r>
              <a:rPr lang="es-ES" dirty="0"/>
              <a:t>que se </a:t>
            </a:r>
          </a:p>
          <a:p>
            <a:pPr algn="just"/>
            <a:r>
              <a:rPr lang="es-ES" dirty="0"/>
              <a:t>desarrollará) desde </a:t>
            </a:r>
            <a:r>
              <a:rPr lang="es-ES" dirty="0" smtClean="0"/>
              <a:t>el piso</a:t>
            </a:r>
            <a:r>
              <a:rPr lang="es-ES" dirty="0"/>
              <a:t>, </a:t>
            </a:r>
          </a:p>
          <a:p>
            <a:pPr algn="just"/>
            <a:r>
              <a:rPr lang="es-ES" dirty="0" smtClean="0"/>
              <a:t>y el plano </a:t>
            </a:r>
            <a:r>
              <a:rPr lang="es-ES" dirty="0"/>
              <a:t>de luminarias </a:t>
            </a:r>
          </a:p>
          <a:p>
            <a:pPr algn="just"/>
            <a:r>
              <a:rPr lang="es-ES" dirty="0"/>
              <a:t>respecto </a:t>
            </a:r>
            <a:r>
              <a:rPr lang="es-ES" dirty="0" smtClean="0"/>
              <a:t>del techo</a:t>
            </a:r>
            <a:r>
              <a:rPr lang="es-ES" dirty="0"/>
              <a:t>.</a:t>
            </a:r>
          </a:p>
          <a:p>
            <a:pPr algn="just"/>
            <a:r>
              <a:rPr lang="es-ES" dirty="0"/>
              <a:t>A continuación, de</a:t>
            </a:r>
          </a:p>
          <a:p>
            <a:pPr algn="just"/>
            <a:r>
              <a:rPr lang="es-ES" dirty="0" smtClean="0"/>
              <a:t>0 acuerdo a los materiales </a:t>
            </a:r>
            <a:endParaRPr lang="es-ES" dirty="0"/>
          </a:p>
          <a:p>
            <a:pPr algn="just"/>
            <a:r>
              <a:rPr lang="es-ES" dirty="0" smtClean="0"/>
              <a:t>y colores de las superficies</a:t>
            </a:r>
            <a:endParaRPr lang="es-ES" dirty="0"/>
          </a:p>
          <a:p>
            <a:pPr algn="just"/>
            <a:r>
              <a:rPr lang="es-ES" dirty="0" smtClean="0"/>
              <a:t>del techo, piso y paredes</a:t>
            </a:r>
            <a:r>
              <a:rPr lang="es-ES" dirty="0"/>
              <a:t>, </a:t>
            </a:r>
          </a:p>
          <a:p>
            <a:pPr algn="just"/>
            <a:r>
              <a:rPr lang="es-ES" dirty="0"/>
              <a:t>determinamos </a:t>
            </a:r>
            <a:r>
              <a:rPr lang="es-ES" dirty="0" smtClean="0"/>
              <a:t>los índices </a:t>
            </a:r>
            <a:r>
              <a:rPr lang="es-ES" dirty="0"/>
              <a:t>de </a:t>
            </a:r>
          </a:p>
          <a:p>
            <a:pPr algn="just"/>
            <a:r>
              <a:rPr lang="es-ES" dirty="0"/>
              <a:t>reflexión </a:t>
            </a:r>
            <a:r>
              <a:rPr lang="es-ES" dirty="0" smtClean="0"/>
              <a:t>y de </a:t>
            </a:r>
            <a:r>
              <a:rPr lang="es-ES" dirty="0"/>
              <a:t>absorción. La </a:t>
            </a:r>
          </a:p>
          <a:p>
            <a:pPr algn="just"/>
            <a:r>
              <a:rPr lang="es-ES" dirty="0"/>
              <a:t>absorción de cada superficie </a:t>
            </a:r>
          </a:p>
          <a:p>
            <a:pPr algn="just"/>
            <a:r>
              <a:rPr lang="es-ES" dirty="0"/>
              <a:t>será </a:t>
            </a:r>
            <a:r>
              <a:rPr lang="es-ES" dirty="0" smtClean="0"/>
              <a:t>la diferencia </a:t>
            </a:r>
            <a:r>
              <a:rPr lang="es-ES" dirty="0"/>
              <a:t>entre la </a:t>
            </a:r>
          </a:p>
          <a:p>
            <a:pPr algn="just"/>
            <a:r>
              <a:rPr lang="es-ES" dirty="0"/>
              <a:t>reflexión </a:t>
            </a:r>
            <a:r>
              <a:rPr lang="es-ES" dirty="0" smtClean="0"/>
              <a:t>y el 100 </a:t>
            </a:r>
            <a:r>
              <a:rPr lang="es-ES" dirty="0"/>
              <a:t>%.</a:t>
            </a:r>
          </a:p>
          <a:p>
            <a:pPr algn="just"/>
            <a:r>
              <a:rPr lang="es-ES" dirty="0"/>
              <a:t>La tabla de niveles</a:t>
            </a:r>
          </a:p>
          <a:p>
            <a:pPr algn="just"/>
            <a:r>
              <a:rPr lang="es-ES" dirty="0"/>
              <a:t>0 a se realiza con el</a:t>
            </a:r>
          </a:p>
          <a:p>
            <a:pPr algn="just"/>
            <a:r>
              <a:rPr lang="es-ES" dirty="0"/>
              <a:t>único </a:t>
            </a:r>
            <a:r>
              <a:rPr lang="es-ES" dirty="0" smtClean="0"/>
              <a:t>fin de </a:t>
            </a:r>
            <a:r>
              <a:rPr lang="es-ES" dirty="0"/>
              <a:t>ejemplificar algunos </a:t>
            </a:r>
          </a:p>
          <a:p>
            <a:pPr algn="just"/>
            <a:r>
              <a:rPr lang="es-ES" dirty="0"/>
              <a:t>valores; </a:t>
            </a:r>
            <a:r>
              <a:rPr lang="es-ES" dirty="0" smtClean="0"/>
              <a:t>se deberá </a:t>
            </a:r>
            <a:r>
              <a:rPr lang="es-ES" dirty="0"/>
              <a:t>tomar </a:t>
            </a:r>
            <a:r>
              <a:rPr lang="es-ES" dirty="0" smtClean="0"/>
              <a:t>el valor </a:t>
            </a:r>
            <a:endParaRPr lang="es-ES" dirty="0"/>
          </a:p>
          <a:p>
            <a:pPr algn="just"/>
            <a:r>
              <a:rPr lang="es-ES" dirty="0"/>
              <a:t>correcto (mínimo necesario) </a:t>
            </a:r>
          </a:p>
          <a:p>
            <a:pPr algn="just"/>
            <a:r>
              <a:rPr lang="es-ES" dirty="0"/>
              <a:t>para </a:t>
            </a:r>
            <a:r>
              <a:rPr lang="es-ES" dirty="0" smtClean="0"/>
              <a:t>la tarea </a:t>
            </a:r>
            <a:r>
              <a:rPr lang="es-ES" dirty="0"/>
              <a:t>específica que</a:t>
            </a:r>
          </a:p>
          <a:p>
            <a:pPr algn="just"/>
            <a:r>
              <a:rPr lang="es-ES" dirty="0"/>
              <a:t>se desarrollará </a:t>
            </a:r>
            <a:r>
              <a:rPr lang="es-ES" dirty="0" smtClean="0"/>
              <a:t>en el local </a:t>
            </a:r>
            <a:endParaRPr lang="es-ES" dirty="0"/>
          </a:p>
          <a:p>
            <a:pPr algn="just"/>
            <a:r>
              <a:rPr lang="es-ES" dirty="0"/>
              <a:t>considerado.</a:t>
            </a:r>
          </a:p>
          <a:p>
            <a:pPr algn="just"/>
            <a:r>
              <a:rPr lang="es-ES" dirty="0"/>
              <a:t>Hemos visto que existen dos métodos básicos, </a:t>
            </a:r>
            <a:r>
              <a:rPr lang="es-ES" dirty="0" smtClean="0"/>
              <a:t>el del punto </a:t>
            </a:r>
            <a:endParaRPr lang="es-ES" dirty="0"/>
          </a:p>
          <a:p>
            <a:pPr algn="just"/>
            <a:r>
              <a:rPr lang="es-ES" dirty="0"/>
              <a:t>por punto </a:t>
            </a:r>
            <a:r>
              <a:rPr lang="es-ES" dirty="0" smtClean="0"/>
              <a:t>y el de las cavidades </a:t>
            </a:r>
            <a:r>
              <a:rPr lang="es-ES" dirty="0"/>
              <a:t>zonales </a:t>
            </a:r>
            <a:r>
              <a:rPr lang="es-ES" dirty="0" smtClean="0"/>
              <a:t>o de los lúmenes</a:t>
            </a:r>
            <a:r>
              <a:rPr lang="es-ES" dirty="0"/>
              <a:t>. </a:t>
            </a:r>
          </a:p>
          <a:p>
            <a:pPr algn="just"/>
            <a:r>
              <a:rPr lang="es-ES" dirty="0" smtClean="0"/>
              <a:t>El método del punto </a:t>
            </a:r>
            <a:r>
              <a:rPr lang="es-ES" dirty="0"/>
              <a:t>por punto </a:t>
            </a:r>
            <a:r>
              <a:rPr lang="es-ES" dirty="0" smtClean="0"/>
              <a:t>es usado </a:t>
            </a:r>
            <a:r>
              <a:rPr lang="es-ES" dirty="0"/>
              <a:t>generalmente por</a:t>
            </a:r>
          </a:p>
          <a:p>
            <a:pPr algn="just"/>
            <a:r>
              <a:rPr lang="es-ES" dirty="0"/>
              <a:t>programas de computación y se lo emplea para verificar </a:t>
            </a:r>
          </a:p>
          <a:p>
            <a:pPr algn="just"/>
            <a:r>
              <a:rPr lang="es-ES" dirty="0"/>
              <a:t>en detalle los niveles de iluminación en cada punto de la </a:t>
            </a:r>
          </a:p>
          <a:p>
            <a:pPr algn="just"/>
            <a:r>
              <a:rPr lang="es-ES" dirty="0"/>
              <a:t>cuadrícula del ambiente de interés.</a:t>
            </a:r>
          </a:p>
          <a:p>
            <a:pPr algn="just"/>
            <a:r>
              <a:rPr lang="es-ES" dirty="0" smtClean="0"/>
              <a:t>El método de las cavidades </a:t>
            </a:r>
            <a:r>
              <a:rPr lang="es-ES" dirty="0"/>
              <a:t>zonales </a:t>
            </a:r>
            <a:r>
              <a:rPr lang="es-ES" dirty="0" smtClean="0"/>
              <a:t>es más fácil de </a:t>
            </a:r>
            <a:endParaRPr lang="es-ES" dirty="0"/>
          </a:p>
          <a:p>
            <a:pPr algn="just"/>
            <a:r>
              <a:rPr lang="es-ES" dirty="0"/>
              <a:t>efectuar </a:t>
            </a:r>
            <a:r>
              <a:rPr lang="es-ES" dirty="0" smtClean="0"/>
              <a:t>y lo analizaremos a continuación</a:t>
            </a:r>
            <a:r>
              <a:rPr lang="es-ES" dirty="0"/>
              <a:t>. La finalidad </a:t>
            </a:r>
          </a:p>
          <a:p>
            <a:pPr algn="just"/>
            <a:r>
              <a:rPr lang="es-ES" dirty="0"/>
              <a:t>de este método </a:t>
            </a:r>
            <a:r>
              <a:rPr lang="es-ES" dirty="0" smtClean="0"/>
              <a:t>es proporcionar la iluminación media </a:t>
            </a:r>
            <a:endParaRPr lang="es-ES" dirty="0"/>
          </a:p>
          <a:p>
            <a:pPr algn="just"/>
            <a:r>
              <a:rPr lang="es-ES" dirty="0" smtClean="0"/>
              <a:t>del local, determinando el flujo luminoso </a:t>
            </a:r>
            <a:r>
              <a:rPr lang="es-ES" dirty="0"/>
              <a:t>necesario para</a:t>
            </a:r>
          </a:p>
          <a:p>
            <a:pPr algn="just"/>
            <a:r>
              <a:rPr lang="es-ES" dirty="0"/>
              <a:t>cumplir con esa iluminación media.</a:t>
            </a:r>
          </a:p>
          <a:p>
            <a:pPr algn="just"/>
            <a:r>
              <a:rPr lang="es-ES" dirty="0"/>
              <a:t>d</a:t>
            </a:r>
          </a:p>
          <a:p>
            <a:pPr algn="just"/>
            <a:r>
              <a:rPr lang="es-ES" dirty="0"/>
              <a:t>Plano </a:t>
            </a:r>
            <a:r>
              <a:rPr lang="es-ES" dirty="0" smtClean="0"/>
              <a:t>de las luminarias</a:t>
            </a:r>
            <a:endParaRPr lang="es-ES" dirty="0"/>
          </a:p>
          <a:p>
            <a:pPr algn="just"/>
            <a:r>
              <a:rPr lang="es-ES" dirty="0"/>
              <a:t>d</a:t>
            </a:r>
          </a:p>
          <a:p>
            <a:pPr algn="just"/>
            <a:r>
              <a:rPr lang="es-ES" dirty="0"/>
              <a:t>h</a:t>
            </a:r>
          </a:p>
          <a:p>
            <a:pPr algn="just"/>
            <a:r>
              <a:rPr lang="es-ES" dirty="0"/>
              <a:t>h</a:t>
            </a:r>
          </a:p>
          <a:p>
            <a:pPr algn="just"/>
            <a:r>
              <a:rPr lang="es-ES" dirty="0"/>
              <a:t>Plano de trabajo</a:t>
            </a:r>
          </a:p>
          <a:p>
            <a:pPr algn="just"/>
            <a:r>
              <a:rPr lang="es-ES" dirty="0"/>
              <a:t>Dimensiones </a:t>
            </a:r>
            <a:r>
              <a:rPr lang="es-ES" dirty="0" smtClean="0"/>
              <a:t>del local (</a:t>
            </a:r>
            <a:r>
              <a:rPr lang="es-ES" dirty="0"/>
              <a:t>S) </a:t>
            </a:r>
          </a:p>
          <a:p>
            <a:pPr algn="just"/>
            <a:r>
              <a:rPr lang="es-ES" dirty="0"/>
              <a:t>A</a:t>
            </a:r>
            <a:r>
              <a:rPr lang="es-ES" dirty="0" smtClean="0"/>
              <a:t>: ancho</a:t>
            </a:r>
            <a:endParaRPr lang="es-ES" dirty="0"/>
          </a:p>
          <a:p>
            <a:pPr algn="just"/>
            <a:r>
              <a:rPr lang="es-ES" dirty="0"/>
              <a:t>L</a:t>
            </a:r>
            <a:r>
              <a:rPr lang="es-ES" dirty="0" smtClean="0"/>
              <a:t>: longitud</a:t>
            </a:r>
            <a:endParaRPr lang="es-ES" dirty="0"/>
          </a:p>
          <a:p>
            <a:pPr algn="just"/>
            <a:r>
              <a:rPr lang="es-ES" dirty="0"/>
              <a:t>S</a:t>
            </a:r>
            <a:r>
              <a:rPr lang="es-ES" dirty="0" smtClean="0"/>
              <a:t>: superficie = </a:t>
            </a:r>
            <a:r>
              <a:rPr lang="es-ES" dirty="0" err="1" smtClean="0"/>
              <a:t>Ax</a:t>
            </a:r>
            <a:r>
              <a:rPr lang="es-ES" dirty="0" smtClean="0"/>
              <a:t> </a:t>
            </a:r>
            <a:r>
              <a:rPr lang="es-ES" dirty="0"/>
              <a:t>L </a:t>
            </a:r>
          </a:p>
          <a:p>
            <a:pPr algn="just"/>
            <a:r>
              <a:rPr lang="es-ES" dirty="0"/>
              <a:t>h</a:t>
            </a:r>
            <a:r>
              <a:rPr lang="es-ES" dirty="0" smtClean="0"/>
              <a:t>: altura </a:t>
            </a:r>
            <a:r>
              <a:rPr lang="es-ES" dirty="0"/>
              <a:t>total</a:t>
            </a:r>
          </a:p>
          <a:p>
            <a:pPr algn="just"/>
            <a:r>
              <a:rPr lang="es-ES" dirty="0"/>
              <a:t>Grado de reflexión de algunos colores y </a:t>
            </a:r>
          </a:p>
        </p:txBody>
      </p:sp>
    </p:spTree>
    <p:extLst>
      <p:ext uri="{BB962C8B-B14F-4D97-AF65-F5344CB8AC3E}">
        <p14:creationId xmlns:p14="http://schemas.microsoft.com/office/powerpoint/2010/main" val="2513180269"/>
      </p:ext>
    </p:extLst>
  </p:cSld>
  <p:clrMapOvr>
    <a:masterClrMapping/>
  </p:clrMapOvr>
</p:sld>
</file>

<file path=ppt/slides/slide2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ángulo 3"/>
          <p:cNvSpPr/>
          <p:nvPr/>
        </p:nvSpPr>
        <p:spPr>
          <a:xfrm>
            <a:off x="724393" y="2389448"/>
            <a:ext cx="10747169" cy="1938992"/>
          </a:xfrm>
          <a:prstGeom prst="rect">
            <a:avLst/>
          </a:prstGeom>
        </p:spPr>
        <p:txBody>
          <a:bodyPr wrap="square">
            <a:spAutoFit/>
          </a:bodyPr>
          <a:lstStyle/>
          <a:p>
            <a:pPr algn="ctr"/>
            <a:r>
              <a:rPr lang="es-ES" sz="4000" b="1" dirty="0" smtClean="0"/>
              <a:t>Introducción a la energía solar, características de los </a:t>
            </a:r>
            <a:r>
              <a:rPr lang="es-ES" sz="4000" b="1" dirty="0"/>
              <a:t>sistemas fotovoltaicos y formas de elegir </a:t>
            </a:r>
            <a:r>
              <a:rPr lang="es-ES" sz="4000" b="1" dirty="0" smtClean="0"/>
              <a:t>y mantener un grupo electrógeno</a:t>
            </a:r>
            <a:endParaRPr lang="es-ES" sz="4000" b="1" dirty="0"/>
          </a:p>
        </p:txBody>
      </p:sp>
    </p:spTree>
    <p:extLst>
      <p:ext uri="{BB962C8B-B14F-4D97-AF65-F5344CB8AC3E}">
        <p14:creationId xmlns:p14="http://schemas.microsoft.com/office/powerpoint/2010/main" val="2398951426"/>
      </p:ext>
    </p:extLst>
  </p:cSld>
  <p:clrMapOvr>
    <a:masterClrMapping/>
  </p:clrMapOvr>
</p:sld>
</file>

<file path=ppt/slides/slide2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ángulo 3"/>
          <p:cNvSpPr/>
          <p:nvPr/>
        </p:nvSpPr>
        <p:spPr>
          <a:xfrm>
            <a:off x="237507" y="209360"/>
            <a:ext cx="11471564" cy="7017306"/>
          </a:xfrm>
          <a:prstGeom prst="rect">
            <a:avLst/>
          </a:prstGeom>
        </p:spPr>
        <p:txBody>
          <a:bodyPr wrap="square">
            <a:spAutoFit/>
          </a:bodyPr>
          <a:lstStyle/>
          <a:p>
            <a:pPr algn="just"/>
            <a:r>
              <a:rPr lang="es-ES" dirty="0" smtClean="0"/>
              <a:t>Anteriormente vimos los conceptos básicos </a:t>
            </a:r>
            <a:r>
              <a:rPr lang="es-ES" dirty="0"/>
              <a:t>sobre telefonía, </a:t>
            </a:r>
            <a:r>
              <a:rPr lang="es-ES" dirty="0" smtClean="0"/>
              <a:t>analizamos el cableado </a:t>
            </a:r>
            <a:r>
              <a:rPr lang="es-ES" dirty="0"/>
              <a:t>necesario </a:t>
            </a:r>
            <a:r>
              <a:rPr lang="es-ES" dirty="0" smtClean="0"/>
              <a:t>y el montaje de los equipos</a:t>
            </a:r>
            <a:r>
              <a:rPr lang="es-ES" dirty="0"/>
              <a:t>. Conocimos </a:t>
            </a:r>
            <a:r>
              <a:rPr lang="es-ES" dirty="0" smtClean="0"/>
              <a:t>las opciones de la línea de </a:t>
            </a:r>
            <a:r>
              <a:rPr lang="es-ES" dirty="0"/>
              <a:t>transmisión </a:t>
            </a:r>
            <a:r>
              <a:rPr lang="es-ES" dirty="0" smtClean="0"/>
              <a:t>en los porteros eléctricos, sus conexiones en los edificios</a:t>
            </a:r>
            <a:r>
              <a:rPr lang="es-ES" dirty="0"/>
              <a:t>, la </a:t>
            </a:r>
            <a:r>
              <a:rPr lang="es-ES" dirty="0" smtClean="0"/>
              <a:t>instalación de los equipos y de la placa </a:t>
            </a:r>
            <a:r>
              <a:rPr lang="es-ES" dirty="0"/>
              <a:t>de </a:t>
            </a:r>
            <a:r>
              <a:rPr lang="es-ES" dirty="0" smtClean="0"/>
              <a:t>interfaz. Finalmente</a:t>
            </a:r>
            <a:r>
              <a:rPr lang="es-ES" dirty="0"/>
              <a:t>, aprendimos </a:t>
            </a:r>
            <a:r>
              <a:rPr lang="es-ES" dirty="0" smtClean="0"/>
              <a:t>a realizar el mantenimiento y la reparación de los porteros </a:t>
            </a:r>
            <a:r>
              <a:rPr lang="es-ES" dirty="0"/>
              <a:t>eléctricos.</a:t>
            </a:r>
          </a:p>
          <a:p>
            <a:pPr algn="just"/>
            <a:r>
              <a:rPr lang="es-ES" dirty="0" smtClean="0"/>
              <a:t>En esta clase haremos una completa introducción a la energía solar, clasificaremos </a:t>
            </a:r>
            <a:r>
              <a:rPr lang="es-ES" dirty="0"/>
              <a:t>los sistemas fotovoltaicos y </a:t>
            </a:r>
            <a:r>
              <a:rPr lang="es-ES" dirty="0" smtClean="0"/>
              <a:t>revisaremos su instalación</a:t>
            </a:r>
            <a:r>
              <a:rPr lang="es-ES" dirty="0"/>
              <a:t>. También </a:t>
            </a:r>
            <a:r>
              <a:rPr lang="es-ES" dirty="0" smtClean="0"/>
              <a:t>aprenderemos </a:t>
            </a:r>
            <a:r>
              <a:rPr lang="es-ES" dirty="0"/>
              <a:t>a efectuar la elección correcta de </a:t>
            </a:r>
            <a:r>
              <a:rPr lang="es-ES" dirty="0" smtClean="0"/>
              <a:t>un </a:t>
            </a:r>
            <a:r>
              <a:rPr lang="es-ES" dirty="0"/>
              <a:t>grupo electrógeno, y detallaremos sus </a:t>
            </a:r>
            <a:r>
              <a:rPr lang="es-ES" dirty="0" smtClean="0"/>
              <a:t>componentes </a:t>
            </a:r>
            <a:r>
              <a:rPr lang="es-ES" dirty="0"/>
              <a:t>y la función que </a:t>
            </a:r>
            <a:r>
              <a:rPr lang="es-ES" dirty="0" smtClean="0"/>
              <a:t>desempeñan</a:t>
            </a:r>
            <a:r>
              <a:rPr lang="es-ES" dirty="0"/>
              <a:t>. Por último, entregaremos los detalles </a:t>
            </a:r>
          </a:p>
          <a:p>
            <a:pPr algn="just"/>
            <a:r>
              <a:rPr lang="es-ES" dirty="0"/>
              <a:t>necesarios para llevar a cabo el </a:t>
            </a:r>
            <a:r>
              <a:rPr lang="es-ES" dirty="0" smtClean="0"/>
              <a:t>mantenimiento </a:t>
            </a:r>
            <a:r>
              <a:rPr lang="es-ES" dirty="0"/>
              <a:t>de un grupo electrógeno</a:t>
            </a:r>
            <a:r>
              <a:rPr lang="es-ES" dirty="0" smtClean="0"/>
              <a:t>.</a:t>
            </a:r>
          </a:p>
          <a:p>
            <a:pPr algn="just"/>
            <a:endParaRPr lang="es-ES" dirty="0"/>
          </a:p>
          <a:p>
            <a:pPr algn="just"/>
            <a:r>
              <a:rPr lang="es-ES" b="1" dirty="0"/>
              <a:t>Sumario</a:t>
            </a:r>
          </a:p>
          <a:p>
            <a:pPr algn="just"/>
            <a:r>
              <a:rPr lang="es-ES" b="1" dirty="0"/>
              <a:t>Energía solar</a:t>
            </a:r>
          </a:p>
          <a:p>
            <a:pPr algn="just"/>
            <a:r>
              <a:rPr lang="es-ES" dirty="0" smtClean="0"/>
              <a:t>Aplicaciones de la energía solar y sistemas </a:t>
            </a:r>
            <a:r>
              <a:rPr lang="es-ES" dirty="0"/>
              <a:t>fotovoltaicos. </a:t>
            </a:r>
            <a:endParaRPr lang="es-ES" dirty="0" smtClean="0"/>
          </a:p>
          <a:p>
            <a:pPr algn="just"/>
            <a:r>
              <a:rPr lang="es-ES" b="1" dirty="0" smtClean="0"/>
              <a:t>Instalación de un sistema de energía </a:t>
            </a:r>
            <a:r>
              <a:rPr lang="es-ES" b="1" dirty="0"/>
              <a:t>solar</a:t>
            </a:r>
          </a:p>
          <a:p>
            <a:pPr algn="just"/>
            <a:r>
              <a:rPr lang="es-ES" b="1" dirty="0" smtClean="0"/>
              <a:t>Grupos electrógenos</a:t>
            </a:r>
            <a:endParaRPr lang="es-ES" b="1" dirty="0"/>
          </a:p>
          <a:p>
            <a:pPr algn="just"/>
            <a:r>
              <a:rPr lang="es-ES" dirty="0"/>
              <a:t>Elección, </a:t>
            </a:r>
            <a:r>
              <a:rPr lang="es-ES" dirty="0" smtClean="0"/>
              <a:t>componentes y mantenimiento.</a:t>
            </a:r>
          </a:p>
          <a:p>
            <a:pPr algn="just"/>
            <a:endParaRPr lang="es-ES" dirty="0"/>
          </a:p>
          <a:p>
            <a:pPr algn="just"/>
            <a:r>
              <a:rPr lang="es-ES" sz="2400" b="1" dirty="0" smtClean="0"/>
              <a:t>Energía Solar</a:t>
            </a:r>
          </a:p>
          <a:p>
            <a:pPr algn="just"/>
            <a:r>
              <a:rPr lang="es-ES" sz="2400" b="1" dirty="0"/>
              <a:t>Revisaremos las aplicaciones de la energía </a:t>
            </a:r>
            <a:r>
              <a:rPr lang="es-ES" sz="2400" b="1" dirty="0" smtClean="0"/>
              <a:t>solar y las características de los sistemas </a:t>
            </a:r>
            <a:r>
              <a:rPr lang="es-ES" sz="2400" b="1" dirty="0"/>
              <a:t>fotovoltaicos</a:t>
            </a:r>
          </a:p>
          <a:p>
            <a:pPr algn="just"/>
            <a:r>
              <a:rPr lang="es-ES" dirty="0" smtClean="0"/>
              <a:t>Durante las últimas dos décadas</a:t>
            </a:r>
            <a:r>
              <a:rPr lang="es-ES" dirty="0"/>
              <a:t>, </a:t>
            </a:r>
            <a:r>
              <a:rPr lang="es-ES" dirty="0" smtClean="0"/>
              <a:t>se ha registrado un aumento en la demanda mundial de sistemas solares </a:t>
            </a:r>
            <a:r>
              <a:rPr lang="es-ES" dirty="0"/>
              <a:t>fotovoltaicos debido a la necesidad de acceder </a:t>
            </a:r>
            <a:r>
              <a:rPr lang="es-ES" dirty="0" smtClean="0"/>
              <a:t>a </a:t>
            </a:r>
            <a:r>
              <a:rPr lang="es-ES" dirty="0"/>
              <a:t>energía eléctrica a bajo costo y eficaz, como por </a:t>
            </a:r>
            <a:r>
              <a:rPr lang="es-ES" dirty="0" smtClean="0"/>
              <a:t>ejemplo </a:t>
            </a:r>
            <a:r>
              <a:rPr lang="es-ES" dirty="0"/>
              <a:t>en zonas rurales y aisladas.</a:t>
            </a:r>
          </a:p>
          <a:p>
            <a:pPr algn="just"/>
            <a:r>
              <a:rPr lang="es-ES" dirty="0"/>
              <a:t>Los sistemas solares fotovoltaicos se utilizan </a:t>
            </a:r>
            <a:r>
              <a:rPr lang="es-ES" dirty="0" smtClean="0"/>
              <a:t>ampliamente </a:t>
            </a:r>
            <a:r>
              <a:rPr lang="es-ES" dirty="0"/>
              <a:t>en sistemas aislados para viviendas, ayudan a la </a:t>
            </a:r>
            <a:r>
              <a:rPr lang="es-ES" dirty="0" smtClean="0"/>
              <a:t>navegación</a:t>
            </a:r>
            <a:r>
              <a:rPr lang="es-ES" dirty="0"/>
              <a:t>, las telecomunicaciones remotas y el </a:t>
            </a:r>
            <a:r>
              <a:rPr lang="es-ES" dirty="0" smtClean="0"/>
              <a:t>bombeo </a:t>
            </a:r>
            <a:r>
              <a:rPr lang="es-ES" dirty="0"/>
              <a:t>de agua, entre otras aplicaciones.</a:t>
            </a:r>
          </a:p>
          <a:p>
            <a:pPr algn="just"/>
            <a:endParaRPr lang="es-ES" dirty="0"/>
          </a:p>
        </p:txBody>
      </p:sp>
    </p:spTree>
    <p:extLst>
      <p:ext uri="{BB962C8B-B14F-4D97-AF65-F5344CB8AC3E}">
        <p14:creationId xmlns:p14="http://schemas.microsoft.com/office/powerpoint/2010/main" val="3532806565"/>
      </p:ext>
    </p:extLst>
  </p:cSld>
  <p:clrMapOvr>
    <a:masterClrMapping/>
  </p:clrMapOvr>
</p:sld>
</file>

<file path=ppt/slides/slide2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ángulo 3"/>
          <p:cNvSpPr/>
          <p:nvPr/>
        </p:nvSpPr>
        <p:spPr>
          <a:xfrm>
            <a:off x="237507" y="209360"/>
            <a:ext cx="11471564" cy="7017306"/>
          </a:xfrm>
          <a:prstGeom prst="rect">
            <a:avLst/>
          </a:prstGeom>
        </p:spPr>
        <p:txBody>
          <a:bodyPr wrap="square">
            <a:spAutoFit/>
          </a:bodyPr>
          <a:lstStyle/>
          <a:p>
            <a:pPr algn="just"/>
            <a:r>
              <a:rPr lang="es-ES" dirty="0" smtClean="0"/>
              <a:t>Otra </a:t>
            </a:r>
            <a:r>
              <a:rPr lang="es-ES" dirty="0"/>
              <a:t>demanda importante surge por la necesidad de </a:t>
            </a:r>
            <a:r>
              <a:rPr lang="es-ES" dirty="0" smtClean="0"/>
              <a:t>disponer </a:t>
            </a:r>
            <a:r>
              <a:rPr lang="es-ES" dirty="0"/>
              <a:t>de sistemas efectivos fuera de la red eléctrica capaces </a:t>
            </a:r>
            <a:r>
              <a:rPr lang="es-ES" dirty="0" smtClean="0"/>
              <a:t>de </a:t>
            </a:r>
            <a:r>
              <a:rPr lang="es-ES" dirty="0"/>
              <a:t>suministrar energía con bajo impacto ambiental, </a:t>
            </a:r>
            <a:r>
              <a:rPr lang="es-ES" dirty="0" smtClean="0"/>
              <a:t>sostenible </a:t>
            </a:r>
            <a:r>
              <a:rPr lang="es-ES" dirty="0"/>
              <a:t>y a largo plazo. Una alternativa la constituyen los </a:t>
            </a:r>
            <a:r>
              <a:rPr lang="es-ES" dirty="0" smtClean="0"/>
              <a:t>sistemas </a:t>
            </a:r>
            <a:r>
              <a:rPr lang="es-ES" dirty="0"/>
              <a:t>fotovoltaicos. En América Latina se continúa con el </a:t>
            </a:r>
            <a:r>
              <a:rPr lang="es-ES" dirty="0" smtClean="0"/>
              <a:t>desarrollo </a:t>
            </a:r>
            <a:r>
              <a:rPr lang="es-ES" dirty="0"/>
              <a:t>de estas tecnologías y, en la Argentina, </a:t>
            </a:r>
            <a:r>
              <a:rPr lang="es-ES" dirty="0" smtClean="0"/>
              <a:t>próximamente </a:t>
            </a:r>
            <a:r>
              <a:rPr lang="es-ES" dirty="0"/>
              <a:t>se instalará una fábrica de paneles fotovoltaicos de </a:t>
            </a:r>
            <a:r>
              <a:rPr lang="es-ES" dirty="0" smtClean="0"/>
              <a:t>alta </a:t>
            </a:r>
            <a:r>
              <a:rPr lang="es-ES" dirty="0"/>
              <a:t>tecnología capaz de atender las demandas regionales.</a:t>
            </a:r>
          </a:p>
          <a:p>
            <a:pPr algn="just"/>
            <a:r>
              <a:rPr lang="es-ES" dirty="0"/>
              <a:t>El sol es, desde hace miles de millones de años, </a:t>
            </a:r>
            <a:r>
              <a:rPr lang="es-ES" dirty="0" smtClean="0"/>
              <a:t>capaz </a:t>
            </a:r>
            <a:r>
              <a:rPr lang="es-ES" dirty="0"/>
              <a:t>de generar energía en forma de radiación luminosa </a:t>
            </a:r>
            <a:r>
              <a:rPr lang="es-ES" dirty="0" smtClean="0"/>
              <a:t>como </a:t>
            </a:r>
            <a:r>
              <a:rPr lang="es-ES" dirty="0"/>
              <a:t>consecuencia de las reacciones nucleares de </a:t>
            </a:r>
            <a:r>
              <a:rPr lang="es-ES" dirty="0" smtClean="0"/>
              <a:t>fusión </a:t>
            </a:r>
            <a:r>
              <a:rPr lang="es-ES" dirty="0"/>
              <a:t>que se producen en su interior. El fotón presenta </a:t>
            </a:r>
            <a:r>
              <a:rPr lang="es-ES" dirty="0" smtClean="0"/>
              <a:t>tanto </a:t>
            </a:r>
            <a:r>
              <a:rPr lang="es-ES" dirty="0"/>
              <a:t>propiedades corpusculares como ondulatorias. </a:t>
            </a:r>
          </a:p>
          <a:p>
            <a:pPr algn="just"/>
            <a:r>
              <a:rPr lang="es-ES" dirty="0"/>
              <a:t>Se comporta como onda, por ejemplo, en fenómenos </a:t>
            </a:r>
            <a:r>
              <a:rPr lang="es-ES" dirty="0" smtClean="0"/>
              <a:t>como </a:t>
            </a:r>
            <a:r>
              <a:rPr lang="es-ES" dirty="0"/>
              <a:t>la difracción en una lente, y como partícula, al </a:t>
            </a:r>
            <a:r>
              <a:rPr lang="es-ES" dirty="0" smtClean="0"/>
              <a:t>interactuar </a:t>
            </a:r>
            <a:r>
              <a:rPr lang="es-ES" dirty="0"/>
              <a:t>con la materia para transferir una </a:t>
            </a:r>
            <a:r>
              <a:rPr lang="es-ES" dirty="0" smtClean="0"/>
              <a:t>cantidad fija de energía </a:t>
            </a:r>
            <a:r>
              <a:rPr lang="es-ES" dirty="0"/>
              <a:t>(</a:t>
            </a:r>
            <a:r>
              <a:rPr lang="es-ES" dirty="0" smtClean="0"/>
              <a:t>ley de Planck). El fotón es, para la física moderna</a:t>
            </a:r>
            <a:r>
              <a:rPr lang="es-ES" dirty="0"/>
              <a:t>, la partícula elemental responsable de las </a:t>
            </a:r>
            <a:r>
              <a:rPr lang="es-ES" dirty="0" smtClean="0"/>
              <a:t>manifestaciones </a:t>
            </a:r>
            <a:r>
              <a:rPr lang="es-ES" dirty="0"/>
              <a:t>cuánticas del fenómeno </a:t>
            </a:r>
            <a:r>
              <a:rPr lang="es-ES" dirty="0" smtClean="0"/>
              <a:t>electromagnético </a:t>
            </a:r>
            <a:r>
              <a:rPr lang="es-ES" dirty="0"/>
              <a:t>cualquiera sea la forma de radiación </a:t>
            </a:r>
            <a:r>
              <a:rPr lang="es-ES" dirty="0" smtClean="0"/>
              <a:t>electromagnética </a:t>
            </a:r>
            <a:r>
              <a:rPr lang="es-ES" dirty="0"/>
              <a:t>(rayos gamma, rayos X, luz ultravioleta, luz visible, </a:t>
            </a:r>
            <a:r>
              <a:rPr lang="es-ES" dirty="0" smtClean="0"/>
              <a:t>luz </a:t>
            </a:r>
            <a:r>
              <a:rPr lang="es-ES" dirty="0"/>
              <a:t>infrarroja, microondas y ondas de radio). Su masa </a:t>
            </a:r>
            <a:r>
              <a:rPr lang="es-ES" dirty="0" smtClean="0"/>
              <a:t>es </a:t>
            </a:r>
            <a:r>
              <a:rPr lang="es-ES" dirty="0"/>
              <a:t>cero (en teoría) y viaja a una velocidad </a:t>
            </a:r>
            <a:r>
              <a:rPr lang="es-ES" dirty="0" smtClean="0"/>
              <a:t>constante C</a:t>
            </a:r>
            <a:r>
              <a:rPr lang="es-ES" dirty="0"/>
              <a:t>, la velocidad de la luz. Los fotones interactúan tanto </a:t>
            </a:r>
            <a:r>
              <a:rPr lang="es-ES" dirty="0" smtClean="0"/>
              <a:t>con </a:t>
            </a:r>
            <a:r>
              <a:rPr lang="es-ES" dirty="0"/>
              <a:t>la atmósfera terrestre como con la superficie de </a:t>
            </a:r>
            <a:r>
              <a:rPr lang="es-ES" dirty="0" smtClean="0"/>
              <a:t>nuestro </a:t>
            </a:r>
            <a:r>
              <a:rPr lang="es-ES" dirty="0"/>
              <a:t>planeta.</a:t>
            </a:r>
          </a:p>
          <a:p>
            <a:pPr algn="ctr"/>
            <a:r>
              <a:rPr lang="es-ES" b="1" dirty="0" smtClean="0">
                <a:solidFill>
                  <a:srgbClr val="FF0000"/>
                </a:solidFill>
                <a:latin typeface="Arial Rounded MT Bold" panose="020F0704030504030204" pitchFamily="34" charset="0"/>
              </a:rPr>
              <a:t>Una celda solar es un dispositivo que convierte la energía de la luz del sol en energía </a:t>
            </a:r>
            <a:r>
              <a:rPr lang="es-ES" b="1" dirty="0">
                <a:solidFill>
                  <a:srgbClr val="FF0000"/>
                </a:solidFill>
                <a:latin typeface="Arial Rounded MT Bold" panose="020F0704030504030204" pitchFamily="34" charset="0"/>
              </a:rPr>
              <a:t>eléctrica </a:t>
            </a:r>
            <a:r>
              <a:rPr lang="es-ES" b="1" dirty="0" smtClean="0">
                <a:solidFill>
                  <a:srgbClr val="FF0000"/>
                </a:solidFill>
                <a:latin typeface="Arial Rounded MT Bold" panose="020F0704030504030204" pitchFamily="34" charset="0"/>
              </a:rPr>
              <a:t>directamente con un cierto rendimiento</a:t>
            </a:r>
            <a:r>
              <a:rPr lang="es-ES" b="1" dirty="0">
                <a:solidFill>
                  <a:srgbClr val="FF0000"/>
                </a:solidFill>
                <a:latin typeface="Arial Rounded MT Bold" panose="020F0704030504030204" pitchFamily="34" charset="0"/>
              </a:rPr>
              <a:t>.</a:t>
            </a:r>
          </a:p>
          <a:p>
            <a:pPr algn="just"/>
            <a:r>
              <a:rPr lang="es-ES" dirty="0"/>
              <a:t>Desde el punto de vista histórico, científicos de la talla de </a:t>
            </a:r>
            <a:r>
              <a:rPr lang="es-ES" dirty="0" smtClean="0"/>
              <a:t>Isaac </a:t>
            </a:r>
            <a:r>
              <a:rPr lang="es-ES" dirty="0"/>
              <a:t>Newton han interpretado la naturaleza de la luz como </a:t>
            </a:r>
            <a:r>
              <a:rPr lang="es-ES" dirty="0" smtClean="0"/>
              <a:t>corpuscular</a:t>
            </a:r>
            <a:r>
              <a:rPr lang="es-ES" dirty="0"/>
              <a:t>, mientras que sus contemporáneos Huygens y </a:t>
            </a:r>
            <a:r>
              <a:rPr lang="es-ES" dirty="0" smtClean="0"/>
              <a:t>Hooke </a:t>
            </a:r>
            <a:r>
              <a:rPr lang="es-ES" dirty="0"/>
              <a:t>sostenían la naturaleza ondulatoria.</a:t>
            </a:r>
          </a:p>
          <a:p>
            <a:pPr algn="just"/>
            <a:r>
              <a:rPr lang="es-ES" dirty="0"/>
              <a:t>La idea de la luz como partícula continuó desarrollándose </a:t>
            </a:r>
            <a:r>
              <a:rPr lang="es-ES" dirty="0" smtClean="0"/>
              <a:t>con </a:t>
            </a:r>
            <a:r>
              <a:rPr lang="es-ES" dirty="0"/>
              <a:t>Albert Einstein en las primeras dos décadas del siglo </a:t>
            </a:r>
            <a:r>
              <a:rPr lang="es-ES" dirty="0" smtClean="0"/>
              <a:t>XX</a:t>
            </a:r>
            <a:r>
              <a:rPr lang="es-ES" dirty="0"/>
              <a:t>, y por otros científicos posteriormente.</a:t>
            </a:r>
          </a:p>
          <a:p>
            <a:pPr algn="just"/>
            <a:r>
              <a:rPr lang="es-ES" dirty="0"/>
              <a:t>En 1904, Einstein publicó su trabajo acerca del efecto </a:t>
            </a:r>
            <a:r>
              <a:rPr lang="es-ES" dirty="0" smtClean="0"/>
              <a:t>fotovoltaico</a:t>
            </a:r>
            <a:r>
              <a:rPr lang="es-ES" dirty="0"/>
              <a:t>, por el que obtendría el Premio Nobel de </a:t>
            </a:r>
            <a:r>
              <a:rPr lang="es-ES" dirty="0" smtClean="0"/>
              <a:t>Física </a:t>
            </a:r>
            <a:r>
              <a:rPr lang="es-ES" dirty="0"/>
              <a:t>en 1921. El concepto de fotón ha permitido avances </a:t>
            </a:r>
            <a:r>
              <a:rPr lang="es-ES" dirty="0" smtClean="0"/>
              <a:t>muy </a:t>
            </a:r>
            <a:r>
              <a:rPr lang="es-ES" dirty="0"/>
              <a:t>importantes tanto a nivel de la física teórica como </a:t>
            </a:r>
            <a:r>
              <a:rPr lang="es-ES" dirty="0" smtClean="0"/>
              <a:t>experimental</a:t>
            </a:r>
            <a:r>
              <a:rPr lang="es-ES" dirty="0"/>
              <a:t>.</a:t>
            </a:r>
          </a:p>
          <a:p>
            <a:pPr algn="just"/>
            <a:r>
              <a:rPr lang="es-ES" dirty="0" smtClean="0"/>
              <a:t>En la práctica</a:t>
            </a:r>
            <a:r>
              <a:rPr lang="es-ES" dirty="0"/>
              <a:t>, </a:t>
            </a:r>
            <a:r>
              <a:rPr lang="es-ES" dirty="0" smtClean="0"/>
              <a:t>se utilizan </a:t>
            </a:r>
            <a:r>
              <a:rPr lang="es-ES" dirty="0"/>
              <a:t>celdas solares que reciben </a:t>
            </a:r>
            <a:r>
              <a:rPr lang="es-ES" dirty="0" smtClean="0"/>
              <a:t>la radiación proveniente del sol y la transforman en corriente eléctrica. Estas celdas también se conocen como célula fotoeléctrica, celda, fotocélula o célula fotovoltaica</a:t>
            </a:r>
            <a:r>
              <a:rPr lang="es-ES" dirty="0"/>
              <a:t>. </a:t>
            </a:r>
            <a:endParaRPr lang="es-ES" dirty="0" smtClean="0"/>
          </a:p>
          <a:p>
            <a:pPr algn="just"/>
            <a:endParaRPr lang="es-ES" dirty="0"/>
          </a:p>
          <a:p>
            <a:pPr algn="just"/>
            <a:endParaRPr lang="es-ES" dirty="0"/>
          </a:p>
        </p:txBody>
      </p:sp>
    </p:spTree>
    <p:extLst>
      <p:ext uri="{BB962C8B-B14F-4D97-AF65-F5344CB8AC3E}">
        <p14:creationId xmlns:p14="http://schemas.microsoft.com/office/powerpoint/2010/main" val="895130643"/>
      </p:ext>
    </p:extLst>
  </p:cSld>
  <p:clrMapOvr>
    <a:masterClrMapping/>
  </p:clrMapOvr>
</p:sld>
</file>

<file path=ppt/slides/slide2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ángulo 3"/>
          <p:cNvSpPr/>
          <p:nvPr/>
        </p:nvSpPr>
        <p:spPr>
          <a:xfrm>
            <a:off x="249384" y="3128493"/>
            <a:ext cx="5437412" cy="3416320"/>
          </a:xfrm>
          <a:prstGeom prst="rect">
            <a:avLst/>
          </a:prstGeom>
        </p:spPr>
        <p:txBody>
          <a:bodyPr wrap="square">
            <a:spAutoFit/>
          </a:bodyPr>
          <a:lstStyle/>
          <a:p>
            <a:pPr algn="just"/>
            <a:r>
              <a:rPr lang="es-ES" dirty="0" smtClean="0"/>
              <a:t>Cuando </a:t>
            </a:r>
            <a:r>
              <a:rPr lang="es-ES" dirty="0"/>
              <a:t>los átomos del material que constituye la celda </a:t>
            </a:r>
            <a:r>
              <a:rPr lang="es-ES" dirty="0" smtClean="0"/>
              <a:t>solar (silicio </a:t>
            </a:r>
            <a:r>
              <a:rPr lang="es-ES" dirty="0"/>
              <a:t>u otro </a:t>
            </a:r>
            <a:r>
              <a:rPr lang="es-ES" dirty="0" smtClean="0"/>
              <a:t>son excitados por los </a:t>
            </a:r>
            <a:r>
              <a:rPr lang="es-ES" dirty="0"/>
              <a:t>fotones provenientes del sol, adquieren </a:t>
            </a:r>
            <a:r>
              <a:rPr lang="es-ES" dirty="0" smtClean="0"/>
              <a:t>un </a:t>
            </a:r>
            <a:r>
              <a:rPr lang="es-ES" dirty="0"/>
              <a:t>estado de energía </a:t>
            </a:r>
            <a:r>
              <a:rPr lang="es-ES" dirty="0" smtClean="0"/>
              <a:t>suficiente como </a:t>
            </a:r>
            <a:r>
              <a:rPr lang="es-ES" dirty="0"/>
              <a:t>para liberarse.</a:t>
            </a:r>
          </a:p>
          <a:p>
            <a:pPr algn="just"/>
            <a:r>
              <a:rPr lang="es-ES" dirty="0"/>
              <a:t>Así, se liberan electrones que se encuentran disponibles </a:t>
            </a:r>
            <a:r>
              <a:rPr lang="es-ES" dirty="0" smtClean="0"/>
              <a:t>en </a:t>
            </a:r>
            <a:r>
              <a:rPr lang="es-ES" dirty="0"/>
              <a:t>el interior de la celda y que Se dirigen hacia uno de </a:t>
            </a:r>
            <a:r>
              <a:rPr lang="es-ES" dirty="0" smtClean="0"/>
              <a:t>los </a:t>
            </a:r>
            <a:r>
              <a:rPr lang="es-ES" dirty="0"/>
              <a:t>lados de la célula, lo que origina una diferencia de </a:t>
            </a:r>
            <a:r>
              <a:rPr lang="es-ES" dirty="0" smtClean="0"/>
              <a:t>potencial </a:t>
            </a:r>
            <a:r>
              <a:rPr lang="es-ES" dirty="0"/>
              <a:t>entre ellos. Como cada lado de la célula </a:t>
            </a:r>
            <a:r>
              <a:rPr lang="es-ES" dirty="0" smtClean="0"/>
              <a:t>fotovoltaica </a:t>
            </a:r>
            <a:r>
              <a:rPr lang="es-ES" dirty="0"/>
              <a:t>está acoplado a conductores eléctricos, al </a:t>
            </a:r>
            <a:r>
              <a:rPr lang="es-ES" dirty="0" smtClean="0"/>
              <a:t>conectarles </a:t>
            </a:r>
            <a:r>
              <a:rPr lang="es-ES" dirty="0"/>
              <a:t>una carga eléctrica Se obtiene una corriente eléctrica continua</a:t>
            </a:r>
            <a:r>
              <a:rPr lang="es-ES" dirty="0" smtClean="0"/>
              <a:t>.</a:t>
            </a:r>
          </a:p>
          <a:p>
            <a:pPr algn="just"/>
            <a:endParaRPr lang="es-ES" dirty="0"/>
          </a:p>
        </p:txBody>
      </p:sp>
      <p:pic>
        <p:nvPicPr>
          <p:cNvPr id="2" name="Imagen 1"/>
          <p:cNvPicPr>
            <a:picLocks noChangeAspect="1"/>
          </p:cNvPicPr>
          <p:nvPr/>
        </p:nvPicPr>
        <p:blipFill>
          <a:blip r:embed="rId2"/>
          <a:stretch>
            <a:fillRect/>
          </a:stretch>
        </p:blipFill>
        <p:spPr>
          <a:xfrm>
            <a:off x="7588331" y="3082328"/>
            <a:ext cx="4306043" cy="3270972"/>
          </a:xfrm>
          <a:prstGeom prst="rect">
            <a:avLst/>
          </a:prstGeom>
        </p:spPr>
      </p:pic>
      <p:sp>
        <p:nvSpPr>
          <p:cNvPr id="3" name="Rectángulo 2"/>
          <p:cNvSpPr/>
          <p:nvPr/>
        </p:nvSpPr>
        <p:spPr>
          <a:xfrm>
            <a:off x="249383" y="266171"/>
            <a:ext cx="11756569" cy="2862322"/>
          </a:xfrm>
          <a:prstGeom prst="rect">
            <a:avLst/>
          </a:prstGeom>
        </p:spPr>
        <p:txBody>
          <a:bodyPr wrap="square">
            <a:spAutoFit/>
          </a:bodyPr>
          <a:lstStyle/>
          <a:p>
            <a:pPr algn="just"/>
            <a:r>
              <a:rPr lang="es-ES" dirty="0"/>
              <a:t>El efecto fotovoltaico fue reconocido por primera vez en por el físico francés </a:t>
            </a:r>
            <a:r>
              <a:rPr lang="es-ES" dirty="0" err="1"/>
              <a:t>Edmond</a:t>
            </a:r>
            <a:r>
              <a:rPr lang="es-ES" dirty="0"/>
              <a:t> Becquerel mientras efectuaba experimentos Con una pila electrolítica de dos electrodos sumergidos en una sustancia electrolítica.</a:t>
            </a:r>
          </a:p>
          <a:p>
            <a:pPr algn="just"/>
            <a:r>
              <a:rPr lang="es-ES" dirty="0"/>
              <a:t>Esta pila aumentó su generación de electricidad al ser expuesta a la luz. Afines del siglo XIX se descubrió la fotoconductividad del material selenio y se construyó la primera celda experimental en una oblea de selenio. Recién en 1941 se construyó un dispositivo que puede ser llamado celda solar, fabricado de selenio y con una eficiencia del 1%. La compañía norteamericana Western Electric fue la primera en comercializar las celdas solares en 1955. </a:t>
            </a:r>
          </a:p>
          <a:p>
            <a:pPr algn="just"/>
            <a:r>
              <a:rPr lang="es-ES" dirty="0"/>
              <a:t>Es importante comprender que una celda solar es un dispositivo que convierte la energía de la luz del sol en energía eléctrica en forma directa, sin necesidad de partes móviles O algún tipo de combustión, mientras que el efecto fotovoltaico (la conversión de la luz solar en electricidad) se produce en los materiales semiconductores, donde su conductividad puede ser modificada además de generar una corriente eléctrica con cargas negativas, positivas o ambas.</a:t>
            </a:r>
          </a:p>
        </p:txBody>
      </p:sp>
      <p:sp>
        <p:nvSpPr>
          <p:cNvPr id="5" name="Rectángulo 4"/>
          <p:cNvSpPr/>
          <p:nvPr/>
        </p:nvSpPr>
        <p:spPr>
          <a:xfrm>
            <a:off x="5798374" y="3283965"/>
            <a:ext cx="1678379" cy="2862322"/>
          </a:xfrm>
          <a:prstGeom prst="rect">
            <a:avLst/>
          </a:prstGeom>
        </p:spPr>
        <p:txBody>
          <a:bodyPr wrap="square">
            <a:spAutoFit/>
          </a:bodyPr>
          <a:lstStyle/>
          <a:p>
            <a:r>
              <a:rPr lang="es-ES" b="1" dirty="0" smtClean="0"/>
              <a:t>Panel </a:t>
            </a:r>
            <a:r>
              <a:rPr lang="es-ES" b="1" dirty="0"/>
              <a:t>solar de 50 watts para aplicaciones de baja </a:t>
            </a:r>
            <a:r>
              <a:rPr lang="es-ES" b="1" dirty="0" smtClean="0"/>
              <a:t>potencia donde se aprecian sus elementos fundamentales, </a:t>
            </a:r>
            <a:endParaRPr lang="es-ES" b="1" dirty="0"/>
          </a:p>
          <a:p>
            <a:r>
              <a:rPr lang="es-ES" b="1" dirty="0"/>
              <a:t>las células fotovoltaicas.</a:t>
            </a:r>
          </a:p>
        </p:txBody>
      </p:sp>
    </p:spTree>
    <p:extLst>
      <p:ext uri="{BB962C8B-B14F-4D97-AF65-F5344CB8AC3E}">
        <p14:creationId xmlns:p14="http://schemas.microsoft.com/office/powerpoint/2010/main" val="640336737"/>
      </p:ext>
    </p:extLst>
  </p:cSld>
  <p:clrMapOvr>
    <a:masterClrMapping/>
  </p:clrMapOvr>
</p:sld>
</file>

<file path=ppt/slides/slide2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ángulo 3"/>
          <p:cNvSpPr/>
          <p:nvPr/>
        </p:nvSpPr>
        <p:spPr>
          <a:xfrm>
            <a:off x="237507" y="209360"/>
            <a:ext cx="11471564" cy="7017306"/>
          </a:xfrm>
          <a:prstGeom prst="rect">
            <a:avLst/>
          </a:prstGeom>
        </p:spPr>
        <p:txBody>
          <a:bodyPr wrap="square">
            <a:spAutoFit/>
          </a:bodyPr>
          <a:lstStyle/>
          <a:p>
            <a:pPr algn="just"/>
            <a:r>
              <a:rPr lang="es-ES" b="1" dirty="0" smtClean="0">
                <a:solidFill>
                  <a:srgbClr val="0070C0"/>
                </a:solidFill>
                <a:latin typeface="Arial Rounded MT Bold" panose="020F0704030504030204" pitchFamily="34" charset="0"/>
              </a:rPr>
              <a:t>Efecto </a:t>
            </a:r>
            <a:r>
              <a:rPr lang="es-ES" b="1" dirty="0">
                <a:solidFill>
                  <a:srgbClr val="0070C0"/>
                </a:solidFill>
                <a:latin typeface="Arial Rounded MT Bold" panose="020F0704030504030204" pitchFamily="34" charset="0"/>
              </a:rPr>
              <a:t>fotoeléctrico</a:t>
            </a:r>
          </a:p>
          <a:p>
            <a:pPr algn="just"/>
            <a:r>
              <a:rPr lang="es-ES" dirty="0"/>
              <a:t>Cuando </a:t>
            </a:r>
            <a:r>
              <a:rPr lang="es-ES" dirty="0" smtClean="0"/>
              <a:t>los átomos del material de la celda solar son </a:t>
            </a:r>
            <a:r>
              <a:rPr lang="es-ES" dirty="0"/>
              <a:t>excitados por los fotones provenientes </a:t>
            </a:r>
            <a:r>
              <a:rPr lang="es-ES" dirty="0" smtClean="0"/>
              <a:t>del sol, adquieren un estado de energía </a:t>
            </a:r>
            <a:r>
              <a:rPr lang="es-ES" dirty="0"/>
              <a:t>suficiente como para </a:t>
            </a:r>
            <a:r>
              <a:rPr lang="es-ES" dirty="0" smtClean="0"/>
              <a:t>liberarse y generar electrones disponibles en el interior de la celda </a:t>
            </a:r>
            <a:r>
              <a:rPr lang="es-ES" dirty="0"/>
              <a:t>fotoeléctrica. Estos </a:t>
            </a:r>
            <a:r>
              <a:rPr lang="es-ES" dirty="0" smtClean="0"/>
              <a:t>se dirigen </a:t>
            </a:r>
            <a:r>
              <a:rPr lang="es-ES" dirty="0"/>
              <a:t>hacia uno </a:t>
            </a:r>
            <a:r>
              <a:rPr lang="es-ES" dirty="0" smtClean="0"/>
              <a:t>de eléctrica </a:t>
            </a:r>
            <a:r>
              <a:rPr lang="es-ES" dirty="0"/>
              <a:t>continua</a:t>
            </a:r>
            <a:r>
              <a:rPr lang="es-ES" dirty="0" smtClean="0"/>
              <a:t>.</a:t>
            </a:r>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smtClean="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ctr"/>
            <a:endParaRPr lang="es-ES" b="1" dirty="0" smtClean="0"/>
          </a:p>
          <a:p>
            <a:pPr algn="ctr"/>
            <a:endParaRPr lang="es-ES" b="1" dirty="0"/>
          </a:p>
          <a:p>
            <a:pPr algn="ctr"/>
            <a:endParaRPr lang="es-ES" b="1" dirty="0" smtClean="0"/>
          </a:p>
          <a:p>
            <a:pPr algn="ctr"/>
            <a:r>
              <a:rPr lang="es-ES" b="1" dirty="0" smtClean="0"/>
              <a:t>Sistema </a:t>
            </a:r>
            <a:r>
              <a:rPr lang="es-ES" b="1" dirty="0"/>
              <a:t>de iluminación urbano de alta eficiencia basado en diodos ledes, alimentado con paneles </a:t>
            </a:r>
          </a:p>
          <a:p>
            <a:pPr algn="ctr"/>
            <a:r>
              <a:rPr lang="es-ES" b="1" dirty="0"/>
              <a:t>fotovoltaicos que </a:t>
            </a:r>
            <a:r>
              <a:rPr lang="es-ES" b="1" dirty="0" smtClean="0"/>
              <a:t>lo independizan </a:t>
            </a:r>
            <a:r>
              <a:rPr lang="es-ES" b="1" dirty="0"/>
              <a:t>de </a:t>
            </a:r>
            <a:r>
              <a:rPr lang="es-ES" b="1" dirty="0" smtClean="0"/>
              <a:t>la red </a:t>
            </a:r>
            <a:r>
              <a:rPr lang="es-ES" b="1" dirty="0"/>
              <a:t>eléctrica</a:t>
            </a:r>
            <a:r>
              <a:rPr lang="es-ES" b="1" dirty="0" smtClean="0"/>
              <a:t>.</a:t>
            </a:r>
          </a:p>
          <a:p>
            <a:pPr algn="just"/>
            <a:endParaRPr lang="es-ES" dirty="0"/>
          </a:p>
        </p:txBody>
      </p:sp>
      <p:pic>
        <p:nvPicPr>
          <p:cNvPr id="2" name="Imagen 1"/>
          <p:cNvPicPr>
            <a:picLocks noChangeAspect="1"/>
          </p:cNvPicPr>
          <p:nvPr/>
        </p:nvPicPr>
        <p:blipFill>
          <a:blip r:embed="rId2"/>
          <a:stretch>
            <a:fillRect/>
          </a:stretch>
        </p:blipFill>
        <p:spPr>
          <a:xfrm>
            <a:off x="237507" y="1436727"/>
            <a:ext cx="3952875" cy="2252477"/>
          </a:xfrm>
          <a:prstGeom prst="rect">
            <a:avLst/>
          </a:prstGeom>
        </p:spPr>
      </p:pic>
      <p:pic>
        <p:nvPicPr>
          <p:cNvPr id="3" name="Imagen 2"/>
          <p:cNvPicPr>
            <a:picLocks noChangeAspect="1"/>
          </p:cNvPicPr>
          <p:nvPr/>
        </p:nvPicPr>
        <p:blipFill>
          <a:blip r:embed="rId3"/>
          <a:stretch>
            <a:fillRect/>
          </a:stretch>
        </p:blipFill>
        <p:spPr>
          <a:xfrm>
            <a:off x="8330912" y="1209245"/>
            <a:ext cx="3514725" cy="2624447"/>
          </a:xfrm>
          <a:prstGeom prst="rect">
            <a:avLst/>
          </a:prstGeom>
        </p:spPr>
      </p:pic>
      <p:sp>
        <p:nvSpPr>
          <p:cNvPr id="5" name="Rectángulo 4"/>
          <p:cNvSpPr/>
          <p:nvPr/>
        </p:nvSpPr>
        <p:spPr>
          <a:xfrm>
            <a:off x="8354662" y="3833692"/>
            <a:ext cx="3651291" cy="1477328"/>
          </a:xfrm>
          <a:prstGeom prst="rect">
            <a:avLst/>
          </a:prstGeom>
        </p:spPr>
        <p:txBody>
          <a:bodyPr wrap="square">
            <a:spAutoFit/>
          </a:bodyPr>
          <a:lstStyle/>
          <a:p>
            <a:pPr algn="ctr"/>
            <a:r>
              <a:rPr lang="es-ES" b="1" dirty="0"/>
              <a:t>La baja del costo y mejora en el rendimiento de los paneles fotovoltaicos permite instalar plantas desalinizadoras de agua en zonas desérticas.</a:t>
            </a:r>
          </a:p>
        </p:txBody>
      </p:sp>
      <p:sp>
        <p:nvSpPr>
          <p:cNvPr id="6" name="Rectángulo 5"/>
          <p:cNvSpPr/>
          <p:nvPr/>
        </p:nvSpPr>
        <p:spPr>
          <a:xfrm>
            <a:off x="237507" y="3833692"/>
            <a:ext cx="3372592" cy="1477328"/>
          </a:xfrm>
          <a:prstGeom prst="rect">
            <a:avLst/>
          </a:prstGeom>
        </p:spPr>
        <p:txBody>
          <a:bodyPr wrap="square">
            <a:spAutoFit/>
          </a:bodyPr>
          <a:lstStyle/>
          <a:p>
            <a:pPr algn="ctr"/>
            <a:r>
              <a:rPr lang="es-ES" b="1" dirty="0" smtClean="0"/>
              <a:t>Avión </a:t>
            </a:r>
            <a:r>
              <a:rPr lang="es-ES" b="1" dirty="0"/>
              <a:t>solar no tripulado Helios, de la Nasa, con 130 metros de envergadura y 14 hélices, diseñado para vigilar la alta atmósfera por meses.</a:t>
            </a:r>
          </a:p>
        </p:txBody>
      </p:sp>
      <p:pic>
        <p:nvPicPr>
          <p:cNvPr id="7" name="Imagen 6"/>
          <p:cNvPicPr>
            <a:picLocks noChangeAspect="1"/>
          </p:cNvPicPr>
          <p:nvPr/>
        </p:nvPicPr>
        <p:blipFill>
          <a:blip r:embed="rId4"/>
          <a:stretch>
            <a:fillRect/>
          </a:stretch>
        </p:blipFill>
        <p:spPr>
          <a:xfrm>
            <a:off x="4717102" y="2321934"/>
            <a:ext cx="2876550" cy="3876675"/>
          </a:xfrm>
          <a:prstGeom prst="rect">
            <a:avLst/>
          </a:prstGeom>
        </p:spPr>
      </p:pic>
    </p:spTree>
    <p:extLst>
      <p:ext uri="{BB962C8B-B14F-4D97-AF65-F5344CB8AC3E}">
        <p14:creationId xmlns:p14="http://schemas.microsoft.com/office/powerpoint/2010/main" val="2193827826"/>
      </p:ext>
    </p:extLst>
  </p:cSld>
  <p:clrMapOvr>
    <a:masterClrMapping/>
  </p:clrMapOvr>
</p:sld>
</file>

<file path=ppt/slides/slide2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p:cNvPicPr>
            <a:picLocks noChangeAspect="1"/>
          </p:cNvPicPr>
          <p:nvPr/>
        </p:nvPicPr>
        <p:blipFill>
          <a:blip r:embed="rId2"/>
          <a:stretch>
            <a:fillRect/>
          </a:stretch>
        </p:blipFill>
        <p:spPr>
          <a:xfrm>
            <a:off x="327746" y="380010"/>
            <a:ext cx="4886325" cy="3200400"/>
          </a:xfrm>
          <a:prstGeom prst="rect">
            <a:avLst/>
          </a:prstGeom>
        </p:spPr>
      </p:pic>
      <p:sp>
        <p:nvSpPr>
          <p:cNvPr id="5" name="Rectángulo 4"/>
          <p:cNvSpPr/>
          <p:nvPr/>
        </p:nvSpPr>
        <p:spPr>
          <a:xfrm>
            <a:off x="327746" y="3846109"/>
            <a:ext cx="4886325" cy="923330"/>
          </a:xfrm>
          <a:prstGeom prst="rect">
            <a:avLst/>
          </a:prstGeom>
        </p:spPr>
        <p:txBody>
          <a:bodyPr wrap="square">
            <a:spAutoFit/>
          </a:bodyPr>
          <a:lstStyle/>
          <a:p>
            <a:pPr algn="ctr"/>
            <a:r>
              <a:rPr lang="es-ES" b="1" dirty="0"/>
              <a:t>Paneles solares que forman parte del satélite geoestacionario argentino </a:t>
            </a:r>
            <a:r>
              <a:rPr lang="es-ES" b="1" dirty="0" smtClean="0"/>
              <a:t>ARSAT1 en el laboratorio </a:t>
            </a:r>
            <a:r>
              <a:rPr lang="es-ES" b="1" dirty="0"/>
              <a:t>durante </a:t>
            </a:r>
            <a:r>
              <a:rPr lang="es-ES" b="1" dirty="0" smtClean="0"/>
              <a:t>la etapa </a:t>
            </a:r>
            <a:r>
              <a:rPr lang="es-ES" b="1" dirty="0"/>
              <a:t>de pruebas.</a:t>
            </a:r>
          </a:p>
        </p:txBody>
      </p:sp>
      <p:sp>
        <p:nvSpPr>
          <p:cNvPr id="6" name="Rectángulo 5"/>
          <p:cNvSpPr/>
          <p:nvPr/>
        </p:nvSpPr>
        <p:spPr>
          <a:xfrm>
            <a:off x="5446815" y="122366"/>
            <a:ext cx="6582887" cy="4524315"/>
          </a:xfrm>
          <a:prstGeom prst="rect">
            <a:avLst/>
          </a:prstGeom>
        </p:spPr>
        <p:txBody>
          <a:bodyPr wrap="square">
            <a:spAutoFit/>
          </a:bodyPr>
          <a:lstStyle/>
          <a:p>
            <a:pPr algn="just"/>
            <a:r>
              <a:rPr lang="es-ES" dirty="0" smtClean="0"/>
              <a:t>Dos características fundamentales de las celdas solares Las  células fotovoltaicas son su eficiencia y la vida útil media</a:t>
            </a:r>
            <a:r>
              <a:rPr lang="es-ES" dirty="0"/>
              <a:t>. </a:t>
            </a:r>
            <a:r>
              <a:rPr lang="es-ES" dirty="0" smtClean="0"/>
              <a:t>La eficiencia se define </a:t>
            </a:r>
            <a:r>
              <a:rPr lang="es-ES" dirty="0"/>
              <a:t>como la relación entre la potencia eléctrica que entrega </a:t>
            </a:r>
            <a:r>
              <a:rPr lang="es-ES" dirty="0" smtClean="0"/>
              <a:t>una </a:t>
            </a:r>
            <a:r>
              <a:rPr lang="es-ES" dirty="0"/>
              <a:t>celda solar (expuesta a pleno sol) y la potencia solar </a:t>
            </a:r>
            <a:r>
              <a:rPr lang="es-ES" dirty="0" smtClean="0"/>
              <a:t>incidente </a:t>
            </a:r>
            <a:r>
              <a:rPr lang="es-ES" dirty="0"/>
              <a:t>sobre ella. Comercialmente, las celdas de </a:t>
            </a:r>
            <a:r>
              <a:rPr lang="es-ES" dirty="0" smtClean="0"/>
              <a:t>silicio (</a:t>
            </a:r>
            <a:r>
              <a:rPr lang="es-ES" dirty="0"/>
              <a:t>Si</a:t>
            </a:r>
            <a:r>
              <a:rPr lang="es-ES" dirty="0" smtClean="0"/>
              <a:t>) amorfo tienen un rendimiento del 6 %; las de silicio </a:t>
            </a:r>
            <a:r>
              <a:rPr lang="es-ES" dirty="0" err="1" smtClean="0"/>
              <a:t>monocristalino</a:t>
            </a:r>
            <a:r>
              <a:rPr lang="es-ES" dirty="0" smtClean="0"/>
              <a:t>, del 14 % al 22 %; y las de arseniuro de galio (</a:t>
            </a:r>
            <a:r>
              <a:rPr lang="es-ES" dirty="0" err="1"/>
              <a:t>GaAs</a:t>
            </a:r>
            <a:r>
              <a:rPr lang="es-ES" dirty="0"/>
              <a:t>), un 30 %, aunque en experiencias de laboratorio </a:t>
            </a:r>
            <a:r>
              <a:rPr lang="es-ES" dirty="0" smtClean="0"/>
              <a:t>se han </a:t>
            </a:r>
            <a:r>
              <a:rPr lang="es-ES" dirty="0"/>
              <a:t>obtenido rendimientos más elevados. </a:t>
            </a:r>
            <a:r>
              <a:rPr lang="es-ES" dirty="0" smtClean="0"/>
              <a:t>La vida útil media   a  </a:t>
            </a:r>
            <a:r>
              <a:rPr lang="es-ES" dirty="0"/>
              <a:t>máximo rendimiento </a:t>
            </a:r>
            <a:r>
              <a:rPr lang="es-ES" dirty="0" smtClean="0"/>
              <a:t>se sitúa alrededor de los 25 años; a</a:t>
            </a:r>
            <a:endParaRPr lang="es-ES" dirty="0"/>
          </a:p>
          <a:p>
            <a:pPr algn="just"/>
            <a:r>
              <a:rPr lang="es-ES" dirty="0"/>
              <a:t>partir de este momento, </a:t>
            </a:r>
            <a:r>
              <a:rPr lang="es-ES" dirty="0" smtClean="0"/>
              <a:t>la potencia </a:t>
            </a:r>
            <a:r>
              <a:rPr lang="es-ES" dirty="0"/>
              <a:t>entregada disminuye de </a:t>
            </a:r>
            <a:r>
              <a:rPr lang="es-ES" dirty="0" smtClean="0"/>
              <a:t>manera </a:t>
            </a:r>
            <a:r>
              <a:rPr lang="es-ES" dirty="0"/>
              <a:t>considerable por debajo del valor original.</a:t>
            </a:r>
          </a:p>
          <a:p>
            <a:pPr algn="just"/>
            <a:r>
              <a:rPr lang="es-ES" dirty="0"/>
              <a:t>Un panel fotovoltaico es un grupo de células fotoeléctricas </a:t>
            </a:r>
            <a:r>
              <a:rPr lang="es-ES" dirty="0" smtClean="0"/>
              <a:t>que </a:t>
            </a:r>
            <a:r>
              <a:rPr lang="es-ES" dirty="0"/>
              <a:t>se utilizan para convertir energía solar en energía eléctrica</a:t>
            </a:r>
            <a:r>
              <a:rPr lang="es-ES" dirty="0" smtClean="0"/>
              <a:t>. Están conectadas en serie, de modo de incrementar la tensión de salida continua hasta el valor deseado </a:t>
            </a:r>
            <a:r>
              <a:rPr lang="es-ES" dirty="0"/>
              <a:t>(normalmente </a:t>
            </a:r>
            <a:r>
              <a:rPr lang="es-ES" dirty="0" smtClean="0"/>
              <a:t>12 </a:t>
            </a:r>
            <a:r>
              <a:rPr lang="es-ES" dirty="0" err="1" smtClean="0"/>
              <a:t>Vcc</a:t>
            </a:r>
            <a:r>
              <a:rPr lang="es-ES" dirty="0" smtClean="0"/>
              <a:t> o 24 </a:t>
            </a:r>
            <a:r>
              <a:rPr lang="es-ES" dirty="0" err="1"/>
              <a:t>Vcc</a:t>
            </a:r>
            <a:r>
              <a:rPr lang="es-ES" dirty="0"/>
              <a:t>) y, luego, </a:t>
            </a:r>
            <a:r>
              <a:rPr lang="es-ES" dirty="0" smtClean="0"/>
              <a:t>se acoplan con otros </a:t>
            </a:r>
            <a:r>
              <a:rPr lang="es-ES" dirty="0"/>
              <a:t>grupos similares</a:t>
            </a:r>
            <a:r>
              <a:rPr lang="es-ES" dirty="0" smtClean="0"/>
              <a:t>, </a:t>
            </a:r>
            <a:endParaRPr lang="es-ES" dirty="0"/>
          </a:p>
        </p:txBody>
      </p:sp>
      <p:sp>
        <p:nvSpPr>
          <p:cNvPr id="7" name="Rectángulo 6"/>
          <p:cNvSpPr/>
          <p:nvPr/>
        </p:nvSpPr>
        <p:spPr>
          <a:xfrm>
            <a:off x="186046" y="4769439"/>
            <a:ext cx="11843657" cy="1754326"/>
          </a:xfrm>
          <a:prstGeom prst="rect">
            <a:avLst/>
          </a:prstGeom>
        </p:spPr>
        <p:txBody>
          <a:bodyPr wrap="square">
            <a:spAutoFit/>
          </a:bodyPr>
          <a:lstStyle/>
          <a:p>
            <a:pPr algn="just"/>
            <a:r>
              <a:rPr lang="es-ES" dirty="0" smtClean="0"/>
              <a:t>aunque </a:t>
            </a:r>
            <a:r>
              <a:rPr lang="es-ES" dirty="0"/>
              <a:t>ahora </a:t>
            </a:r>
            <a:r>
              <a:rPr lang="es-ES" dirty="0" smtClean="0"/>
              <a:t>en paralelo </a:t>
            </a:r>
            <a:r>
              <a:rPr lang="es-ES" dirty="0"/>
              <a:t>para </a:t>
            </a:r>
            <a:r>
              <a:rPr lang="es-ES" dirty="0" smtClean="0"/>
              <a:t>incrementar el valor de corriente eléctrica que es capaz de proporcionar el dispositivo</a:t>
            </a:r>
            <a:r>
              <a:rPr lang="es-ES" dirty="0"/>
              <a:t>. Para obtener corriente alterna </a:t>
            </a:r>
            <a:r>
              <a:rPr lang="es-ES" dirty="0" smtClean="0"/>
              <a:t>a partir de un panel fotovoltaico o aumentar la tensión</a:t>
            </a:r>
            <a:r>
              <a:rPr lang="es-ES" dirty="0"/>
              <a:t>, </a:t>
            </a:r>
            <a:r>
              <a:rPr lang="es-ES" dirty="0" smtClean="0"/>
              <a:t>será necesario </a:t>
            </a:r>
            <a:r>
              <a:rPr lang="es-ES" dirty="0"/>
              <a:t>incorporar </a:t>
            </a:r>
            <a:r>
              <a:rPr lang="es-ES" dirty="0" smtClean="0"/>
              <a:t>un inversor o un convertidor de potencia</a:t>
            </a:r>
            <a:r>
              <a:rPr lang="es-ES" dirty="0"/>
              <a:t>. </a:t>
            </a:r>
          </a:p>
          <a:p>
            <a:pPr algn="just"/>
            <a:r>
              <a:rPr lang="es-ES" dirty="0" smtClean="0"/>
              <a:t>Las células fotovoltaicas se pueden utilizar individualmente, por ejemplo en iluminación de jardines, o  conformando paneles solares fotovoltaicos. En este caso se utilizan para reemplazar a  las baterías, para producir electricidad y  para otra gran cantidad de aplicaciones</a:t>
            </a:r>
            <a:r>
              <a:rPr lang="es-ES" dirty="0"/>
              <a:t>, </a:t>
            </a:r>
            <a:r>
              <a:rPr lang="es-ES" dirty="0" smtClean="0"/>
              <a:t>aunque una de las  más importantes es  </a:t>
            </a:r>
            <a:r>
              <a:rPr lang="es-ES" dirty="0"/>
              <a:t>proporcionar </a:t>
            </a:r>
            <a:r>
              <a:rPr lang="es-ES" dirty="0" smtClean="0"/>
              <a:t>energía eléctrica a  los hogares</a:t>
            </a:r>
            <a:r>
              <a:rPr lang="es-ES" dirty="0"/>
              <a:t>.</a:t>
            </a:r>
          </a:p>
        </p:txBody>
      </p:sp>
    </p:spTree>
    <p:extLst>
      <p:ext uri="{BB962C8B-B14F-4D97-AF65-F5344CB8AC3E}">
        <p14:creationId xmlns:p14="http://schemas.microsoft.com/office/powerpoint/2010/main" val="1837784172"/>
      </p:ext>
    </p:extLst>
  </p:cSld>
  <p:clrMapOvr>
    <a:masterClrMapping/>
  </p:clrMapOvr>
</p:sld>
</file>

<file path=ppt/slides/slide2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p:cNvPicPr>
            <a:picLocks noChangeAspect="1"/>
          </p:cNvPicPr>
          <p:nvPr/>
        </p:nvPicPr>
        <p:blipFill>
          <a:blip r:embed="rId2"/>
          <a:stretch>
            <a:fillRect/>
          </a:stretch>
        </p:blipFill>
        <p:spPr>
          <a:xfrm>
            <a:off x="327746" y="380010"/>
            <a:ext cx="4886325" cy="3200400"/>
          </a:xfrm>
          <a:prstGeom prst="rect">
            <a:avLst/>
          </a:prstGeom>
        </p:spPr>
      </p:pic>
      <p:sp>
        <p:nvSpPr>
          <p:cNvPr id="5" name="Rectángulo 4"/>
          <p:cNvSpPr/>
          <p:nvPr/>
        </p:nvSpPr>
        <p:spPr>
          <a:xfrm>
            <a:off x="327746" y="3846109"/>
            <a:ext cx="4886325" cy="923330"/>
          </a:xfrm>
          <a:prstGeom prst="rect">
            <a:avLst/>
          </a:prstGeom>
        </p:spPr>
        <p:txBody>
          <a:bodyPr wrap="square">
            <a:spAutoFit/>
          </a:bodyPr>
          <a:lstStyle/>
          <a:p>
            <a:pPr algn="ctr"/>
            <a:r>
              <a:rPr lang="es-ES" b="1" dirty="0"/>
              <a:t>Paneles solares que forman parte del satélite geoestacionario argentino </a:t>
            </a:r>
            <a:r>
              <a:rPr lang="es-ES" b="1" dirty="0" smtClean="0"/>
              <a:t>ARSAT1 en el laboratorio </a:t>
            </a:r>
            <a:r>
              <a:rPr lang="es-ES" b="1" dirty="0"/>
              <a:t>durante </a:t>
            </a:r>
            <a:r>
              <a:rPr lang="es-ES" b="1" dirty="0" smtClean="0"/>
              <a:t>la etapa </a:t>
            </a:r>
            <a:r>
              <a:rPr lang="es-ES" b="1" dirty="0"/>
              <a:t>de pruebas.</a:t>
            </a:r>
          </a:p>
        </p:txBody>
      </p:sp>
      <p:sp>
        <p:nvSpPr>
          <p:cNvPr id="6" name="Rectángulo 5"/>
          <p:cNvSpPr/>
          <p:nvPr/>
        </p:nvSpPr>
        <p:spPr>
          <a:xfrm>
            <a:off x="5446815" y="122366"/>
            <a:ext cx="6582887" cy="4524315"/>
          </a:xfrm>
          <a:prstGeom prst="rect">
            <a:avLst/>
          </a:prstGeom>
        </p:spPr>
        <p:txBody>
          <a:bodyPr wrap="square">
            <a:spAutoFit/>
          </a:bodyPr>
          <a:lstStyle/>
          <a:p>
            <a:pPr algn="just"/>
            <a:r>
              <a:rPr lang="es-ES" dirty="0" smtClean="0"/>
              <a:t>Dos características fundamentales de las celdas solares Las  células fotovoltaicas son su eficiencia y la vida útil media</a:t>
            </a:r>
            <a:r>
              <a:rPr lang="es-ES" dirty="0"/>
              <a:t>. </a:t>
            </a:r>
            <a:r>
              <a:rPr lang="es-ES" dirty="0" smtClean="0"/>
              <a:t>La eficiencia se define </a:t>
            </a:r>
            <a:r>
              <a:rPr lang="es-ES" dirty="0"/>
              <a:t>como la relación entre la potencia eléctrica que entrega </a:t>
            </a:r>
            <a:r>
              <a:rPr lang="es-ES" dirty="0" smtClean="0"/>
              <a:t>una </a:t>
            </a:r>
            <a:r>
              <a:rPr lang="es-ES" dirty="0"/>
              <a:t>celda solar (expuesta a pleno sol) y la potencia solar </a:t>
            </a:r>
            <a:r>
              <a:rPr lang="es-ES" dirty="0" smtClean="0"/>
              <a:t>incidente </a:t>
            </a:r>
            <a:r>
              <a:rPr lang="es-ES" dirty="0"/>
              <a:t>sobre ella. Comercialmente, las celdas de </a:t>
            </a:r>
            <a:r>
              <a:rPr lang="es-ES" dirty="0" smtClean="0"/>
              <a:t>silicio (</a:t>
            </a:r>
            <a:r>
              <a:rPr lang="es-ES" dirty="0"/>
              <a:t>Si</a:t>
            </a:r>
            <a:r>
              <a:rPr lang="es-ES" dirty="0" smtClean="0"/>
              <a:t>) amorfo tienen un rendimiento del 6 %; las de silicio </a:t>
            </a:r>
            <a:r>
              <a:rPr lang="es-ES" dirty="0" err="1" smtClean="0"/>
              <a:t>monocristalino</a:t>
            </a:r>
            <a:r>
              <a:rPr lang="es-ES" dirty="0" smtClean="0"/>
              <a:t>, del 14 % al 22 %; y las de arseniuro de galio (</a:t>
            </a:r>
            <a:r>
              <a:rPr lang="es-ES" dirty="0" err="1"/>
              <a:t>GaAs</a:t>
            </a:r>
            <a:r>
              <a:rPr lang="es-ES" dirty="0"/>
              <a:t>), un 30 %, aunque en experiencias de laboratorio </a:t>
            </a:r>
            <a:r>
              <a:rPr lang="es-ES" dirty="0" smtClean="0"/>
              <a:t>se han </a:t>
            </a:r>
            <a:r>
              <a:rPr lang="es-ES" dirty="0"/>
              <a:t>obtenido rendimientos más elevados. </a:t>
            </a:r>
            <a:r>
              <a:rPr lang="es-ES" dirty="0" smtClean="0"/>
              <a:t>La vida útil media   a  </a:t>
            </a:r>
            <a:r>
              <a:rPr lang="es-ES" dirty="0"/>
              <a:t>máximo rendimiento </a:t>
            </a:r>
            <a:r>
              <a:rPr lang="es-ES" dirty="0" smtClean="0"/>
              <a:t>se sitúa alrededor de los 25 años; a</a:t>
            </a:r>
            <a:endParaRPr lang="es-ES" dirty="0"/>
          </a:p>
          <a:p>
            <a:pPr algn="just"/>
            <a:r>
              <a:rPr lang="es-ES" dirty="0"/>
              <a:t>partir de este momento, </a:t>
            </a:r>
            <a:r>
              <a:rPr lang="es-ES" dirty="0" smtClean="0"/>
              <a:t>la potencia </a:t>
            </a:r>
            <a:r>
              <a:rPr lang="es-ES" dirty="0"/>
              <a:t>entregada disminuye de </a:t>
            </a:r>
            <a:r>
              <a:rPr lang="es-ES" dirty="0" smtClean="0"/>
              <a:t>manera </a:t>
            </a:r>
            <a:r>
              <a:rPr lang="es-ES" dirty="0"/>
              <a:t>considerable por debajo del valor original.</a:t>
            </a:r>
          </a:p>
          <a:p>
            <a:pPr algn="just"/>
            <a:r>
              <a:rPr lang="es-ES" dirty="0"/>
              <a:t>Un panel fotovoltaico es un grupo de células fotoeléctricas </a:t>
            </a:r>
            <a:r>
              <a:rPr lang="es-ES" dirty="0" smtClean="0"/>
              <a:t>que </a:t>
            </a:r>
            <a:r>
              <a:rPr lang="es-ES" dirty="0"/>
              <a:t>se utilizan para convertir energía solar en energía eléctrica</a:t>
            </a:r>
            <a:r>
              <a:rPr lang="es-ES" dirty="0" smtClean="0"/>
              <a:t>. Están conectadas en serie, de modo de incrementar la tensión de salida continua hasta el valor deseado </a:t>
            </a:r>
            <a:r>
              <a:rPr lang="es-ES" dirty="0"/>
              <a:t>(normalmente </a:t>
            </a:r>
            <a:r>
              <a:rPr lang="es-ES" dirty="0" smtClean="0"/>
              <a:t>12 </a:t>
            </a:r>
            <a:r>
              <a:rPr lang="es-ES" dirty="0" err="1" smtClean="0"/>
              <a:t>Vcc</a:t>
            </a:r>
            <a:r>
              <a:rPr lang="es-ES" dirty="0" smtClean="0"/>
              <a:t> o 24 </a:t>
            </a:r>
            <a:r>
              <a:rPr lang="es-ES" dirty="0" err="1"/>
              <a:t>Vcc</a:t>
            </a:r>
            <a:r>
              <a:rPr lang="es-ES" dirty="0"/>
              <a:t>) y, luego, </a:t>
            </a:r>
            <a:r>
              <a:rPr lang="es-ES" dirty="0" smtClean="0"/>
              <a:t>se acoplan con otros </a:t>
            </a:r>
            <a:r>
              <a:rPr lang="es-ES" dirty="0"/>
              <a:t>grupos similares</a:t>
            </a:r>
            <a:r>
              <a:rPr lang="es-ES" dirty="0" smtClean="0"/>
              <a:t>, </a:t>
            </a:r>
            <a:endParaRPr lang="es-ES" dirty="0"/>
          </a:p>
        </p:txBody>
      </p:sp>
      <p:sp>
        <p:nvSpPr>
          <p:cNvPr id="7" name="Rectángulo 6"/>
          <p:cNvSpPr/>
          <p:nvPr/>
        </p:nvSpPr>
        <p:spPr>
          <a:xfrm>
            <a:off x="186046" y="4769439"/>
            <a:ext cx="11843657" cy="1754326"/>
          </a:xfrm>
          <a:prstGeom prst="rect">
            <a:avLst/>
          </a:prstGeom>
        </p:spPr>
        <p:txBody>
          <a:bodyPr wrap="square">
            <a:spAutoFit/>
          </a:bodyPr>
          <a:lstStyle/>
          <a:p>
            <a:pPr algn="just"/>
            <a:r>
              <a:rPr lang="es-ES" dirty="0" smtClean="0"/>
              <a:t>aunque </a:t>
            </a:r>
            <a:r>
              <a:rPr lang="es-ES" dirty="0"/>
              <a:t>ahora </a:t>
            </a:r>
            <a:r>
              <a:rPr lang="es-ES" dirty="0" smtClean="0"/>
              <a:t>en paralelo </a:t>
            </a:r>
            <a:r>
              <a:rPr lang="es-ES" dirty="0"/>
              <a:t>para </a:t>
            </a:r>
            <a:r>
              <a:rPr lang="es-ES" dirty="0" smtClean="0"/>
              <a:t>incrementar el valor de corriente eléctrica que es capaz de proporcionar el dispositivo</a:t>
            </a:r>
            <a:r>
              <a:rPr lang="es-ES" dirty="0"/>
              <a:t>. Para obtener corriente alterna </a:t>
            </a:r>
            <a:r>
              <a:rPr lang="es-ES" dirty="0" smtClean="0"/>
              <a:t>a partir de un panel fotovoltaico o aumentar la tensión</a:t>
            </a:r>
            <a:r>
              <a:rPr lang="es-ES" dirty="0"/>
              <a:t>, </a:t>
            </a:r>
            <a:r>
              <a:rPr lang="es-ES" dirty="0" smtClean="0"/>
              <a:t>será necesario </a:t>
            </a:r>
            <a:r>
              <a:rPr lang="es-ES" dirty="0"/>
              <a:t>incorporar </a:t>
            </a:r>
            <a:r>
              <a:rPr lang="es-ES" dirty="0" smtClean="0"/>
              <a:t>un inversor o un convertidor de potencia</a:t>
            </a:r>
            <a:r>
              <a:rPr lang="es-ES" dirty="0"/>
              <a:t>. </a:t>
            </a:r>
          </a:p>
          <a:p>
            <a:pPr algn="just"/>
            <a:r>
              <a:rPr lang="es-ES" dirty="0" smtClean="0"/>
              <a:t>Las células fotovoltaicas se pueden utilizar individualmente, por ejemplo en iluminación de jardines, o  conformando paneles solares fotovoltaicos. En este caso se utilizan para reemplazar a  las baterías, para producir electricidad y  para otra gran cantidad de aplicaciones</a:t>
            </a:r>
            <a:r>
              <a:rPr lang="es-ES" dirty="0"/>
              <a:t>, </a:t>
            </a:r>
            <a:r>
              <a:rPr lang="es-ES" dirty="0" smtClean="0"/>
              <a:t>aunque una de las  más importantes es  </a:t>
            </a:r>
            <a:r>
              <a:rPr lang="es-ES" dirty="0"/>
              <a:t>proporcionar </a:t>
            </a:r>
            <a:r>
              <a:rPr lang="es-ES" dirty="0" smtClean="0"/>
              <a:t>energía eléctrica a  los hogares</a:t>
            </a:r>
            <a:r>
              <a:rPr lang="es-ES" dirty="0"/>
              <a:t>.</a:t>
            </a:r>
          </a:p>
        </p:txBody>
      </p:sp>
    </p:spTree>
    <p:extLst>
      <p:ext uri="{BB962C8B-B14F-4D97-AF65-F5344CB8AC3E}">
        <p14:creationId xmlns:p14="http://schemas.microsoft.com/office/powerpoint/2010/main" val="1669413585"/>
      </p:ext>
    </p:extLst>
  </p:cSld>
  <p:clrMapOvr>
    <a:masterClrMapping/>
  </p:clrMapOvr>
</p:sld>
</file>

<file path=ppt/slides/slide2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ángulo 3"/>
          <p:cNvSpPr/>
          <p:nvPr/>
        </p:nvSpPr>
        <p:spPr>
          <a:xfrm>
            <a:off x="197921" y="153021"/>
            <a:ext cx="11855533" cy="4247317"/>
          </a:xfrm>
          <a:prstGeom prst="rect">
            <a:avLst/>
          </a:prstGeom>
        </p:spPr>
        <p:txBody>
          <a:bodyPr wrap="square">
            <a:spAutoFit/>
          </a:bodyPr>
          <a:lstStyle/>
          <a:p>
            <a:pPr algn="just"/>
            <a:r>
              <a:rPr lang="es-ES" dirty="0" smtClean="0"/>
              <a:t>Algunas </a:t>
            </a:r>
            <a:r>
              <a:rPr lang="es-ES" dirty="0"/>
              <a:t>de las aplicaciones más conocidas de la </a:t>
            </a:r>
            <a:r>
              <a:rPr lang="es-ES" dirty="0" smtClean="0"/>
              <a:t>energía </a:t>
            </a:r>
            <a:r>
              <a:rPr lang="es-ES" dirty="0"/>
              <a:t>solar fotovoltaica son: luces de señalización, luces </a:t>
            </a:r>
            <a:r>
              <a:rPr lang="es-ES" dirty="0" smtClean="0"/>
              <a:t>de emergencia</a:t>
            </a:r>
            <a:r>
              <a:rPr lang="es-ES" dirty="0"/>
              <a:t>, balizas, lámparas portátiles; cercos eléctricos </a:t>
            </a:r>
            <a:r>
              <a:rPr lang="es-ES" dirty="0" smtClean="0"/>
              <a:t>para </a:t>
            </a:r>
            <a:r>
              <a:rPr lang="es-ES" dirty="0"/>
              <a:t>ganadería y sistemas de seguridad; cargadores </a:t>
            </a:r>
            <a:r>
              <a:rPr lang="es-ES" dirty="0" smtClean="0"/>
              <a:t>de baterías de distintos tipos; para telecomunicaciones en </a:t>
            </a:r>
            <a:r>
              <a:rPr lang="es-ES" dirty="0"/>
              <a:t>zonas remotas; alimentando bombas para agua potable o </a:t>
            </a:r>
            <a:r>
              <a:rPr lang="es-ES" dirty="0" smtClean="0"/>
              <a:t>irrigación </a:t>
            </a:r>
            <a:r>
              <a:rPr lang="es-ES" dirty="0"/>
              <a:t>de cultivos, en depuradoras de aguas </a:t>
            </a:r>
            <a:r>
              <a:rPr lang="es-ES" dirty="0" smtClean="0"/>
              <a:t>residuales</a:t>
            </a:r>
            <a:r>
              <a:rPr lang="es-ES" dirty="0"/>
              <a:t>; en sistemas de desalinización y potabilización de agua; </a:t>
            </a:r>
            <a:r>
              <a:rPr lang="es-ES" dirty="0" smtClean="0"/>
              <a:t>para </a:t>
            </a:r>
            <a:r>
              <a:rPr lang="es-ES" dirty="0"/>
              <a:t>enfriar vacunas; en fachadas y viviendas con techos </a:t>
            </a:r>
            <a:r>
              <a:rPr lang="es-ES" dirty="0" smtClean="0"/>
              <a:t>totalmente </a:t>
            </a:r>
            <a:r>
              <a:rPr lang="es-ES" dirty="0"/>
              <a:t>cubiertos por módulos fotovoltaicos; en </a:t>
            </a:r>
            <a:r>
              <a:rPr lang="es-ES" dirty="0" smtClean="0"/>
              <a:t>calculadoras </a:t>
            </a:r>
            <a:r>
              <a:rPr lang="es-ES" dirty="0"/>
              <a:t>y juguetes; para la generación de energía a gran </a:t>
            </a:r>
            <a:r>
              <a:rPr lang="es-ES" dirty="0" smtClean="0"/>
              <a:t>escala </a:t>
            </a:r>
            <a:r>
              <a:rPr lang="es-ES" dirty="0"/>
              <a:t>conectada a la red.</a:t>
            </a:r>
          </a:p>
          <a:p>
            <a:pPr algn="just"/>
            <a:endParaRPr lang="es-ES" dirty="0" smtClean="0"/>
          </a:p>
          <a:p>
            <a:pPr algn="just"/>
            <a:r>
              <a:rPr lang="es-ES" b="1" dirty="0">
                <a:solidFill>
                  <a:srgbClr val="0070C0"/>
                </a:solidFill>
                <a:latin typeface="Arial Rounded MT Bold" panose="020F0704030504030204" pitchFamily="34" charset="0"/>
              </a:rPr>
              <a:t>Paneles fotovoltaicos</a:t>
            </a:r>
          </a:p>
          <a:p>
            <a:pPr algn="just"/>
            <a:r>
              <a:rPr lang="es-ES" b="1" dirty="0" smtClean="0">
                <a:solidFill>
                  <a:srgbClr val="0070C0"/>
                </a:solidFill>
              </a:rPr>
              <a:t>Un panel </a:t>
            </a:r>
            <a:r>
              <a:rPr lang="es-ES" b="1" dirty="0">
                <a:solidFill>
                  <a:srgbClr val="0070C0"/>
                </a:solidFill>
              </a:rPr>
              <a:t>fotovoltaico consta </a:t>
            </a:r>
            <a:r>
              <a:rPr lang="es-ES" b="1" dirty="0" smtClean="0">
                <a:solidFill>
                  <a:srgbClr val="0070C0"/>
                </a:solidFill>
              </a:rPr>
              <a:t>de un grupo </a:t>
            </a:r>
            <a:r>
              <a:rPr lang="es-ES" b="1" dirty="0">
                <a:solidFill>
                  <a:srgbClr val="0070C0"/>
                </a:solidFill>
              </a:rPr>
              <a:t>de células fotoeléctricas </a:t>
            </a:r>
            <a:r>
              <a:rPr lang="es-ES" b="1" dirty="0" smtClean="0">
                <a:solidFill>
                  <a:srgbClr val="0070C0"/>
                </a:solidFill>
              </a:rPr>
              <a:t>utilizadas </a:t>
            </a:r>
            <a:r>
              <a:rPr lang="es-ES" b="1" dirty="0">
                <a:solidFill>
                  <a:srgbClr val="0070C0"/>
                </a:solidFill>
              </a:rPr>
              <a:t>para convertir energía solar </a:t>
            </a:r>
            <a:r>
              <a:rPr lang="es-ES" b="1" dirty="0" smtClean="0">
                <a:solidFill>
                  <a:srgbClr val="0070C0"/>
                </a:solidFill>
              </a:rPr>
              <a:t>en energía </a:t>
            </a:r>
            <a:r>
              <a:rPr lang="es-ES" b="1" dirty="0">
                <a:solidFill>
                  <a:srgbClr val="0070C0"/>
                </a:solidFill>
              </a:rPr>
              <a:t>eléctrica, conectadas en </a:t>
            </a:r>
            <a:r>
              <a:rPr lang="es-ES" b="1" dirty="0" smtClean="0">
                <a:solidFill>
                  <a:srgbClr val="0070C0"/>
                </a:solidFill>
              </a:rPr>
              <a:t>serie de modo de incrementar </a:t>
            </a:r>
            <a:r>
              <a:rPr lang="es-ES" b="1" dirty="0">
                <a:solidFill>
                  <a:srgbClr val="0070C0"/>
                </a:solidFill>
              </a:rPr>
              <a:t>la </a:t>
            </a:r>
            <a:r>
              <a:rPr lang="es-ES" b="1" dirty="0" smtClean="0">
                <a:solidFill>
                  <a:srgbClr val="0070C0"/>
                </a:solidFill>
              </a:rPr>
              <a:t>tensión </a:t>
            </a:r>
            <a:r>
              <a:rPr lang="es-ES" b="1" dirty="0">
                <a:solidFill>
                  <a:srgbClr val="0070C0"/>
                </a:solidFill>
              </a:rPr>
              <a:t>de </a:t>
            </a:r>
            <a:r>
              <a:rPr lang="es-ES" b="1" dirty="0" smtClean="0">
                <a:solidFill>
                  <a:srgbClr val="0070C0"/>
                </a:solidFill>
              </a:rPr>
              <a:t>salida continua </a:t>
            </a:r>
            <a:r>
              <a:rPr lang="es-ES" b="1" dirty="0">
                <a:solidFill>
                  <a:srgbClr val="0070C0"/>
                </a:solidFill>
              </a:rPr>
              <a:t>hasta el </a:t>
            </a:r>
            <a:r>
              <a:rPr lang="es-ES" b="1" dirty="0" smtClean="0">
                <a:solidFill>
                  <a:srgbClr val="0070C0"/>
                </a:solidFill>
              </a:rPr>
              <a:t>valor </a:t>
            </a:r>
            <a:r>
              <a:rPr lang="es-ES" b="1" dirty="0">
                <a:solidFill>
                  <a:srgbClr val="0070C0"/>
                </a:solidFill>
              </a:rPr>
              <a:t>deseado (</a:t>
            </a:r>
            <a:r>
              <a:rPr lang="es-ES" b="1" dirty="0" smtClean="0">
                <a:solidFill>
                  <a:srgbClr val="0070C0"/>
                </a:solidFill>
              </a:rPr>
              <a:t>normalmente 12 </a:t>
            </a:r>
            <a:r>
              <a:rPr lang="es-ES" b="1" dirty="0" err="1">
                <a:solidFill>
                  <a:srgbClr val="0070C0"/>
                </a:solidFill>
              </a:rPr>
              <a:t>Vcc</a:t>
            </a:r>
            <a:r>
              <a:rPr lang="es-ES" b="1" dirty="0">
                <a:solidFill>
                  <a:srgbClr val="0070C0"/>
                </a:solidFill>
              </a:rPr>
              <a:t> </a:t>
            </a:r>
            <a:r>
              <a:rPr lang="es-ES" b="1" dirty="0" smtClean="0">
                <a:solidFill>
                  <a:srgbClr val="0070C0"/>
                </a:solidFill>
              </a:rPr>
              <a:t>o 24 </a:t>
            </a:r>
            <a:r>
              <a:rPr lang="es-ES" b="1" dirty="0" err="1">
                <a:solidFill>
                  <a:srgbClr val="0070C0"/>
                </a:solidFill>
              </a:rPr>
              <a:t>Vcc</a:t>
            </a:r>
            <a:r>
              <a:rPr lang="es-ES" b="1" dirty="0" smtClean="0">
                <a:solidFill>
                  <a:srgbClr val="0070C0"/>
                </a:solidFill>
              </a:rPr>
              <a:t>). Luego se acoplan con </a:t>
            </a:r>
            <a:r>
              <a:rPr lang="es-ES" b="1" dirty="0">
                <a:solidFill>
                  <a:srgbClr val="0070C0"/>
                </a:solidFill>
              </a:rPr>
              <a:t>otros grupos similares en </a:t>
            </a:r>
            <a:r>
              <a:rPr lang="es-ES" b="1" dirty="0" smtClean="0">
                <a:solidFill>
                  <a:srgbClr val="0070C0"/>
                </a:solidFill>
              </a:rPr>
              <a:t>paralelo para </a:t>
            </a:r>
            <a:r>
              <a:rPr lang="es-ES" b="1" dirty="0">
                <a:solidFill>
                  <a:srgbClr val="0070C0"/>
                </a:solidFill>
              </a:rPr>
              <a:t>aumentar </a:t>
            </a:r>
            <a:r>
              <a:rPr lang="es-ES" b="1" dirty="0" smtClean="0">
                <a:solidFill>
                  <a:srgbClr val="0070C0"/>
                </a:solidFill>
              </a:rPr>
              <a:t>el valor de corriente </a:t>
            </a:r>
            <a:r>
              <a:rPr lang="es-ES" b="1" dirty="0">
                <a:solidFill>
                  <a:srgbClr val="0070C0"/>
                </a:solidFill>
              </a:rPr>
              <a:t>eléctrica que es capaz </a:t>
            </a:r>
            <a:r>
              <a:rPr lang="es-ES" b="1" dirty="0" smtClean="0">
                <a:solidFill>
                  <a:srgbClr val="0070C0"/>
                </a:solidFill>
              </a:rPr>
              <a:t>de proporcionar el dispositivo fotovoltaico.</a:t>
            </a:r>
          </a:p>
          <a:p>
            <a:pPr algn="just"/>
            <a:endParaRPr lang="es-ES" dirty="0"/>
          </a:p>
          <a:p>
            <a:pPr algn="ctr"/>
            <a:r>
              <a:rPr lang="es-ES" b="1" dirty="0" smtClean="0">
                <a:solidFill>
                  <a:srgbClr val="FF0000"/>
                </a:solidFill>
                <a:latin typeface="Arial Rounded MT Bold" panose="020F0704030504030204" pitchFamily="34" charset="0"/>
              </a:rPr>
              <a:t>Las  células fotovoltaicas se utilizan individualmente, por ejemplo, en iluminación de jardines o formando paneles </a:t>
            </a:r>
            <a:r>
              <a:rPr lang="es-ES" b="1" dirty="0">
                <a:solidFill>
                  <a:srgbClr val="FF0000"/>
                </a:solidFill>
                <a:latin typeface="Arial Rounded MT Bold" panose="020F0704030504030204" pitchFamily="34" charset="0"/>
              </a:rPr>
              <a:t>solares fotovoltaicos.</a:t>
            </a:r>
          </a:p>
        </p:txBody>
      </p:sp>
    </p:spTree>
    <p:extLst>
      <p:ext uri="{BB962C8B-B14F-4D97-AF65-F5344CB8AC3E}">
        <p14:creationId xmlns:p14="http://schemas.microsoft.com/office/powerpoint/2010/main" val="1589743248"/>
      </p:ext>
    </p:extLst>
  </p:cSld>
  <p:clrMapOvr>
    <a:masterClrMapping/>
  </p:clrMapOvr>
</p:sld>
</file>

<file path=ppt/slides/slide2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ángulo 3"/>
          <p:cNvSpPr/>
          <p:nvPr/>
        </p:nvSpPr>
        <p:spPr>
          <a:xfrm>
            <a:off x="237507" y="209360"/>
            <a:ext cx="11471564" cy="6186309"/>
          </a:xfrm>
          <a:prstGeom prst="rect">
            <a:avLst/>
          </a:prstGeom>
        </p:spPr>
        <p:txBody>
          <a:bodyPr wrap="square">
            <a:spAutoFit/>
          </a:bodyPr>
          <a:lstStyle/>
          <a:p>
            <a:pPr algn="just"/>
            <a:r>
              <a:rPr lang="es-ES" b="1" dirty="0" smtClean="0">
                <a:solidFill>
                  <a:srgbClr val="0070C0"/>
                </a:solidFill>
                <a:latin typeface="Arial Rounded MT Bold" panose="020F0704030504030204" pitchFamily="34" charset="0"/>
              </a:rPr>
              <a:t>Clasificación de </a:t>
            </a:r>
            <a:r>
              <a:rPr lang="es-ES" b="1" dirty="0">
                <a:solidFill>
                  <a:srgbClr val="0070C0"/>
                </a:solidFill>
                <a:latin typeface="Arial Rounded MT Bold" panose="020F0704030504030204" pitchFamily="34" charset="0"/>
              </a:rPr>
              <a:t>sistemas fotovoltaicos</a:t>
            </a:r>
          </a:p>
          <a:p>
            <a:pPr algn="just"/>
            <a:r>
              <a:rPr lang="es-ES" dirty="0"/>
              <a:t>Toda la energía eléctrica producida por los paneles </a:t>
            </a:r>
            <a:r>
              <a:rPr lang="es-ES" dirty="0" smtClean="0"/>
              <a:t>fotovoltaicos </a:t>
            </a:r>
            <a:r>
              <a:rPr lang="es-ES" dirty="0"/>
              <a:t>se almacena en baterías especiales, protegidas </a:t>
            </a:r>
            <a:r>
              <a:rPr lang="es-ES" dirty="0" smtClean="0"/>
              <a:t>de </a:t>
            </a:r>
            <a:r>
              <a:rPr lang="es-ES" dirty="0"/>
              <a:t>cargas y </a:t>
            </a:r>
            <a:r>
              <a:rPr lang="es-ES" dirty="0" err="1"/>
              <a:t>sobredescargas</a:t>
            </a:r>
            <a:r>
              <a:rPr lang="es-ES" dirty="0"/>
              <a:t> por sistemas de control (</a:t>
            </a:r>
            <a:r>
              <a:rPr lang="es-ES" dirty="0" smtClean="0"/>
              <a:t>controladores </a:t>
            </a:r>
            <a:r>
              <a:rPr lang="es-ES" dirty="0"/>
              <a:t>de carga). Es importante reconocer las </a:t>
            </a:r>
            <a:r>
              <a:rPr lang="es-ES" dirty="0" smtClean="0"/>
              <a:t>ventajas </a:t>
            </a:r>
            <a:r>
              <a:rPr lang="es-ES" dirty="0"/>
              <a:t>y desventajas de los sistemas fotovoltaicos. Entre </a:t>
            </a:r>
            <a:r>
              <a:rPr lang="es-ES" dirty="0" smtClean="0"/>
              <a:t>las ventajas </a:t>
            </a:r>
            <a:r>
              <a:rPr lang="es-ES" dirty="0"/>
              <a:t>más importantes se pueden citar: utilizan una </a:t>
            </a:r>
            <a:r>
              <a:rPr lang="es-ES" dirty="0" smtClean="0"/>
              <a:t>energía </a:t>
            </a:r>
            <a:r>
              <a:rPr lang="es-ES" dirty="0"/>
              <a:t>gratuita y renovable, no producen polución ni </a:t>
            </a:r>
            <a:r>
              <a:rPr lang="es-ES" dirty="0" smtClean="0"/>
              <a:t>contaminación </a:t>
            </a:r>
            <a:r>
              <a:rPr lang="es-ES" dirty="0"/>
              <a:t>ambiental, no requieren el uso de combustibles </a:t>
            </a:r>
            <a:r>
              <a:rPr lang="es-ES" dirty="0" smtClean="0"/>
              <a:t>con </a:t>
            </a:r>
            <a:r>
              <a:rPr lang="es-ES" dirty="0"/>
              <a:t>la consiguiente reducción de los gastos en suministro, </a:t>
            </a:r>
            <a:r>
              <a:rPr lang="es-ES" dirty="0" smtClean="0"/>
              <a:t>transporte </a:t>
            </a:r>
            <a:r>
              <a:rPr lang="es-ES" dirty="0"/>
              <a:t>y almacenamiento, no producen contaminación </a:t>
            </a:r>
            <a:r>
              <a:rPr lang="es-ES" dirty="0" smtClean="0"/>
              <a:t>sonora </a:t>
            </a:r>
            <a:r>
              <a:rPr lang="es-ES" dirty="0"/>
              <a:t>(funcionamiento silencioso), tienen bajos </a:t>
            </a:r>
            <a:r>
              <a:rPr lang="es-ES" dirty="0" smtClean="0"/>
              <a:t>requerimientos </a:t>
            </a:r>
            <a:r>
              <a:rPr lang="es-ES" dirty="0"/>
              <a:t>de mantenimiento, permiten aumentar la potencia </a:t>
            </a:r>
            <a:r>
              <a:rPr lang="es-ES" dirty="0" smtClean="0"/>
              <a:t>instalada </a:t>
            </a:r>
            <a:r>
              <a:rPr lang="es-ES" dirty="0"/>
              <a:t>mediante la incorporación de nuevos módulos </a:t>
            </a:r>
            <a:r>
              <a:rPr lang="es-ES" dirty="0" smtClean="0"/>
              <a:t>(</a:t>
            </a:r>
            <a:r>
              <a:rPr lang="es-ES" dirty="0"/>
              <a:t>ampliación modular).</a:t>
            </a:r>
          </a:p>
          <a:p>
            <a:pPr algn="just"/>
            <a:r>
              <a:rPr lang="es-ES" dirty="0"/>
              <a:t>En cuanto a la clasificación de los sistemas </a:t>
            </a:r>
            <a:r>
              <a:rPr lang="es-ES" dirty="0" smtClean="0"/>
              <a:t>fotovoltaicos</a:t>
            </a:r>
            <a:r>
              <a:rPr lang="es-ES" dirty="0"/>
              <a:t>, se puede realizar una primera categorización </a:t>
            </a:r>
            <a:r>
              <a:rPr lang="es-ES" dirty="0" smtClean="0"/>
              <a:t>básica en </a:t>
            </a:r>
            <a:r>
              <a:rPr lang="es-ES" dirty="0"/>
              <a:t>función de si están o no conectados a la red </a:t>
            </a:r>
            <a:r>
              <a:rPr lang="es-ES" dirty="0" smtClean="0"/>
              <a:t>eléctrica convencional</a:t>
            </a:r>
            <a:r>
              <a:rPr lang="es-ES" dirty="0"/>
              <a:t>. </a:t>
            </a:r>
            <a:r>
              <a:rPr lang="es-ES" b="1" dirty="0"/>
              <a:t>Serán autónomos</a:t>
            </a:r>
            <a:r>
              <a:rPr lang="es-ES" dirty="0"/>
              <a:t>, si están aislados de la </a:t>
            </a:r>
            <a:r>
              <a:rPr lang="es-ES" dirty="0" smtClean="0"/>
              <a:t>red eléctrica</a:t>
            </a:r>
            <a:r>
              <a:rPr lang="es-ES" dirty="0"/>
              <a:t>, o serán conectados a red, en el caso de que </a:t>
            </a:r>
            <a:r>
              <a:rPr lang="es-ES" dirty="0" smtClean="0"/>
              <a:t>estén </a:t>
            </a:r>
            <a:r>
              <a:rPr lang="es-ES" dirty="0"/>
              <a:t>directamente conectados a la red eléctrica. También </a:t>
            </a:r>
            <a:r>
              <a:rPr lang="es-ES" dirty="0" smtClean="0"/>
              <a:t>los </a:t>
            </a:r>
            <a:r>
              <a:rPr lang="es-ES" dirty="0"/>
              <a:t>sistemas fotovoltaicos se pueden clasificar por su </a:t>
            </a:r>
            <a:r>
              <a:rPr lang="es-ES" dirty="0" smtClean="0"/>
              <a:t>estructura </a:t>
            </a:r>
            <a:r>
              <a:rPr lang="es-ES" dirty="0"/>
              <a:t>en sistemas autónomos, cuando toda la demanda es satisfecha únicamente por la energía generada por el </a:t>
            </a:r>
            <a:r>
              <a:rPr lang="es-ES" dirty="0" smtClean="0"/>
              <a:t>propio </a:t>
            </a:r>
            <a:r>
              <a:rPr lang="es-ES" dirty="0"/>
              <a:t>sistema; sistemas híbridos, cuando para satisfacer </a:t>
            </a:r>
            <a:r>
              <a:rPr lang="es-ES" dirty="0" smtClean="0"/>
              <a:t>la </a:t>
            </a:r>
            <a:r>
              <a:rPr lang="es-ES" dirty="0"/>
              <a:t>demanda se utiliza una fuente auxiliar de energía, y </a:t>
            </a:r>
            <a:r>
              <a:rPr lang="es-ES" dirty="0" smtClean="0"/>
              <a:t>sistemas </a:t>
            </a:r>
            <a:r>
              <a:rPr lang="es-ES" dirty="0"/>
              <a:t>conectados a red, cuando la energía producida </a:t>
            </a:r>
            <a:r>
              <a:rPr lang="es-ES" dirty="0" smtClean="0"/>
              <a:t>es transportada </a:t>
            </a:r>
            <a:r>
              <a:rPr lang="es-ES" dirty="0"/>
              <a:t>a la </a:t>
            </a:r>
            <a:r>
              <a:rPr lang="es-ES" dirty="0" smtClean="0"/>
              <a:t>red eléctrica</a:t>
            </a:r>
            <a:r>
              <a:rPr lang="es-ES" dirty="0"/>
              <a:t>.</a:t>
            </a:r>
          </a:p>
          <a:p>
            <a:pPr algn="just"/>
            <a:r>
              <a:rPr lang="es-ES" dirty="0"/>
              <a:t>Por su forma de uso, los sistemas fotovoltaicos pueden </a:t>
            </a:r>
            <a:r>
              <a:rPr lang="es-ES" dirty="0" smtClean="0"/>
              <a:t>ser </a:t>
            </a:r>
            <a:r>
              <a:rPr lang="es-ES" dirty="0"/>
              <a:t>para uso doméstico, para servicios sociales básicos o </a:t>
            </a:r>
            <a:r>
              <a:rPr lang="es-ES" dirty="0" smtClean="0"/>
              <a:t>para </a:t>
            </a:r>
            <a:r>
              <a:rPr lang="es-ES" dirty="0"/>
              <a:t>usos productivos. Por el período de uso, se clasifican </a:t>
            </a:r>
            <a:r>
              <a:rPr lang="es-ES" dirty="0" smtClean="0"/>
              <a:t>en </a:t>
            </a:r>
            <a:r>
              <a:rPr lang="es-ES" dirty="0"/>
              <a:t>diurno, cuando el período de trabajo se realiza </a:t>
            </a:r>
            <a:r>
              <a:rPr lang="es-ES" dirty="0" smtClean="0"/>
              <a:t>durante el </a:t>
            </a:r>
            <a:r>
              <a:rPr lang="es-ES" dirty="0"/>
              <a:t>día y no necesita una unidad de almacenamiento de </a:t>
            </a:r>
            <a:r>
              <a:rPr lang="es-ES" dirty="0" smtClean="0"/>
              <a:t>la energía </a:t>
            </a:r>
            <a:r>
              <a:rPr lang="es-ES" dirty="0"/>
              <a:t>eléctrica (por ejemplo en aplicaciones de bombeo y </a:t>
            </a:r>
            <a:r>
              <a:rPr lang="es-ES" dirty="0" smtClean="0"/>
              <a:t>en </a:t>
            </a:r>
            <a:r>
              <a:rPr lang="es-ES" dirty="0"/>
              <a:t>sistemas conectados a red); nocturno, cuando el </a:t>
            </a:r>
            <a:r>
              <a:rPr lang="es-ES" dirty="0" smtClean="0"/>
              <a:t>período </a:t>
            </a:r>
            <a:r>
              <a:rPr lang="es-ES" dirty="0"/>
              <a:t>de trabajo se realiza durante la noche y entonces sí se </a:t>
            </a:r>
            <a:r>
              <a:rPr lang="es-ES" dirty="0" smtClean="0"/>
              <a:t>necesita </a:t>
            </a:r>
            <a:r>
              <a:rPr lang="es-ES" dirty="0"/>
              <a:t>de una unidad de almacenamiento, por ejemplo en </a:t>
            </a:r>
            <a:r>
              <a:rPr lang="es-ES" dirty="0" smtClean="0"/>
              <a:t>trampas </a:t>
            </a:r>
            <a:r>
              <a:rPr lang="es-ES" dirty="0"/>
              <a:t>de luz, iluminación pública y en sistemas para </a:t>
            </a:r>
            <a:r>
              <a:rPr lang="es-ES" dirty="0" smtClean="0"/>
              <a:t>señalización </a:t>
            </a:r>
            <a:r>
              <a:rPr lang="es-ES" dirty="0"/>
              <a:t>marina; y continuo, cuando el período de trabajo se realiza durante las 24 horas del día y también necesita de </a:t>
            </a:r>
            <a:r>
              <a:rPr lang="es-ES" dirty="0" smtClean="0"/>
              <a:t>una </a:t>
            </a:r>
            <a:r>
              <a:rPr lang="es-ES" dirty="0"/>
              <a:t>unidad de almacenamiento, por ejemplo para refrigerar </a:t>
            </a:r>
            <a:r>
              <a:rPr lang="es-ES" dirty="0" smtClean="0"/>
              <a:t>vacunas </a:t>
            </a:r>
            <a:r>
              <a:rPr lang="es-ES" dirty="0"/>
              <a:t>o en sistemas de telecomunicaciones</a:t>
            </a:r>
            <a:r>
              <a:rPr lang="es-ES" dirty="0" smtClean="0"/>
              <a:t>.</a:t>
            </a:r>
          </a:p>
        </p:txBody>
      </p:sp>
    </p:spTree>
    <p:extLst>
      <p:ext uri="{BB962C8B-B14F-4D97-AF65-F5344CB8AC3E}">
        <p14:creationId xmlns:p14="http://schemas.microsoft.com/office/powerpoint/2010/main" val="2494177876"/>
      </p:ext>
    </p:extLst>
  </p:cSld>
  <p:clrMapOvr>
    <a:masterClrMapping/>
  </p:clrMapOvr>
</p:sld>
</file>

<file path=ppt/slides/slide2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ángulo 3"/>
          <p:cNvSpPr/>
          <p:nvPr/>
        </p:nvSpPr>
        <p:spPr>
          <a:xfrm>
            <a:off x="237507" y="209360"/>
            <a:ext cx="11471564" cy="6463308"/>
          </a:xfrm>
          <a:prstGeom prst="rect">
            <a:avLst/>
          </a:prstGeom>
        </p:spPr>
        <p:txBody>
          <a:bodyPr wrap="square">
            <a:spAutoFit/>
          </a:bodyPr>
          <a:lstStyle/>
          <a:p>
            <a:pPr algn="just"/>
            <a:r>
              <a:rPr lang="es-ES" b="1" dirty="0">
                <a:solidFill>
                  <a:srgbClr val="0070C0"/>
                </a:solidFill>
                <a:latin typeface="Arial Rounded MT Bold" panose="020F0704030504030204" pitchFamily="34" charset="0"/>
              </a:rPr>
              <a:t>Desventajas </a:t>
            </a:r>
            <a:r>
              <a:rPr lang="es-ES" b="1" dirty="0" smtClean="0">
                <a:solidFill>
                  <a:srgbClr val="0070C0"/>
                </a:solidFill>
                <a:latin typeface="Arial Rounded MT Bold" panose="020F0704030504030204" pitchFamily="34" charset="0"/>
              </a:rPr>
              <a:t>de los sistemas fotovoltaicos</a:t>
            </a:r>
            <a:endParaRPr lang="es-ES" b="1" dirty="0">
              <a:solidFill>
                <a:srgbClr val="0070C0"/>
              </a:solidFill>
              <a:latin typeface="Arial Rounded MT Bold" panose="020F0704030504030204" pitchFamily="34" charset="0"/>
            </a:endParaRPr>
          </a:p>
          <a:p>
            <a:pPr algn="just"/>
            <a:r>
              <a:rPr lang="es-ES" b="1" dirty="0" smtClean="0">
                <a:solidFill>
                  <a:srgbClr val="0070C0"/>
                </a:solidFill>
              </a:rPr>
              <a:t>Si bien los sistemas </a:t>
            </a:r>
            <a:r>
              <a:rPr lang="es-ES" b="1" dirty="0">
                <a:solidFill>
                  <a:srgbClr val="0070C0"/>
                </a:solidFill>
              </a:rPr>
              <a:t>fotovoltaicos presentan grandes </a:t>
            </a:r>
            <a:r>
              <a:rPr lang="es-ES" b="1" dirty="0" smtClean="0">
                <a:solidFill>
                  <a:srgbClr val="0070C0"/>
                </a:solidFill>
              </a:rPr>
              <a:t>ventajas</a:t>
            </a:r>
            <a:r>
              <a:rPr lang="es-ES" b="1" dirty="0">
                <a:solidFill>
                  <a:srgbClr val="0070C0"/>
                </a:solidFill>
              </a:rPr>
              <a:t>, tienen algunas desventajas relacionadas con </a:t>
            </a:r>
            <a:r>
              <a:rPr lang="es-ES" b="1" dirty="0" smtClean="0">
                <a:solidFill>
                  <a:srgbClr val="0070C0"/>
                </a:solidFill>
              </a:rPr>
              <a:t>que</a:t>
            </a:r>
            <a:r>
              <a:rPr lang="es-ES" b="1" dirty="0">
                <a:solidFill>
                  <a:srgbClr val="0070C0"/>
                </a:solidFill>
              </a:rPr>
              <a:t>, </a:t>
            </a:r>
            <a:r>
              <a:rPr lang="es-ES" b="1" dirty="0" smtClean="0">
                <a:solidFill>
                  <a:srgbClr val="0070C0"/>
                </a:solidFill>
              </a:rPr>
              <a:t>a nivel comercial</a:t>
            </a:r>
            <a:r>
              <a:rPr lang="es-ES" b="1" dirty="0">
                <a:solidFill>
                  <a:srgbClr val="0070C0"/>
                </a:solidFill>
              </a:rPr>
              <a:t>, </a:t>
            </a:r>
            <a:r>
              <a:rPr lang="es-ES" b="1" dirty="0" smtClean="0">
                <a:solidFill>
                  <a:srgbClr val="0070C0"/>
                </a:solidFill>
              </a:rPr>
              <a:t>el rendimiento </a:t>
            </a:r>
            <a:r>
              <a:rPr lang="es-ES" b="1" dirty="0">
                <a:solidFill>
                  <a:srgbClr val="0070C0"/>
                </a:solidFill>
              </a:rPr>
              <a:t>energético de </a:t>
            </a:r>
            <a:r>
              <a:rPr lang="es-ES" b="1" dirty="0" smtClean="0">
                <a:solidFill>
                  <a:srgbClr val="0070C0"/>
                </a:solidFill>
              </a:rPr>
              <a:t>estos </a:t>
            </a:r>
            <a:r>
              <a:rPr lang="es-ES" b="1" dirty="0">
                <a:solidFill>
                  <a:srgbClr val="0070C0"/>
                </a:solidFill>
              </a:rPr>
              <a:t>sistemas todavía </a:t>
            </a:r>
            <a:r>
              <a:rPr lang="es-ES" b="1" dirty="0" smtClean="0">
                <a:solidFill>
                  <a:srgbClr val="0070C0"/>
                </a:solidFill>
              </a:rPr>
              <a:t>es bajo. Esto se debe a la mínima eficiencia de las células </a:t>
            </a:r>
            <a:r>
              <a:rPr lang="es-ES" b="1" dirty="0">
                <a:solidFill>
                  <a:srgbClr val="0070C0"/>
                </a:solidFill>
              </a:rPr>
              <a:t>solares que conforman los </a:t>
            </a:r>
            <a:r>
              <a:rPr lang="es-ES" b="1" dirty="0" smtClean="0">
                <a:solidFill>
                  <a:srgbClr val="0070C0"/>
                </a:solidFill>
              </a:rPr>
              <a:t>paneles</a:t>
            </a:r>
            <a:r>
              <a:rPr lang="es-ES" b="1" dirty="0">
                <a:solidFill>
                  <a:srgbClr val="0070C0"/>
                </a:solidFill>
              </a:rPr>
              <a:t>; </a:t>
            </a:r>
            <a:r>
              <a:rPr lang="es-ES" b="1" dirty="0" smtClean="0">
                <a:solidFill>
                  <a:srgbClr val="0070C0"/>
                </a:solidFill>
              </a:rPr>
              <a:t>los altos </a:t>
            </a:r>
            <a:r>
              <a:rPr lang="es-ES" b="1" dirty="0">
                <a:solidFill>
                  <a:srgbClr val="0070C0"/>
                </a:solidFill>
              </a:rPr>
              <a:t>costos iniciales, dado que todavía no se </a:t>
            </a:r>
            <a:r>
              <a:rPr lang="es-ES" b="1" dirty="0" smtClean="0">
                <a:solidFill>
                  <a:srgbClr val="0070C0"/>
                </a:solidFill>
              </a:rPr>
              <a:t>trata de </a:t>
            </a:r>
            <a:r>
              <a:rPr lang="es-ES" b="1" dirty="0">
                <a:solidFill>
                  <a:srgbClr val="0070C0"/>
                </a:solidFill>
              </a:rPr>
              <a:t>productos masivos, </a:t>
            </a:r>
            <a:r>
              <a:rPr lang="es-ES" b="1" dirty="0" smtClean="0">
                <a:solidFill>
                  <a:srgbClr val="0070C0"/>
                </a:solidFill>
              </a:rPr>
              <a:t>y la dependencia </a:t>
            </a:r>
            <a:r>
              <a:rPr lang="es-ES" b="1" dirty="0">
                <a:solidFill>
                  <a:srgbClr val="0070C0"/>
                </a:solidFill>
              </a:rPr>
              <a:t>de factores </a:t>
            </a:r>
            <a:r>
              <a:rPr lang="es-ES" b="1" dirty="0" smtClean="0">
                <a:solidFill>
                  <a:srgbClr val="0070C0"/>
                </a:solidFill>
              </a:rPr>
              <a:t>externos</a:t>
            </a:r>
            <a:r>
              <a:rPr lang="es-ES" b="1" dirty="0">
                <a:solidFill>
                  <a:srgbClr val="0070C0"/>
                </a:solidFill>
              </a:rPr>
              <a:t>, como por ejemplo </a:t>
            </a:r>
            <a:r>
              <a:rPr lang="es-ES" b="1" dirty="0" smtClean="0">
                <a:solidFill>
                  <a:srgbClr val="0070C0"/>
                </a:solidFill>
              </a:rPr>
              <a:t>las condiciones </a:t>
            </a:r>
            <a:r>
              <a:rPr lang="es-ES" b="1" dirty="0">
                <a:solidFill>
                  <a:srgbClr val="0070C0"/>
                </a:solidFill>
              </a:rPr>
              <a:t>climáticas.</a:t>
            </a:r>
            <a:endParaRPr lang="es-ES" b="1" dirty="0" smtClean="0">
              <a:solidFill>
                <a:srgbClr val="0070C0"/>
              </a:solidFill>
            </a:endParaRPr>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smtClean="0"/>
          </a:p>
          <a:p>
            <a:pPr algn="just"/>
            <a:endParaRPr lang="es-ES" dirty="0"/>
          </a:p>
          <a:p>
            <a:pPr algn="just"/>
            <a:endParaRPr lang="es-ES" dirty="0"/>
          </a:p>
          <a:p>
            <a:pPr algn="ctr"/>
            <a:endParaRPr lang="es-ES" b="1" dirty="0" smtClean="0"/>
          </a:p>
          <a:p>
            <a:pPr algn="ctr"/>
            <a:r>
              <a:rPr lang="es-ES" b="1" dirty="0" err="1" smtClean="0"/>
              <a:t>Planetsolar</a:t>
            </a:r>
            <a:r>
              <a:rPr lang="es-ES" b="1" dirty="0" smtClean="0"/>
              <a:t> </a:t>
            </a:r>
            <a:r>
              <a:rPr lang="es-ES" b="1" dirty="0"/>
              <a:t>es </a:t>
            </a:r>
            <a:r>
              <a:rPr lang="es-ES" b="1" dirty="0" smtClean="0"/>
              <a:t>la embarcación </a:t>
            </a:r>
            <a:r>
              <a:rPr lang="es-ES" b="1" dirty="0"/>
              <a:t>solar más grande del mundo </a:t>
            </a:r>
            <a:r>
              <a:rPr lang="es-ES" b="1" dirty="0" smtClean="0"/>
              <a:t>y el primer catamarán </a:t>
            </a:r>
            <a:r>
              <a:rPr lang="es-ES" b="1" dirty="0"/>
              <a:t>alimentado solo por energía solar, capaz de dar </a:t>
            </a:r>
            <a:r>
              <a:rPr lang="es-ES" b="1" dirty="0" smtClean="0"/>
              <a:t>la vuelta al mundo.</a:t>
            </a:r>
          </a:p>
        </p:txBody>
      </p:sp>
      <p:pic>
        <p:nvPicPr>
          <p:cNvPr id="2" name="Imagen 1"/>
          <p:cNvPicPr>
            <a:picLocks noChangeAspect="1"/>
          </p:cNvPicPr>
          <p:nvPr/>
        </p:nvPicPr>
        <p:blipFill>
          <a:blip r:embed="rId2"/>
          <a:stretch>
            <a:fillRect/>
          </a:stretch>
        </p:blipFill>
        <p:spPr>
          <a:xfrm>
            <a:off x="3507551" y="2096737"/>
            <a:ext cx="5200650" cy="3543300"/>
          </a:xfrm>
          <a:prstGeom prst="rect">
            <a:avLst/>
          </a:prstGeom>
        </p:spPr>
      </p:pic>
    </p:spTree>
    <p:extLst>
      <p:ext uri="{BB962C8B-B14F-4D97-AF65-F5344CB8AC3E}">
        <p14:creationId xmlns:p14="http://schemas.microsoft.com/office/powerpoint/2010/main" val="3087897354"/>
      </p:ext>
    </p:extLst>
  </p:cSld>
  <p:clrMapOvr>
    <a:masterClrMapping/>
  </p:clrMapOvr>
</p:sld>
</file>

<file path=ppt/slides/slide2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ángulo 3"/>
          <p:cNvSpPr/>
          <p:nvPr/>
        </p:nvSpPr>
        <p:spPr>
          <a:xfrm>
            <a:off x="237507" y="209360"/>
            <a:ext cx="11471564" cy="2862322"/>
          </a:xfrm>
          <a:prstGeom prst="rect">
            <a:avLst/>
          </a:prstGeom>
        </p:spPr>
        <p:txBody>
          <a:bodyPr wrap="square">
            <a:spAutoFit/>
          </a:bodyPr>
          <a:lstStyle/>
          <a:p>
            <a:pPr algn="just"/>
            <a:endParaRPr lang="es-ES" dirty="0"/>
          </a:p>
          <a:p>
            <a:pPr algn="just"/>
            <a:endParaRPr lang="es-ES" dirty="0" smtClean="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smtClean="0"/>
          </a:p>
        </p:txBody>
      </p:sp>
      <p:pic>
        <p:nvPicPr>
          <p:cNvPr id="3" name="Imagen 2"/>
          <p:cNvPicPr>
            <a:picLocks noChangeAspect="1"/>
          </p:cNvPicPr>
          <p:nvPr/>
        </p:nvPicPr>
        <p:blipFill>
          <a:blip r:embed="rId2"/>
          <a:stretch>
            <a:fillRect/>
          </a:stretch>
        </p:blipFill>
        <p:spPr>
          <a:xfrm>
            <a:off x="506247" y="280503"/>
            <a:ext cx="5210175" cy="2838450"/>
          </a:xfrm>
          <a:prstGeom prst="rect">
            <a:avLst/>
          </a:prstGeom>
        </p:spPr>
      </p:pic>
      <p:pic>
        <p:nvPicPr>
          <p:cNvPr id="5" name="Imagen 4"/>
          <p:cNvPicPr>
            <a:picLocks noChangeAspect="1"/>
          </p:cNvPicPr>
          <p:nvPr/>
        </p:nvPicPr>
        <p:blipFill>
          <a:blip r:embed="rId3"/>
          <a:stretch>
            <a:fillRect/>
          </a:stretch>
        </p:blipFill>
        <p:spPr>
          <a:xfrm>
            <a:off x="7156121" y="3175226"/>
            <a:ext cx="4552950" cy="3381375"/>
          </a:xfrm>
          <a:prstGeom prst="rect">
            <a:avLst/>
          </a:prstGeom>
        </p:spPr>
      </p:pic>
      <p:sp>
        <p:nvSpPr>
          <p:cNvPr id="6" name="Rectángulo 5"/>
          <p:cNvSpPr/>
          <p:nvPr/>
        </p:nvSpPr>
        <p:spPr>
          <a:xfrm>
            <a:off x="5613071" y="0"/>
            <a:ext cx="6096000" cy="1200329"/>
          </a:xfrm>
          <a:prstGeom prst="rect">
            <a:avLst/>
          </a:prstGeom>
        </p:spPr>
        <p:txBody>
          <a:bodyPr>
            <a:spAutoFit/>
          </a:bodyPr>
          <a:lstStyle/>
          <a:p>
            <a:pPr algn="just"/>
            <a:endParaRPr lang="es-ES" dirty="0"/>
          </a:p>
          <a:p>
            <a:pPr algn="ctr"/>
            <a:r>
              <a:rPr lang="es-ES" b="1" dirty="0"/>
              <a:t>Módulos y paneles solares que integran la estación espacial internacional (ISS) en órbita alrededor de la Tierra a unos 400 km de altitud.</a:t>
            </a:r>
          </a:p>
        </p:txBody>
      </p:sp>
      <p:sp>
        <p:nvSpPr>
          <p:cNvPr id="7" name="Rectángulo 6"/>
          <p:cNvSpPr/>
          <p:nvPr/>
        </p:nvSpPr>
        <p:spPr>
          <a:xfrm>
            <a:off x="6096000" y="2148352"/>
            <a:ext cx="6096000" cy="923330"/>
          </a:xfrm>
          <a:prstGeom prst="rect">
            <a:avLst/>
          </a:prstGeom>
        </p:spPr>
        <p:txBody>
          <a:bodyPr>
            <a:spAutoFit/>
          </a:bodyPr>
          <a:lstStyle/>
          <a:p>
            <a:pPr algn="ctr"/>
            <a:r>
              <a:rPr lang="es-ES" b="1" dirty="0"/>
              <a:t>Planta fotovoltaica generadora de electricidad capaz de contribuir </a:t>
            </a:r>
            <a:r>
              <a:rPr lang="es-ES" b="1" dirty="0" smtClean="0"/>
              <a:t>a controlar </a:t>
            </a:r>
            <a:r>
              <a:rPr lang="es-ES" b="1" dirty="0"/>
              <a:t>los picos de consumo </a:t>
            </a:r>
            <a:r>
              <a:rPr lang="es-ES" b="1" dirty="0" smtClean="0"/>
              <a:t>si se </a:t>
            </a:r>
            <a:r>
              <a:rPr lang="es-ES" b="1" dirty="0"/>
              <a:t>conecta </a:t>
            </a:r>
            <a:r>
              <a:rPr lang="es-ES" b="1" dirty="0" smtClean="0"/>
              <a:t>a la red </a:t>
            </a:r>
            <a:r>
              <a:rPr lang="es-ES" b="1" dirty="0"/>
              <a:t>eléctrica.</a:t>
            </a:r>
          </a:p>
        </p:txBody>
      </p:sp>
      <p:sp>
        <p:nvSpPr>
          <p:cNvPr id="8" name="Rectángulo 7"/>
          <p:cNvSpPr/>
          <p:nvPr/>
        </p:nvSpPr>
        <p:spPr>
          <a:xfrm>
            <a:off x="415635" y="3281042"/>
            <a:ext cx="6590807" cy="923330"/>
          </a:xfrm>
          <a:prstGeom prst="rect">
            <a:avLst/>
          </a:prstGeom>
        </p:spPr>
        <p:txBody>
          <a:bodyPr wrap="square">
            <a:spAutoFit/>
          </a:bodyPr>
          <a:lstStyle/>
          <a:p>
            <a:pPr algn="ctr"/>
            <a:r>
              <a:rPr lang="es-ES" b="1" dirty="0" smtClean="0">
                <a:solidFill>
                  <a:srgbClr val="FF0000"/>
                </a:solidFill>
                <a:latin typeface="Arial Rounded MT Bold" panose="020F0704030504030204" pitchFamily="34" charset="0"/>
              </a:rPr>
              <a:t>Los sistemas fotovoltaicos pueden </a:t>
            </a:r>
            <a:r>
              <a:rPr lang="es-ES" b="1" dirty="0">
                <a:solidFill>
                  <a:srgbClr val="FF0000"/>
                </a:solidFill>
                <a:latin typeface="Arial Rounded MT Bold" panose="020F0704030504030204" pitchFamily="34" charset="0"/>
              </a:rPr>
              <a:t>estar conectados </a:t>
            </a:r>
            <a:r>
              <a:rPr lang="es-ES" b="1" dirty="0" smtClean="0">
                <a:solidFill>
                  <a:srgbClr val="FF0000"/>
                </a:solidFill>
                <a:latin typeface="Arial Rounded MT Bold" panose="020F0704030504030204" pitchFamily="34" charset="0"/>
              </a:rPr>
              <a:t>o no (</a:t>
            </a:r>
            <a:r>
              <a:rPr lang="es-ES" b="1" dirty="0">
                <a:solidFill>
                  <a:srgbClr val="FF0000"/>
                </a:solidFill>
                <a:latin typeface="Arial Rounded MT Bold" panose="020F0704030504030204" pitchFamily="34" charset="0"/>
              </a:rPr>
              <a:t>conectados </a:t>
            </a:r>
            <a:r>
              <a:rPr lang="es-ES" b="1" dirty="0" smtClean="0">
                <a:solidFill>
                  <a:srgbClr val="FF0000"/>
                </a:solidFill>
                <a:latin typeface="Arial Rounded MT Bold" panose="020F0704030504030204" pitchFamily="34" charset="0"/>
              </a:rPr>
              <a:t>o autónomos</a:t>
            </a:r>
            <a:r>
              <a:rPr lang="es-ES" b="1" dirty="0">
                <a:solidFill>
                  <a:srgbClr val="FF0000"/>
                </a:solidFill>
                <a:latin typeface="Arial Rounded MT Bold" panose="020F0704030504030204" pitchFamily="34" charset="0"/>
              </a:rPr>
              <a:t>, </a:t>
            </a:r>
            <a:r>
              <a:rPr lang="es-ES" b="1" dirty="0" smtClean="0">
                <a:solidFill>
                  <a:srgbClr val="FF0000"/>
                </a:solidFill>
                <a:latin typeface="Arial Rounded MT Bold" panose="020F0704030504030204" pitchFamily="34" charset="0"/>
              </a:rPr>
              <a:t>respectivamente</a:t>
            </a:r>
            <a:r>
              <a:rPr lang="es-ES" b="1" dirty="0">
                <a:solidFill>
                  <a:srgbClr val="FF0000"/>
                </a:solidFill>
                <a:latin typeface="Arial Rounded MT Bold" panose="020F0704030504030204" pitchFamily="34" charset="0"/>
              </a:rPr>
              <a:t>) </a:t>
            </a:r>
            <a:r>
              <a:rPr lang="es-ES" b="1" dirty="0" smtClean="0">
                <a:solidFill>
                  <a:srgbClr val="FF0000"/>
                </a:solidFill>
                <a:latin typeface="Arial Rounded MT Bold" panose="020F0704030504030204" pitchFamily="34" charset="0"/>
              </a:rPr>
              <a:t>a la red de distribución </a:t>
            </a:r>
            <a:r>
              <a:rPr lang="es-ES" b="1" dirty="0">
                <a:solidFill>
                  <a:srgbClr val="FF0000"/>
                </a:solidFill>
                <a:latin typeface="Arial Rounded MT Bold" panose="020F0704030504030204" pitchFamily="34" charset="0"/>
              </a:rPr>
              <a:t>eléctrica.</a:t>
            </a:r>
          </a:p>
        </p:txBody>
      </p:sp>
      <p:sp>
        <p:nvSpPr>
          <p:cNvPr id="9" name="Rectángulo 8"/>
          <p:cNvSpPr/>
          <p:nvPr/>
        </p:nvSpPr>
        <p:spPr>
          <a:xfrm>
            <a:off x="265955" y="4204372"/>
            <a:ext cx="6740487" cy="2585323"/>
          </a:xfrm>
          <a:prstGeom prst="rect">
            <a:avLst/>
          </a:prstGeom>
        </p:spPr>
        <p:txBody>
          <a:bodyPr wrap="square">
            <a:spAutoFit/>
          </a:bodyPr>
          <a:lstStyle/>
          <a:p>
            <a:pPr algn="just"/>
            <a:r>
              <a:rPr lang="es-ES" dirty="0"/>
              <a:t>Se puede realizar una clasificación de los sistemas </a:t>
            </a:r>
            <a:r>
              <a:rPr lang="es-ES" dirty="0" smtClean="0"/>
              <a:t>fotovoltaicos </a:t>
            </a:r>
            <a:r>
              <a:rPr lang="es-ES" dirty="0"/>
              <a:t>autónomos en sistemas de electrificación, sistemas </a:t>
            </a:r>
            <a:r>
              <a:rPr lang="es-ES" dirty="0" smtClean="0"/>
              <a:t>profesionales </a:t>
            </a:r>
            <a:r>
              <a:rPr lang="es-ES" dirty="0"/>
              <a:t>y sistemas agrícolas. Los primeros dan </a:t>
            </a:r>
            <a:r>
              <a:rPr lang="es-ES" dirty="0" smtClean="0"/>
              <a:t>respuesta </a:t>
            </a:r>
            <a:r>
              <a:rPr lang="es-ES" dirty="0"/>
              <a:t>a uno de los mercados con mayor demanda en la </a:t>
            </a:r>
            <a:r>
              <a:rPr lang="es-ES" dirty="0" smtClean="0"/>
              <a:t>actualidad</a:t>
            </a:r>
            <a:r>
              <a:rPr lang="es-ES" dirty="0"/>
              <a:t>, como es el suministro de energía eléctrica para </a:t>
            </a:r>
            <a:r>
              <a:rPr lang="es-ES" dirty="0" smtClean="0"/>
              <a:t>viviendas </a:t>
            </a:r>
            <a:r>
              <a:rPr lang="es-ES" dirty="0"/>
              <a:t>aisladas de la red eléctrica comercial (</a:t>
            </a:r>
            <a:r>
              <a:rPr lang="es-ES" dirty="0" smtClean="0"/>
              <a:t>básicamente </a:t>
            </a:r>
            <a:r>
              <a:rPr lang="es-ES" dirty="0"/>
              <a:t>para iluminación y electrodomésticos). La </a:t>
            </a:r>
            <a:r>
              <a:rPr lang="es-ES" dirty="0" smtClean="0"/>
              <a:t>electrificación </a:t>
            </a:r>
            <a:r>
              <a:rPr lang="es-ES" dirty="0"/>
              <a:t>distribuida satisface viviendas aisladas, y la </a:t>
            </a:r>
            <a:r>
              <a:rPr lang="es-ES" dirty="0" smtClean="0"/>
              <a:t>electrificación </a:t>
            </a:r>
            <a:r>
              <a:rPr lang="es-ES" dirty="0"/>
              <a:t>centralizada, a pueblos completos, sin necesidad </a:t>
            </a:r>
            <a:r>
              <a:rPr lang="es-ES" dirty="0" smtClean="0"/>
              <a:t>de </a:t>
            </a:r>
            <a:r>
              <a:rPr lang="es-ES" dirty="0"/>
              <a:t>mantenimiento costoso ni suministro regular de </a:t>
            </a:r>
            <a:r>
              <a:rPr lang="es-ES" dirty="0" smtClean="0"/>
              <a:t>combustible</a:t>
            </a:r>
            <a:r>
              <a:rPr lang="es-ES" dirty="0"/>
              <a:t>. </a:t>
            </a:r>
          </a:p>
        </p:txBody>
      </p:sp>
    </p:spTree>
    <p:extLst>
      <p:ext uri="{BB962C8B-B14F-4D97-AF65-F5344CB8AC3E}">
        <p14:creationId xmlns:p14="http://schemas.microsoft.com/office/powerpoint/2010/main" val="2261297874"/>
      </p:ext>
    </p:extLst>
  </p:cSld>
  <p:clrMapOvr>
    <a:masterClrMapping/>
  </p:clrMapOvr>
</p:sld>
</file>

<file path=ppt/slides/slide2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ángulo 3"/>
          <p:cNvSpPr/>
          <p:nvPr/>
        </p:nvSpPr>
        <p:spPr>
          <a:xfrm>
            <a:off x="197921" y="165864"/>
            <a:ext cx="11855533" cy="6186309"/>
          </a:xfrm>
          <a:prstGeom prst="rect">
            <a:avLst/>
          </a:prstGeom>
        </p:spPr>
        <p:txBody>
          <a:bodyPr wrap="square">
            <a:spAutoFit/>
          </a:bodyPr>
          <a:lstStyle/>
          <a:p>
            <a:pPr algn="just"/>
            <a:r>
              <a:rPr lang="es-ES" dirty="0"/>
              <a:t>También pequeñas unidades sanitarias en </a:t>
            </a:r>
            <a:r>
              <a:rPr lang="es-ES" dirty="0" smtClean="0"/>
              <a:t>lugares </a:t>
            </a:r>
            <a:r>
              <a:rPr lang="es-ES" dirty="0"/>
              <a:t>remotos pueden utilizar los sistemas fotovoltaicos </a:t>
            </a:r>
            <a:r>
              <a:rPr lang="es-ES" dirty="0" smtClean="0"/>
              <a:t>para refrigerar </a:t>
            </a:r>
            <a:r>
              <a:rPr lang="es-ES" dirty="0"/>
              <a:t>vacunas, realizar comunicación de emergencia y </a:t>
            </a:r>
            <a:r>
              <a:rPr lang="es-ES" dirty="0" smtClean="0"/>
              <a:t>otras </a:t>
            </a:r>
            <a:r>
              <a:rPr lang="es-ES" dirty="0"/>
              <a:t>tareas críticas; escuelas rurales e iluminación </a:t>
            </a:r>
            <a:r>
              <a:rPr lang="es-ES" dirty="0" smtClean="0"/>
              <a:t>pública en zonas rurales, como por ejemplo en caminos, paradas de autobuses</a:t>
            </a:r>
            <a:r>
              <a:rPr lang="es-ES" dirty="0"/>
              <a:t>, </a:t>
            </a:r>
            <a:r>
              <a:rPr lang="es-ES" dirty="0" smtClean="0"/>
              <a:t>vía pública e iluminación </a:t>
            </a:r>
            <a:r>
              <a:rPr lang="es-ES" dirty="0"/>
              <a:t>portátil.</a:t>
            </a:r>
          </a:p>
          <a:p>
            <a:pPr algn="just"/>
            <a:r>
              <a:rPr lang="es-ES" dirty="0"/>
              <a:t>Los sistemas profesionales, incluyendo las </a:t>
            </a:r>
            <a:r>
              <a:rPr lang="es-ES" dirty="0" smtClean="0"/>
              <a:t>telecomunicaciones</a:t>
            </a:r>
            <a:r>
              <a:rPr lang="es-ES" dirty="0"/>
              <a:t>, son aplicaciones históricamente típicas de los </a:t>
            </a:r>
            <a:r>
              <a:rPr lang="es-ES" dirty="0" smtClean="0"/>
              <a:t>sistemas </a:t>
            </a:r>
            <a:r>
              <a:rPr lang="es-ES" dirty="0"/>
              <a:t>fotovoltaicos. La característica de </a:t>
            </a:r>
            <a:r>
              <a:rPr lang="es-ES" dirty="0" smtClean="0"/>
              <a:t>modularidad de </a:t>
            </a:r>
            <a:r>
              <a:rPr lang="es-ES" dirty="0"/>
              <a:t>estos sistemas hace posible alimentar desde </a:t>
            </a:r>
            <a:r>
              <a:rPr lang="es-ES" dirty="0" smtClean="0"/>
              <a:t>pequeños </a:t>
            </a:r>
            <a:r>
              <a:rPr lang="es-ES" dirty="0"/>
              <a:t>sistemas de telemetría hasta repetidores de </a:t>
            </a:r>
            <a:r>
              <a:rPr lang="es-ES" dirty="0" smtClean="0"/>
              <a:t>microondas/telefonía </a:t>
            </a:r>
            <a:r>
              <a:rPr lang="es-ES" dirty="0"/>
              <a:t>móvil/radio/TV situados en lugares </a:t>
            </a:r>
            <a:r>
              <a:rPr lang="es-ES" dirty="0" smtClean="0"/>
              <a:t>remotos </a:t>
            </a:r>
            <a:r>
              <a:rPr lang="es-ES" dirty="0"/>
              <a:t>y difícilmente accesibles. Otras aplicaciones muy </a:t>
            </a:r>
            <a:r>
              <a:rPr lang="es-ES" dirty="0" smtClean="0"/>
              <a:t>interesantes </a:t>
            </a:r>
            <a:r>
              <a:rPr lang="es-ES" dirty="0"/>
              <a:t>dentro de los sistemas profesionales están </a:t>
            </a:r>
            <a:r>
              <a:rPr lang="es-ES" dirty="0" smtClean="0"/>
              <a:t>constituidas </a:t>
            </a:r>
            <a:r>
              <a:rPr lang="es-ES" dirty="0"/>
              <a:t>por los sistemas de navegación que operan </a:t>
            </a:r>
            <a:r>
              <a:rPr lang="es-ES" dirty="0" smtClean="0"/>
              <a:t>todo </a:t>
            </a:r>
            <a:r>
              <a:rPr lang="es-ES" dirty="0"/>
              <a:t>el año, aun en condiciones meteorológicas </a:t>
            </a:r>
            <a:r>
              <a:rPr lang="es-ES" dirty="0" smtClean="0"/>
              <a:t>adversas </a:t>
            </a:r>
            <a:r>
              <a:rPr lang="es-ES" dirty="0"/>
              <a:t>y situadas en lugares remotos de difícil acceso. </a:t>
            </a:r>
            <a:r>
              <a:rPr lang="es-ES" dirty="0" smtClean="0"/>
              <a:t>Entre estas </a:t>
            </a:r>
            <a:r>
              <a:rPr lang="es-ES" dirty="0"/>
              <a:t>aplicaciones se pueden citar: señalización de </a:t>
            </a:r>
            <a:r>
              <a:rPr lang="es-ES" dirty="0" smtClean="0"/>
              <a:t>ferrocarriles</a:t>
            </a:r>
            <a:r>
              <a:rPr lang="es-ES" dirty="0"/>
              <a:t>, boyas de señalización marítima, sistemas de </a:t>
            </a:r>
            <a:r>
              <a:rPr lang="es-ES" dirty="0" smtClean="0"/>
              <a:t>aproximación </a:t>
            </a:r>
            <a:r>
              <a:rPr lang="es-ES" dirty="0"/>
              <a:t>en aeropuertos y plataformas petrolíferas, </a:t>
            </a:r>
            <a:r>
              <a:rPr lang="es-ES" dirty="0" smtClean="0"/>
              <a:t>entre </a:t>
            </a:r>
            <a:r>
              <a:rPr lang="es-ES" dirty="0"/>
              <a:t>otras. Finalmente, los sistemas agrícolas, como los </a:t>
            </a:r>
            <a:r>
              <a:rPr lang="es-ES" dirty="0" smtClean="0"/>
              <a:t>sistemas </a:t>
            </a:r>
            <a:r>
              <a:rPr lang="es-ES" dirty="0"/>
              <a:t>de bombeo de agua, suministran agua en </a:t>
            </a:r>
            <a:r>
              <a:rPr lang="es-ES" dirty="0" smtClean="0"/>
              <a:t>granjas</a:t>
            </a:r>
            <a:r>
              <a:rPr lang="es-ES" dirty="0"/>
              <a:t>, para irrigación y para suministro de agua potable en </a:t>
            </a:r>
            <a:r>
              <a:rPr lang="es-ES" dirty="0" smtClean="0"/>
              <a:t>distintos </a:t>
            </a:r>
            <a:r>
              <a:rPr lang="es-ES" dirty="0"/>
              <a:t>lugares.</a:t>
            </a:r>
          </a:p>
          <a:p>
            <a:pPr algn="just"/>
            <a:r>
              <a:rPr lang="es-ES" dirty="0" smtClean="0"/>
              <a:t>Los sistemas fotovoltaicos conectados a  la  red eléctrica tienen como objetivo principal colaborar en la  </a:t>
            </a:r>
            <a:r>
              <a:rPr lang="es-ES" dirty="0"/>
              <a:t>producción </a:t>
            </a:r>
            <a:r>
              <a:rPr lang="es-ES" dirty="0" smtClean="0"/>
              <a:t>de energía eléctrica inyectada a  la  red de distribución comercial</a:t>
            </a:r>
            <a:r>
              <a:rPr lang="es-ES" dirty="0"/>
              <a:t>. En integración de edificios, la instalación de los </a:t>
            </a:r>
            <a:r>
              <a:rPr lang="es-ES" dirty="0" smtClean="0"/>
              <a:t>sistemas </a:t>
            </a:r>
            <a:r>
              <a:rPr lang="es-ES" dirty="0"/>
              <a:t>fotovoltaicos está situada físicamente en el </a:t>
            </a:r>
            <a:r>
              <a:rPr lang="es-ES" dirty="0" smtClean="0"/>
              <a:t>edificio </a:t>
            </a:r>
            <a:r>
              <a:rPr lang="es-ES" dirty="0"/>
              <a:t>(tejado) y habitualmente en un entorno urbano, </a:t>
            </a:r>
            <a:r>
              <a:rPr lang="es-ES" dirty="0" smtClean="0"/>
              <a:t>mientras </a:t>
            </a:r>
            <a:r>
              <a:rPr lang="es-ES" dirty="0"/>
              <a:t>que en las centrales fotovoltaicas constituyen plantas </a:t>
            </a:r>
            <a:r>
              <a:rPr lang="es-ES" dirty="0" smtClean="0"/>
              <a:t>de </a:t>
            </a:r>
            <a:r>
              <a:rPr lang="es-ES" dirty="0"/>
              <a:t>generación de energía donde esta instalación funciona </a:t>
            </a:r>
            <a:r>
              <a:rPr lang="es-ES" dirty="0" smtClean="0"/>
              <a:t>como </a:t>
            </a:r>
            <a:r>
              <a:rPr lang="es-ES" dirty="0"/>
              <a:t>una central convencional de generación de energía, </a:t>
            </a:r>
            <a:r>
              <a:rPr lang="es-ES" dirty="0" smtClean="0"/>
              <a:t>ya </a:t>
            </a:r>
            <a:r>
              <a:rPr lang="es-ES" dirty="0"/>
              <a:t>que inyecta toda su producción a la red.</a:t>
            </a:r>
          </a:p>
          <a:p>
            <a:pPr algn="just"/>
            <a:r>
              <a:rPr lang="es-ES" dirty="0"/>
              <a:t>La potencia nominal de las instalaciones en viviendas </a:t>
            </a:r>
            <a:r>
              <a:rPr lang="es-ES" dirty="0" smtClean="0"/>
              <a:t>unifamiliares </a:t>
            </a:r>
            <a:r>
              <a:rPr lang="es-ES" dirty="0"/>
              <a:t>o en edificios depende, en general, de la superficie </a:t>
            </a:r>
            <a:r>
              <a:rPr lang="es-ES" dirty="0" smtClean="0"/>
              <a:t>útil </a:t>
            </a:r>
            <a:r>
              <a:rPr lang="es-ES" dirty="0"/>
              <a:t>disponible para la instalación del generador </a:t>
            </a:r>
            <a:r>
              <a:rPr lang="es-ES" dirty="0" smtClean="0"/>
              <a:t>fotovoltaico</a:t>
            </a:r>
            <a:r>
              <a:rPr lang="es-ES" dirty="0"/>
              <a:t>, aproximadamente de 8 a 10 </a:t>
            </a:r>
            <a:r>
              <a:rPr lang="es-ES" dirty="0" smtClean="0"/>
              <a:t>m² </a:t>
            </a:r>
            <a:r>
              <a:rPr lang="es-ES" dirty="0"/>
              <a:t>por </a:t>
            </a:r>
            <a:r>
              <a:rPr lang="es-ES" dirty="0" err="1"/>
              <a:t>kWp</a:t>
            </a:r>
            <a:r>
              <a:rPr lang="es-ES" dirty="0"/>
              <a:t> en función del </a:t>
            </a:r>
            <a:r>
              <a:rPr lang="es-ES" dirty="0" smtClean="0"/>
              <a:t>rendimiento </a:t>
            </a:r>
            <a:r>
              <a:rPr lang="es-ES" dirty="0"/>
              <a:t>del generador fotovoltaico (%). </a:t>
            </a:r>
            <a:r>
              <a:rPr lang="es-ES" dirty="0" err="1"/>
              <a:t>kWp</a:t>
            </a:r>
            <a:r>
              <a:rPr lang="es-ES" dirty="0"/>
              <a:t> significa </a:t>
            </a:r>
            <a:r>
              <a:rPr lang="es-ES" dirty="0" smtClean="0"/>
              <a:t>kilowatt </a:t>
            </a:r>
            <a:r>
              <a:rPr lang="es-ES" dirty="0"/>
              <a:t>pico y es la máxima potencia que entregará el </a:t>
            </a:r>
            <a:r>
              <a:rPr lang="es-ES" dirty="0" smtClean="0"/>
              <a:t>panel </a:t>
            </a:r>
            <a:r>
              <a:rPr lang="es-ES" dirty="0"/>
              <a:t>fotovoltaico en un día muy soleado. En estas </a:t>
            </a:r>
            <a:r>
              <a:rPr lang="es-ES" dirty="0" smtClean="0"/>
              <a:t>instalaciones</a:t>
            </a:r>
            <a:r>
              <a:rPr lang="es-ES" dirty="0"/>
              <a:t>, la potencia típica se sitúa alrededor de los 5 </a:t>
            </a:r>
            <a:r>
              <a:rPr lang="es-ES" dirty="0" err="1"/>
              <a:t>kWp</a:t>
            </a:r>
            <a:r>
              <a:rPr lang="es-ES" dirty="0"/>
              <a:t> para </a:t>
            </a:r>
            <a:r>
              <a:rPr lang="es-ES" dirty="0" smtClean="0"/>
              <a:t>las </a:t>
            </a:r>
            <a:r>
              <a:rPr lang="es-ES" dirty="0"/>
              <a:t>viviendas unifamiliares y hasta 100 </a:t>
            </a:r>
            <a:r>
              <a:rPr lang="es-ES" dirty="0" err="1"/>
              <a:t>kWp</a:t>
            </a:r>
            <a:r>
              <a:rPr lang="es-ES" dirty="0"/>
              <a:t> en edificios. </a:t>
            </a:r>
            <a:r>
              <a:rPr lang="es-ES" dirty="0" smtClean="0"/>
              <a:t>La conexión </a:t>
            </a:r>
            <a:r>
              <a:rPr lang="es-ES" dirty="0"/>
              <a:t>a la red de estas instalaciones se puede realizar </a:t>
            </a:r>
            <a:r>
              <a:rPr lang="es-ES" dirty="0" smtClean="0"/>
              <a:t>directamente </a:t>
            </a:r>
            <a:r>
              <a:rPr lang="es-ES" dirty="0"/>
              <a:t>a la red de baja tensión en modo monofásico </a:t>
            </a:r>
            <a:r>
              <a:rPr lang="es-ES" dirty="0" smtClean="0"/>
              <a:t>hasta </a:t>
            </a:r>
            <a:r>
              <a:rPr lang="es-ES" dirty="0"/>
              <a:t>potencias de 5 </a:t>
            </a:r>
            <a:r>
              <a:rPr lang="es-ES" dirty="0" err="1"/>
              <a:t>kWp</a:t>
            </a:r>
            <a:r>
              <a:rPr lang="es-ES" dirty="0"/>
              <a:t> y en trifásico para el resto</a:t>
            </a:r>
            <a:r>
              <a:rPr lang="es-ES" dirty="0" smtClean="0"/>
              <a:t>.</a:t>
            </a:r>
            <a:endParaRPr lang="es-ES" dirty="0"/>
          </a:p>
        </p:txBody>
      </p:sp>
    </p:spTree>
    <p:extLst>
      <p:ext uri="{BB962C8B-B14F-4D97-AF65-F5344CB8AC3E}">
        <p14:creationId xmlns:p14="http://schemas.microsoft.com/office/powerpoint/2010/main" val="5193416"/>
      </p:ext>
    </p:extLst>
  </p:cSld>
  <p:clrMapOvr>
    <a:masterClrMapping/>
  </p:clrMapOvr>
</p:sld>
</file>

<file path=ppt/slides/slide2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ángulo 3"/>
          <p:cNvSpPr/>
          <p:nvPr/>
        </p:nvSpPr>
        <p:spPr>
          <a:xfrm>
            <a:off x="237506" y="209360"/>
            <a:ext cx="11756571" cy="6186309"/>
          </a:xfrm>
          <a:prstGeom prst="rect">
            <a:avLst/>
          </a:prstGeom>
        </p:spPr>
        <p:txBody>
          <a:bodyPr wrap="square">
            <a:spAutoFit/>
          </a:bodyPr>
          <a:lstStyle/>
          <a:p>
            <a:pPr algn="just"/>
            <a:r>
              <a:rPr lang="es-ES" dirty="0" smtClean="0"/>
              <a:t>En las centrales fotovoltaicas de generación eléctrica, </a:t>
            </a:r>
            <a:r>
              <a:rPr lang="es-ES" dirty="0"/>
              <a:t>las </a:t>
            </a:r>
            <a:r>
              <a:rPr lang="es-ES" dirty="0" smtClean="0"/>
              <a:t>potencias nominales superan los 100 </a:t>
            </a:r>
            <a:r>
              <a:rPr lang="es-ES" dirty="0" err="1" smtClean="0"/>
              <a:t>kWp</a:t>
            </a:r>
            <a:r>
              <a:rPr lang="es-ES" dirty="0" smtClean="0"/>
              <a:t>, por lo  que se suele disponer de una conexión a la red eléctrica </a:t>
            </a:r>
            <a:r>
              <a:rPr lang="es-ES" dirty="0"/>
              <a:t>en </a:t>
            </a:r>
            <a:r>
              <a:rPr lang="es-ES" dirty="0" smtClean="0"/>
              <a:t>media o  alta tensión. Estas centrales fotovoltaicas, además </a:t>
            </a:r>
            <a:r>
              <a:rPr lang="es-ES" dirty="0"/>
              <a:t>de generar energía eléctrica, se pueden utilizar para compensar picos </a:t>
            </a:r>
            <a:r>
              <a:rPr lang="es-ES" dirty="0" smtClean="0"/>
              <a:t>en la demanda de consumo </a:t>
            </a:r>
            <a:r>
              <a:rPr lang="es-ES" dirty="0"/>
              <a:t>eléctrico que normalmente ocurren de manera simultánea con los picos de </a:t>
            </a:r>
            <a:r>
              <a:rPr lang="es-ES" dirty="0" smtClean="0"/>
              <a:t>generación alrededor del mediodía</a:t>
            </a:r>
            <a:r>
              <a:rPr lang="es-ES" dirty="0"/>
              <a:t>. También </a:t>
            </a:r>
            <a:r>
              <a:rPr lang="es-ES" dirty="0" smtClean="0"/>
              <a:t>se usan para </a:t>
            </a:r>
            <a:r>
              <a:rPr lang="es-ES" dirty="0"/>
              <a:t>mejorar </a:t>
            </a:r>
            <a:r>
              <a:rPr lang="es-ES" dirty="0" smtClean="0"/>
              <a:t>la calidad de la  red en aquellas </a:t>
            </a:r>
            <a:r>
              <a:rPr lang="es-ES" dirty="0"/>
              <a:t>redes </a:t>
            </a:r>
            <a:r>
              <a:rPr lang="es-ES" dirty="0" smtClean="0"/>
              <a:t>locales que se encuentran muy alejadas de los puntos de generación</a:t>
            </a:r>
            <a:r>
              <a:rPr lang="es-ES" dirty="0"/>
              <a:t>, por ejemplo, reduciendo </a:t>
            </a:r>
            <a:r>
              <a:rPr lang="es-ES" dirty="0" smtClean="0"/>
              <a:t>el número de cortes </a:t>
            </a:r>
            <a:r>
              <a:rPr lang="es-ES" dirty="0"/>
              <a:t>de estas </a:t>
            </a:r>
            <a:r>
              <a:rPr lang="es-ES" dirty="0" smtClean="0"/>
              <a:t>redes convencionales</a:t>
            </a:r>
            <a:r>
              <a:rPr lang="es-ES" dirty="0"/>
              <a:t>. Los sistemas fotovoltaicos pueden formar </a:t>
            </a:r>
            <a:r>
              <a:rPr lang="es-ES" dirty="0" smtClean="0"/>
              <a:t>parte </a:t>
            </a:r>
            <a:r>
              <a:rPr lang="es-ES" dirty="0"/>
              <a:t>de sistemas fotovoltaicos híbridos donde, además de </a:t>
            </a:r>
            <a:r>
              <a:rPr lang="es-ES" dirty="0" smtClean="0"/>
              <a:t>contar </a:t>
            </a:r>
            <a:r>
              <a:rPr lang="es-ES" dirty="0"/>
              <a:t>con placas fotovoltaicas para generar energía, se </a:t>
            </a:r>
            <a:r>
              <a:rPr lang="es-ES" dirty="0" smtClean="0"/>
              <a:t>utilizan </a:t>
            </a:r>
            <a:r>
              <a:rPr lang="es-ES" dirty="0"/>
              <a:t>otras tecnologías auxiliares para generar energía </a:t>
            </a:r>
            <a:r>
              <a:rPr lang="es-ES" dirty="0" smtClean="0"/>
              <a:t>eléctrica </a:t>
            </a:r>
            <a:r>
              <a:rPr lang="es-ES" dirty="0"/>
              <a:t>y garantizar así el suministro eléctrico. Ejemplos </a:t>
            </a:r>
            <a:r>
              <a:rPr lang="es-ES" dirty="0" smtClean="0"/>
              <a:t>de </a:t>
            </a:r>
            <a:r>
              <a:rPr lang="es-ES" dirty="0"/>
              <a:t>estas tecnologías auxiliares son la tecnología eólica y los </a:t>
            </a:r>
            <a:r>
              <a:rPr lang="es-ES" dirty="0" smtClean="0"/>
              <a:t>grupos </a:t>
            </a:r>
            <a:r>
              <a:rPr lang="es-ES" dirty="0"/>
              <a:t>electrógenos.</a:t>
            </a:r>
          </a:p>
          <a:p>
            <a:pPr algn="just"/>
            <a:endParaRPr lang="es-ES" dirty="0" smtClean="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smtClean="0"/>
          </a:p>
          <a:p>
            <a:pPr algn="just"/>
            <a:endParaRPr lang="es-ES" dirty="0"/>
          </a:p>
          <a:p>
            <a:pPr algn="just"/>
            <a:endParaRPr lang="es-ES" dirty="0"/>
          </a:p>
        </p:txBody>
      </p:sp>
      <p:pic>
        <p:nvPicPr>
          <p:cNvPr id="2" name="Imagen 1"/>
          <p:cNvPicPr>
            <a:picLocks noChangeAspect="1"/>
          </p:cNvPicPr>
          <p:nvPr/>
        </p:nvPicPr>
        <p:blipFill>
          <a:blip r:embed="rId2"/>
          <a:stretch>
            <a:fillRect/>
          </a:stretch>
        </p:blipFill>
        <p:spPr>
          <a:xfrm>
            <a:off x="375309" y="2750499"/>
            <a:ext cx="4838700" cy="3067050"/>
          </a:xfrm>
          <a:prstGeom prst="rect">
            <a:avLst/>
          </a:prstGeom>
        </p:spPr>
      </p:pic>
      <p:sp>
        <p:nvSpPr>
          <p:cNvPr id="5" name="Rectángulo 4"/>
          <p:cNvSpPr/>
          <p:nvPr/>
        </p:nvSpPr>
        <p:spPr>
          <a:xfrm>
            <a:off x="5829249" y="2450160"/>
            <a:ext cx="6301023" cy="923330"/>
          </a:xfrm>
          <a:prstGeom prst="rect">
            <a:avLst/>
          </a:prstGeom>
        </p:spPr>
        <p:txBody>
          <a:bodyPr wrap="square">
            <a:spAutoFit/>
          </a:bodyPr>
          <a:lstStyle/>
          <a:p>
            <a:pPr algn="ctr"/>
            <a:r>
              <a:rPr lang="es-ES" b="1" dirty="0" smtClean="0">
                <a:solidFill>
                  <a:srgbClr val="FF0000"/>
                </a:solidFill>
                <a:latin typeface="Arial Rounded MT Bold" panose="020F0704030504030204" pitchFamily="34" charset="0"/>
              </a:rPr>
              <a:t>La tecnología </a:t>
            </a:r>
            <a:r>
              <a:rPr lang="es-ES" b="1" dirty="0">
                <a:solidFill>
                  <a:srgbClr val="FF0000"/>
                </a:solidFill>
                <a:latin typeface="Arial Rounded MT Bold" panose="020F0704030504030204" pitchFamily="34" charset="0"/>
              </a:rPr>
              <a:t>solar </a:t>
            </a:r>
            <a:r>
              <a:rPr lang="es-ES" b="1" dirty="0" smtClean="0">
                <a:solidFill>
                  <a:srgbClr val="FF0000"/>
                </a:solidFill>
                <a:latin typeface="Arial Rounded MT Bold" panose="020F0704030504030204" pitchFamily="34" charset="0"/>
              </a:rPr>
              <a:t>fotovoltaica requiere de tecnologías auxiliares, como la tecnología eólica y los grupos electrógenos.</a:t>
            </a:r>
            <a:endParaRPr lang="es-ES" b="1" dirty="0">
              <a:solidFill>
                <a:srgbClr val="FF0000"/>
              </a:solidFill>
              <a:latin typeface="Arial Rounded MT Bold" panose="020F0704030504030204" pitchFamily="34" charset="0"/>
            </a:endParaRPr>
          </a:p>
        </p:txBody>
      </p:sp>
      <p:sp>
        <p:nvSpPr>
          <p:cNvPr id="6" name="Rectángulo 5"/>
          <p:cNvSpPr/>
          <p:nvPr/>
        </p:nvSpPr>
        <p:spPr>
          <a:xfrm>
            <a:off x="237506" y="5761399"/>
            <a:ext cx="5248894" cy="923330"/>
          </a:xfrm>
          <a:prstGeom prst="rect">
            <a:avLst/>
          </a:prstGeom>
        </p:spPr>
        <p:txBody>
          <a:bodyPr wrap="square">
            <a:spAutoFit/>
          </a:bodyPr>
          <a:lstStyle/>
          <a:p>
            <a:pPr algn="just"/>
            <a:r>
              <a:rPr lang="es-ES" b="1" dirty="0"/>
              <a:t>En el Centro de investigación </a:t>
            </a:r>
            <a:r>
              <a:rPr lang="es-ES" b="1" dirty="0" err="1"/>
              <a:t>Sakura</a:t>
            </a:r>
            <a:r>
              <a:rPr lang="es-ES" b="1" dirty="0"/>
              <a:t>, de la empresa japonesa </a:t>
            </a:r>
            <a:r>
              <a:rPr lang="es-ES" b="1" dirty="0" err="1"/>
              <a:t>Kyocera</a:t>
            </a:r>
            <a:r>
              <a:rPr lang="es-ES" b="1" dirty="0"/>
              <a:t>, se invierten importantes recursos en investigación energética solar.</a:t>
            </a:r>
          </a:p>
        </p:txBody>
      </p:sp>
      <p:sp>
        <p:nvSpPr>
          <p:cNvPr id="7" name="Rectángulo 6"/>
          <p:cNvSpPr/>
          <p:nvPr/>
        </p:nvSpPr>
        <p:spPr>
          <a:xfrm>
            <a:off x="5130139" y="3302514"/>
            <a:ext cx="6863937" cy="646331"/>
          </a:xfrm>
          <a:prstGeom prst="rect">
            <a:avLst/>
          </a:prstGeom>
        </p:spPr>
        <p:txBody>
          <a:bodyPr wrap="square">
            <a:spAutoFit/>
          </a:bodyPr>
          <a:lstStyle/>
          <a:p>
            <a:pPr algn="just"/>
            <a:r>
              <a:rPr lang="es-ES" dirty="0"/>
              <a:t>Instalar y mantener paneles solares en zonas montañosas requiere de equipos y herramientas especiales por las condiciones de acceso.</a:t>
            </a:r>
          </a:p>
        </p:txBody>
      </p:sp>
      <p:pic>
        <p:nvPicPr>
          <p:cNvPr id="8" name="Imagen 7"/>
          <p:cNvPicPr>
            <a:picLocks noChangeAspect="1"/>
          </p:cNvPicPr>
          <p:nvPr/>
        </p:nvPicPr>
        <p:blipFill>
          <a:blip r:embed="rId3"/>
          <a:stretch>
            <a:fillRect/>
          </a:stretch>
        </p:blipFill>
        <p:spPr>
          <a:xfrm>
            <a:off x="6987392" y="3969699"/>
            <a:ext cx="4914900" cy="1847850"/>
          </a:xfrm>
          <a:prstGeom prst="rect">
            <a:avLst/>
          </a:prstGeom>
        </p:spPr>
      </p:pic>
      <p:sp>
        <p:nvSpPr>
          <p:cNvPr id="9" name="Rectángulo 8"/>
          <p:cNvSpPr/>
          <p:nvPr/>
        </p:nvSpPr>
        <p:spPr>
          <a:xfrm>
            <a:off x="5744439" y="5900544"/>
            <a:ext cx="6249637" cy="646331"/>
          </a:xfrm>
          <a:prstGeom prst="rect">
            <a:avLst/>
          </a:prstGeom>
        </p:spPr>
        <p:txBody>
          <a:bodyPr wrap="square">
            <a:spAutoFit/>
          </a:bodyPr>
          <a:lstStyle/>
          <a:p>
            <a:r>
              <a:rPr lang="es-ES" b="1" dirty="0"/>
              <a:t>Automóvil solar eléctrico alimentado por una serie de </a:t>
            </a:r>
            <a:r>
              <a:rPr lang="es-ES" b="1" dirty="0" smtClean="0"/>
              <a:t>pequeñas </a:t>
            </a:r>
            <a:r>
              <a:rPr lang="es-ES" b="1" dirty="0"/>
              <a:t>células </a:t>
            </a:r>
            <a:r>
              <a:rPr lang="es-ES" b="1" dirty="0" smtClean="0"/>
              <a:t>solares </a:t>
            </a:r>
            <a:r>
              <a:rPr lang="es-ES" b="1" dirty="0"/>
              <a:t>ubicadas en </a:t>
            </a:r>
            <a:r>
              <a:rPr lang="es-ES" b="1" dirty="0" smtClean="0"/>
              <a:t>la superficie </a:t>
            </a:r>
            <a:r>
              <a:rPr lang="es-ES" b="1" dirty="0"/>
              <a:t>superior del vehículo.</a:t>
            </a:r>
          </a:p>
        </p:txBody>
      </p:sp>
    </p:spTree>
    <p:extLst>
      <p:ext uri="{BB962C8B-B14F-4D97-AF65-F5344CB8AC3E}">
        <p14:creationId xmlns:p14="http://schemas.microsoft.com/office/powerpoint/2010/main" val="4244625949"/>
      </p:ext>
    </p:extLst>
  </p:cSld>
  <p:clrMapOvr>
    <a:masterClrMapping/>
  </p:clrMapOvr>
</p:sld>
</file>

<file path=ppt/slides/slide2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ángulo 3"/>
          <p:cNvSpPr/>
          <p:nvPr/>
        </p:nvSpPr>
        <p:spPr>
          <a:xfrm>
            <a:off x="237506" y="209360"/>
            <a:ext cx="11756571" cy="6186309"/>
          </a:xfrm>
          <a:prstGeom prst="rect">
            <a:avLst/>
          </a:prstGeom>
        </p:spPr>
        <p:txBody>
          <a:bodyPr wrap="square">
            <a:spAutoFit/>
          </a:bodyPr>
          <a:lstStyle/>
          <a:p>
            <a:pPr algn="just"/>
            <a:r>
              <a:rPr lang="es-ES" b="1" dirty="0" smtClean="0">
                <a:solidFill>
                  <a:srgbClr val="0070C0"/>
                </a:solidFill>
                <a:latin typeface="Arial Rounded MT Bold" panose="020F0704030504030204" pitchFamily="34" charset="0"/>
              </a:rPr>
              <a:t>Potencias pico y nominal</a:t>
            </a:r>
          </a:p>
          <a:p>
            <a:pPr algn="just"/>
            <a:r>
              <a:rPr lang="es-ES" b="1" dirty="0" smtClean="0">
                <a:solidFill>
                  <a:srgbClr val="0070C0"/>
                </a:solidFill>
              </a:rPr>
              <a:t>La potencia pico (</a:t>
            </a:r>
            <a:r>
              <a:rPr lang="es-ES" b="1" dirty="0" err="1" smtClean="0">
                <a:solidFill>
                  <a:srgbClr val="0070C0"/>
                </a:solidFill>
              </a:rPr>
              <a:t>kWp</a:t>
            </a:r>
            <a:r>
              <a:rPr lang="es-ES" b="1" dirty="0" smtClean="0">
                <a:solidFill>
                  <a:srgbClr val="0070C0"/>
                </a:solidFill>
              </a:rPr>
              <a:t>) y la potencia nominal (</a:t>
            </a:r>
            <a:r>
              <a:rPr lang="es-ES" b="1" dirty="0" err="1" smtClean="0">
                <a:solidFill>
                  <a:srgbClr val="0070C0"/>
                </a:solidFill>
              </a:rPr>
              <a:t>kWn</a:t>
            </a:r>
            <a:r>
              <a:rPr lang="es-ES" b="1" dirty="0" smtClean="0">
                <a:solidFill>
                  <a:srgbClr val="0070C0"/>
                </a:solidFill>
              </a:rPr>
              <a:t>) son dos conceptos utilizados en la tecnología solar fotovoltaica. La potencia pico (</a:t>
            </a:r>
            <a:r>
              <a:rPr lang="es-ES" b="1" dirty="0" err="1" smtClean="0">
                <a:solidFill>
                  <a:srgbClr val="0070C0"/>
                </a:solidFill>
              </a:rPr>
              <a:t>kKWp</a:t>
            </a:r>
            <a:r>
              <a:rPr lang="es-ES" b="1" dirty="0" smtClean="0">
                <a:solidFill>
                  <a:srgbClr val="0070C0"/>
                </a:solidFill>
              </a:rPr>
              <a:t>) se refiere a la cantidad de kW instalados en forma de paneles solares fotovoltaicos. En cambio, la potencia nominal (</a:t>
            </a:r>
            <a:r>
              <a:rPr lang="es-ES" b="1" dirty="0" err="1" smtClean="0">
                <a:solidFill>
                  <a:srgbClr val="0070C0"/>
                </a:solidFill>
              </a:rPr>
              <a:t>kWn</a:t>
            </a:r>
            <a:r>
              <a:rPr lang="es-ES" b="1" dirty="0" smtClean="0">
                <a:solidFill>
                  <a:srgbClr val="0070C0"/>
                </a:solidFill>
              </a:rPr>
              <a:t>) hace referencia a la potencia del inversor, que es el equipo </a:t>
            </a:r>
            <a:r>
              <a:rPr lang="es-ES" b="1" dirty="0">
                <a:solidFill>
                  <a:srgbClr val="0070C0"/>
                </a:solidFill>
              </a:rPr>
              <a:t>eléctrico que transforma en apta para el consumo </a:t>
            </a:r>
            <a:r>
              <a:rPr lang="es-ES" b="1" dirty="0" smtClean="0">
                <a:solidFill>
                  <a:srgbClr val="0070C0"/>
                </a:solidFill>
              </a:rPr>
              <a:t>la </a:t>
            </a:r>
            <a:r>
              <a:rPr lang="es-ES" b="1" dirty="0">
                <a:solidFill>
                  <a:srgbClr val="0070C0"/>
                </a:solidFill>
              </a:rPr>
              <a:t>energía generada por los paneles.</a:t>
            </a:r>
          </a:p>
          <a:p>
            <a:pPr algn="just"/>
            <a:endParaRPr lang="es-ES" dirty="0" smtClean="0"/>
          </a:p>
          <a:p>
            <a:pPr algn="just"/>
            <a:r>
              <a:rPr lang="es-ES" b="1" dirty="0" smtClean="0">
                <a:solidFill>
                  <a:srgbClr val="0070C0"/>
                </a:solidFill>
                <a:latin typeface="Arial Rounded MT Bold" panose="020F0704030504030204" pitchFamily="34" charset="0"/>
              </a:rPr>
              <a:t>Elementos de un sistema </a:t>
            </a:r>
            <a:r>
              <a:rPr lang="es-ES" b="1" dirty="0">
                <a:solidFill>
                  <a:srgbClr val="0070C0"/>
                </a:solidFill>
                <a:latin typeface="Arial Rounded MT Bold" panose="020F0704030504030204" pitchFamily="34" charset="0"/>
              </a:rPr>
              <a:t>fotovoltaico</a:t>
            </a:r>
          </a:p>
          <a:p>
            <a:pPr algn="just"/>
            <a:r>
              <a:rPr lang="es-ES" dirty="0"/>
              <a:t>De manera general, un sistema fotovoltaico consta del </a:t>
            </a:r>
            <a:r>
              <a:rPr lang="es-ES" dirty="0" smtClean="0"/>
              <a:t>módulo </a:t>
            </a:r>
            <a:r>
              <a:rPr lang="es-ES" dirty="0"/>
              <a:t>fotovoltaico, el regulador de carga, la batería y el </a:t>
            </a:r>
            <a:r>
              <a:rPr lang="es-ES" dirty="0" smtClean="0"/>
              <a:t>inversor </a:t>
            </a:r>
            <a:r>
              <a:rPr lang="es-ES" dirty="0"/>
              <a:t>de CC/CA. El módulo fotovoltaico es el elemento </a:t>
            </a:r>
            <a:r>
              <a:rPr lang="es-ES" dirty="0" smtClean="0"/>
              <a:t>principal </a:t>
            </a:r>
            <a:r>
              <a:rPr lang="es-ES" dirty="0"/>
              <a:t>de la instalación, y su función es convertir la </a:t>
            </a:r>
            <a:r>
              <a:rPr lang="es-ES" dirty="0" smtClean="0"/>
              <a:t>energía </a:t>
            </a:r>
            <a:r>
              <a:rPr lang="es-ES" dirty="0"/>
              <a:t>del sol en energía eléctrica (corriente continua). En la </a:t>
            </a:r>
            <a:r>
              <a:rPr lang="es-ES" dirty="0" smtClean="0"/>
              <a:t>realidad</a:t>
            </a:r>
            <a:r>
              <a:rPr lang="es-ES" dirty="0"/>
              <a:t>, consta de varias celdas solares individuales que </a:t>
            </a:r>
            <a:r>
              <a:rPr lang="es-ES" dirty="0" smtClean="0"/>
              <a:t>se </a:t>
            </a:r>
            <a:r>
              <a:rPr lang="es-ES" dirty="0"/>
              <a:t>interconectan en serie y en paralelo hasta alcanzar la </a:t>
            </a:r>
            <a:r>
              <a:rPr lang="es-ES" dirty="0" smtClean="0"/>
              <a:t>tensión </a:t>
            </a:r>
            <a:r>
              <a:rPr lang="es-ES" dirty="0"/>
              <a:t>continua y la potencia eléctrica deseada. El </a:t>
            </a:r>
            <a:r>
              <a:rPr lang="es-ES" dirty="0" smtClean="0"/>
              <a:t>regulador </a:t>
            </a:r>
            <a:r>
              <a:rPr lang="es-ES" dirty="0"/>
              <a:t>de carga es el elemento del sistema que proporciona </a:t>
            </a:r>
            <a:r>
              <a:rPr lang="es-ES" dirty="0" smtClean="0"/>
              <a:t>a </a:t>
            </a:r>
            <a:r>
              <a:rPr lang="es-ES" dirty="0"/>
              <a:t>su salida la tensión continua que requiere la instalación, </a:t>
            </a:r>
            <a:r>
              <a:rPr lang="es-ES" dirty="0" smtClean="0"/>
              <a:t>fija </a:t>
            </a:r>
            <a:r>
              <a:rPr lang="es-ES" dirty="0"/>
              <a:t>el valor de tensión continua utilizado en ella y también </a:t>
            </a:r>
            <a:r>
              <a:rPr lang="es-ES" dirty="0" smtClean="0"/>
              <a:t>protege </a:t>
            </a:r>
            <a:r>
              <a:rPr lang="es-ES" dirty="0"/>
              <a:t>las baterías ante sobrecargas.</a:t>
            </a:r>
          </a:p>
          <a:p>
            <a:pPr algn="just"/>
            <a:r>
              <a:rPr lang="es-ES" dirty="0"/>
              <a:t>La batería solo está presente en instalaciones autónomas </a:t>
            </a:r>
            <a:r>
              <a:rPr lang="es-ES" dirty="0" smtClean="0"/>
              <a:t>y </a:t>
            </a:r>
            <a:r>
              <a:rPr lang="es-ES" dirty="0"/>
              <a:t>proporciona energía eléctrica a la instalación </a:t>
            </a:r>
            <a:r>
              <a:rPr lang="es-ES" dirty="0" smtClean="0"/>
              <a:t>durante los </a:t>
            </a:r>
            <a:r>
              <a:rPr lang="es-ES" dirty="0"/>
              <a:t>períodos sin luz solar o sin suficiente luminosidad</a:t>
            </a:r>
            <a:r>
              <a:rPr lang="es-ES" dirty="0" smtClean="0"/>
              <a:t>; acumula </a:t>
            </a:r>
            <a:r>
              <a:rPr lang="es-ES" dirty="0"/>
              <a:t>energía eléctrica para la instalación. El inversor </a:t>
            </a:r>
            <a:r>
              <a:rPr lang="es-ES" dirty="0" smtClean="0"/>
              <a:t>de </a:t>
            </a:r>
            <a:r>
              <a:rPr lang="es-ES" dirty="0"/>
              <a:t>CC/CA (por ejemplo, desde 12 </a:t>
            </a:r>
            <a:r>
              <a:rPr lang="es-ES" dirty="0" err="1"/>
              <a:t>Vcc</a:t>
            </a:r>
            <a:r>
              <a:rPr lang="es-ES" dirty="0"/>
              <a:t> a 220 </a:t>
            </a:r>
            <a:r>
              <a:rPr lang="es-ES" dirty="0" err="1"/>
              <a:t>Vca</a:t>
            </a:r>
            <a:r>
              <a:rPr lang="es-ES" dirty="0"/>
              <a:t>) convierte </a:t>
            </a:r>
            <a:r>
              <a:rPr lang="es-ES" dirty="0" smtClean="0"/>
              <a:t>la </a:t>
            </a:r>
            <a:r>
              <a:rPr lang="es-ES" dirty="0"/>
              <a:t>tensión continua proveniente de la batería en corriente </a:t>
            </a:r>
            <a:r>
              <a:rPr lang="es-ES" dirty="0" smtClean="0"/>
              <a:t>alterna </a:t>
            </a:r>
            <a:r>
              <a:rPr lang="es-ES" dirty="0"/>
              <a:t>de 220 V eficaces y frecuencia de 50 Hz al igual </a:t>
            </a:r>
            <a:r>
              <a:rPr lang="es-ES" dirty="0" smtClean="0"/>
              <a:t>que </a:t>
            </a:r>
            <a:r>
              <a:rPr lang="es-ES" dirty="0"/>
              <a:t>la red eléctrica convencional, de modo de alimentar </a:t>
            </a:r>
            <a:r>
              <a:rPr lang="es-ES" dirty="0" smtClean="0"/>
              <a:t>todos </a:t>
            </a:r>
            <a:r>
              <a:rPr lang="es-ES" dirty="0"/>
              <a:t>los elementos conectados que requieran CA para </a:t>
            </a:r>
            <a:r>
              <a:rPr lang="es-ES" dirty="0" smtClean="0"/>
              <a:t>su </a:t>
            </a:r>
            <a:r>
              <a:rPr lang="es-ES" dirty="0"/>
              <a:t>funcionamiento.</a:t>
            </a:r>
          </a:p>
          <a:p>
            <a:pPr algn="ctr"/>
            <a:r>
              <a:rPr lang="es-ES" b="1" dirty="0" smtClean="0">
                <a:solidFill>
                  <a:srgbClr val="FF0000"/>
                </a:solidFill>
                <a:latin typeface="Arial Rounded MT Bold" panose="020F0704030504030204" pitchFamily="34" charset="0"/>
              </a:rPr>
              <a:t>El multímetro es un instrumento fundamental para montar y mantener un sistema fotovoltaico y verificar las conexiones de los distintos elementos</a:t>
            </a:r>
            <a:r>
              <a:rPr lang="es-ES" dirty="0"/>
              <a:t>.</a:t>
            </a:r>
          </a:p>
          <a:p>
            <a:pPr algn="just"/>
            <a:r>
              <a:rPr lang="es-ES" dirty="0"/>
              <a:t>Es recomendable que los aparatos conectados a la </a:t>
            </a:r>
            <a:r>
              <a:rPr lang="es-ES" dirty="0" smtClean="0"/>
              <a:t>instalación </a:t>
            </a:r>
            <a:r>
              <a:rPr lang="es-ES" dirty="0"/>
              <a:t>fotovoltaica autónoma sean eficientes desde el punto </a:t>
            </a:r>
            <a:r>
              <a:rPr lang="es-ES" dirty="0" smtClean="0"/>
              <a:t>de </a:t>
            </a:r>
            <a:r>
              <a:rPr lang="es-ES" dirty="0"/>
              <a:t>vista energético</a:t>
            </a:r>
            <a:r>
              <a:rPr lang="es-ES" dirty="0" smtClean="0"/>
              <a:t>.</a:t>
            </a:r>
          </a:p>
        </p:txBody>
      </p:sp>
    </p:spTree>
    <p:extLst>
      <p:ext uri="{BB962C8B-B14F-4D97-AF65-F5344CB8AC3E}">
        <p14:creationId xmlns:p14="http://schemas.microsoft.com/office/powerpoint/2010/main" val="666337860"/>
      </p:ext>
    </p:extLst>
  </p:cSld>
  <p:clrMapOvr>
    <a:masterClrMapping/>
  </p:clrMapOvr>
</p:sld>
</file>

<file path=ppt/slides/slide2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ángulo 3"/>
          <p:cNvSpPr/>
          <p:nvPr/>
        </p:nvSpPr>
        <p:spPr>
          <a:xfrm>
            <a:off x="237506" y="209360"/>
            <a:ext cx="11756571" cy="6740307"/>
          </a:xfrm>
          <a:prstGeom prst="rect">
            <a:avLst/>
          </a:prstGeom>
        </p:spPr>
        <p:txBody>
          <a:bodyPr wrap="square">
            <a:spAutoFit/>
          </a:bodyPr>
          <a:lstStyle/>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ctr"/>
            <a:r>
              <a:rPr lang="es-ES" b="1" dirty="0" smtClean="0"/>
              <a:t>Kit </a:t>
            </a:r>
            <a:r>
              <a:rPr lang="es-ES" b="1" dirty="0"/>
              <a:t>de componentes para montar un sistema fotovoltaico aislado de 160 W de potencia y tensión de salida a 120 </a:t>
            </a:r>
            <a:r>
              <a:rPr lang="es-ES" b="1" dirty="0" err="1"/>
              <a:t>Vca</a:t>
            </a:r>
            <a:r>
              <a:rPr lang="es-ES" b="1" dirty="0" smtClean="0"/>
              <a:t>, disponible </a:t>
            </a:r>
            <a:r>
              <a:rPr lang="es-ES" b="1" dirty="0"/>
              <a:t>comercialmente</a:t>
            </a:r>
            <a:r>
              <a:rPr lang="es-ES" b="1" dirty="0" smtClean="0"/>
              <a:t>.</a:t>
            </a:r>
          </a:p>
          <a:p>
            <a:pPr algn="just"/>
            <a:endParaRPr lang="es-ES" dirty="0"/>
          </a:p>
          <a:p>
            <a:pPr algn="just"/>
            <a:endParaRPr lang="es-ES" dirty="0" smtClean="0"/>
          </a:p>
        </p:txBody>
      </p:sp>
      <p:pic>
        <p:nvPicPr>
          <p:cNvPr id="2" name="Imagen 1"/>
          <p:cNvPicPr>
            <a:picLocks noChangeAspect="1"/>
          </p:cNvPicPr>
          <p:nvPr/>
        </p:nvPicPr>
        <p:blipFill>
          <a:blip r:embed="rId2"/>
          <a:stretch>
            <a:fillRect/>
          </a:stretch>
        </p:blipFill>
        <p:spPr>
          <a:xfrm>
            <a:off x="2815378" y="876795"/>
            <a:ext cx="6600825" cy="4724400"/>
          </a:xfrm>
          <a:prstGeom prst="rect">
            <a:avLst/>
          </a:prstGeom>
        </p:spPr>
      </p:pic>
    </p:spTree>
    <p:extLst>
      <p:ext uri="{BB962C8B-B14F-4D97-AF65-F5344CB8AC3E}">
        <p14:creationId xmlns:p14="http://schemas.microsoft.com/office/powerpoint/2010/main" val="3857632890"/>
      </p:ext>
    </p:extLst>
  </p:cSld>
  <p:clrMapOvr>
    <a:masterClrMapping/>
  </p:clrMapOvr>
</p:sld>
</file>

<file path=ppt/slides/slide2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ángulo 3"/>
          <p:cNvSpPr/>
          <p:nvPr/>
        </p:nvSpPr>
        <p:spPr>
          <a:xfrm>
            <a:off x="237506" y="209360"/>
            <a:ext cx="11756571" cy="5632311"/>
          </a:xfrm>
          <a:prstGeom prst="rect">
            <a:avLst/>
          </a:prstGeom>
        </p:spPr>
        <p:txBody>
          <a:bodyPr wrap="square">
            <a:spAutoFit/>
          </a:bodyPr>
          <a:lstStyle/>
          <a:p>
            <a:pPr algn="just"/>
            <a:r>
              <a:rPr lang="es-ES" dirty="0" smtClean="0"/>
              <a:t>Las </a:t>
            </a:r>
            <a:r>
              <a:rPr lang="es-ES" dirty="0"/>
              <a:t>células fotoeléctricas que conforman los paneles fotovoltaicos están construidas con materiales que tienen la propiedad de generar una corriente eléctrica cuando sobre ella incide energía lumínica, fenómeno conocido como </a:t>
            </a:r>
            <a:r>
              <a:rPr lang="es-ES" dirty="0" smtClean="0"/>
              <a:t>efecto </a:t>
            </a:r>
            <a:r>
              <a:rPr lang="es-ES" dirty="0"/>
              <a:t>fotovoltaico. Dado que la celda solar es el elemento </a:t>
            </a:r>
            <a:r>
              <a:rPr lang="es-ES" dirty="0" smtClean="0"/>
              <a:t>fundamental </a:t>
            </a:r>
            <a:r>
              <a:rPr lang="es-ES" dirty="0"/>
              <a:t>de todo panel fotovoltaico, resulta necesario </a:t>
            </a:r>
            <a:r>
              <a:rPr lang="es-ES" dirty="0" smtClean="0"/>
              <a:t>conocer </a:t>
            </a:r>
            <a:r>
              <a:rPr lang="es-ES" dirty="0"/>
              <a:t>sus parámetros fundamentales. La corriente </a:t>
            </a:r>
            <a:r>
              <a:rPr lang="es-ES" dirty="0" smtClean="0"/>
              <a:t>de iluminación (IL) </a:t>
            </a:r>
            <a:r>
              <a:rPr lang="es-ES" dirty="0"/>
              <a:t>es la corriente generada cuando la </a:t>
            </a:r>
            <a:r>
              <a:rPr lang="es-ES" dirty="0" smtClean="0"/>
              <a:t>radiación </a:t>
            </a:r>
            <a:r>
              <a:rPr lang="es-ES" dirty="0"/>
              <a:t>luminosa incide sobre la célula solar. La corriente de </a:t>
            </a:r>
            <a:r>
              <a:rPr lang="es-ES" dirty="0" smtClean="0"/>
              <a:t>oscuridad </a:t>
            </a:r>
            <a:r>
              <a:rPr lang="es-ES" dirty="0"/>
              <a:t>es debida a la recombinación de pares electrón </a:t>
            </a:r>
            <a:r>
              <a:rPr lang="es-ES" dirty="0" smtClean="0"/>
              <a:t>hueco </a:t>
            </a:r>
            <a:r>
              <a:rPr lang="es-ES" dirty="0"/>
              <a:t>en el interior del material semiconductor que </a:t>
            </a:r>
            <a:r>
              <a:rPr lang="es-ES" dirty="0" smtClean="0"/>
              <a:t>conforma </a:t>
            </a:r>
            <a:r>
              <a:rPr lang="es-ES" dirty="0"/>
              <a:t>la célula solar.</a:t>
            </a:r>
          </a:p>
          <a:p>
            <a:pPr algn="just"/>
            <a:r>
              <a:rPr lang="es-ES" dirty="0"/>
              <a:t>La tensión de circuito abierto (VOC) es la máxima </a:t>
            </a:r>
            <a:r>
              <a:rPr lang="es-ES" dirty="0" smtClean="0"/>
              <a:t>tensión continua </a:t>
            </a:r>
            <a:r>
              <a:rPr lang="es-ES" dirty="0"/>
              <a:t>que se obtiene en los extremos de la célula </a:t>
            </a:r>
            <a:r>
              <a:rPr lang="es-ES" dirty="0" smtClean="0"/>
              <a:t>solar </a:t>
            </a:r>
            <a:r>
              <a:rPr lang="es-ES" dirty="0"/>
              <a:t>cuando no tiene conectada ninguna carga, y depende </a:t>
            </a:r>
            <a:r>
              <a:rPr lang="es-ES" dirty="0" smtClean="0"/>
              <a:t>del </a:t>
            </a:r>
            <a:r>
              <a:rPr lang="es-ES" dirty="0"/>
              <a:t>material con el que se construya la célula. La </a:t>
            </a:r>
            <a:r>
              <a:rPr lang="es-ES" dirty="0" smtClean="0"/>
              <a:t>corriente de </a:t>
            </a:r>
            <a:r>
              <a:rPr lang="es-ES" dirty="0"/>
              <a:t>cortocircuito </a:t>
            </a:r>
            <a:r>
              <a:rPr lang="es-ES" dirty="0" smtClean="0"/>
              <a:t>(ISC</a:t>
            </a:r>
            <a:r>
              <a:rPr lang="es-ES" dirty="0"/>
              <a:t>) es el máximo valor de corriente que </a:t>
            </a:r>
            <a:r>
              <a:rPr lang="es-ES" dirty="0" smtClean="0"/>
              <a:t>puede </a:t>
            </a:r>
            <a:r>
              <a:rPr lang="es-ES" dirty="0"/>
              <a:t>circular por la célula solar cuando sus terminales </a:t>
            </a:r>
            <a:r>
              <a:rPr lang="es-ES" dirty="0" smtClean="0"/>
              <a:t>están </a:t>
            </a:r>
            <a:r>
              <a:rPr lang="es-ES" dirty="0"/>
              <a:t>en cortocircuito. En funcionamiento, la célula solar </a:t>
            </a:r>
            <a:r>
              <a:rPr lang="es-ES" dirty="0" smtClean="0"/>
              <a:t>será </a:t>
            </a:r>
            <a:r>
              <a:rPr lang="es-ES" dirty="0"/>
              <a:t>capaz de entregar </a:t>
            </a:r>
            <a:r>
              <a:rPr lang="es-ES" dirty="0" smtClean="0"/>
              <a:t>un </a:t>
            </a:r>
            <a:r>
              <a:rPr lang="es-ES" dirty="0"/>
              <a:t>valor de potencia eléctrica </a:t>
            </a:r>
            <a:r>
              <a:rPr lang="es-ES" dirty="0" smtClean="0"/>
              <a:t>máxima </a:t>
            </a:r>
            <a:r>
              <a:rPr lang="es-ES" dirty="0"/>
              <a:t>dado por el producto entre la tensión continua máxima </a:t>
            </a:r>
            <a:r>
              <a:rPr lang="es-ES" dirty="0" smtClean="0"/>
              <a:t>(</a:t>
            </a:r>
            <a:r>
              <a:rPr lang="es-ES" dirty="0" err="1"/>
              <a:t>Vm</a:t>
            </a:r>
            <a:r>
              <a:rPr lang="es-ES" dirty="0"/>
              <a:t>) y la corriente continua máxima (</a:t>
            </a:r>
            <a:r>
              <a:rPr lang="es-ES" dirty="0" err="1"/>
              <a:t>Im</a:t>
            </a:r>
            <a:r>
              <a:rPr lang="es-ES" dirty="0"/>
              <a:t>). Tanto </a:t>
            </a:r>
            <a:r>
              <a:rPr lang="es-ES" dirty="0" err="1"/>
              <a:t>Vm</a:t>
            </a:r>
            <a:r>
              <a:rPr lang="es-ES" dirty="0"/>
              <a:t> como </a:t>
            </a:r>
            <a:r>
              <a:rPr lang="es-ES" dirty="0" err="1" smtClean="0"/>
              <a:t>im</a:t>
            </a:r>
            <a:r>
              <a:rPr lang="es-ES" dirty="0" smtClean="0"/>
              <a:t> </a:t>
            </a:r>
            <a:r>
              <a:rPr lang="es-ES" dirty="0"/>
              <a:t>son menores que VOC e ISC, respectivamente. Estos </a:t>
            </a:r>
            <a:r>
              <a:rPr lang="es-ES" dirty="0" smtClean="0"/>
              <a:t>cuatro </a:t>
            </a:r>
            <a:r>
              <a:rPr lang="es-ES" dirty="0"/>
              <a:t>valores de tensión y corriente definen el factor de </a:t>
            </a:r>
            <a:r>
              <a:rPr lang="es-ES" dirty="0" smtClean="0"/>
              <a:t>forma </a:t>
            </a:r>
            <a:r>
              <a:rPr lang="es-ES" dirty="0"/>
              <a:t>(FF) de una célula solar como el producto entre </a:t>
            </a:r>
            <a:r>
              <a:rPr lang="es-ES" dirty="0" err="1" smtClean="0"/>
              <a:t>Vm</a:t>
            </a:r>
            <a:r>
              <a:rPr lang="es-ES" dirty="0" smtClean="0"/>
              <a:t> e </a:t>
            </a:r>
            <a:r>
              <a:rPr lang="es-ES" dirty="0" err="1" smtClean="0"/>
              <a:t>Im</a:t>
            </a:r>
            <a:r>
              <a:rPr lang="es-ES" dirty="0" smtClean="0"/>
              <a:t> </a:t>
            </a:r>
            <a:r>
              <a:rPr lang="es-ES" dirty="0"/>
              <a:t>dividido el producto entre VOC e </a:t>
            </a:r>
            <a:r>
              <a:rPr lang="es-ES" dirty="0" smtClean="0"/>
              <a:t>ISC</a:t>
            </a:r>
            <a:r>
              <a:rPr lang="es-ES" dirty="0"/>
              <a:t>. Los valores </a:t>
            </a:r>
            <a:r>
              <a:rPr lang="es-ES" dirty="0" smtClean="0"/>
              <a:t>típicos de FF se encuentran </a:t>
            </a:r>
            <a:r>
              <a:rPr lang="es-ES" dirty="0"/>
              <a:t>entre </a:t>
            </a:r>
            <a:r>
              <a:rPr lang="es-ES" dirty="0" smtClean="0"/>
              <a:t>0.7 y 0.8</a:t>
            </a:r>
            <a:r>
              <a:rPr lang="es-ES" dirty="0"/>
              <a:t>.</a:t>
            </a:r>
          </a:p>
          <a:p>
            <a:pPr algn="just"/>
            <a:r>
              <a:rPr lang="es-ES" dirty="0"/>
              <a:t>El panel solar es un agrupamiento de celdas solares que </a:t>
            </a:r>
            <a:r>
              <a:rPr lang="es-ES" dirty="0" smtClean="0"/>
              <a:t>consta </a:t>
            </a:r>
            <a:r>
              <a:rPr lang="es-ES" dirty="0"/>
              <a:t>de un soporte que brinda rigidez a la </a:t>
            </a:r>
            <a:r>
              <a:rPr lang="es-ES" dirty="0" smtClean="0"/>
              <a:t>estructura en </a:t>
            </a:r>
            <a:r>
              <a:rPr lang="es-ES" dirty="0"/>
              <a:t>el momento de su instalación, un marco del panel que </a:t>
            </a:r>
            <a:r>
              <a:rPr lang="es-ES" dirty="0" smtClean="0"/>
              <a:t>se </a:t>
            </a:r>
            <a:r>
              <a:rPr lang="es-ES" dirty="0"/>
              <a:t>ajustará a un determinado soporte, las células solares </a:t>
            </a:r>
            <a:r>
              <a:rPr lang="es-ES" dirty="0" smtClean="0"/>
              <a:t>interconectadas </a:t>
            </a:r>
            <a:r>
              <a:rPr lang="es-ES" dirty="0"/>
              <a:t>entre sí, UN encapsulado que protege al </a:t>
            </a:r>
            <a:r>
              <a:rPr lang="es-ES" dirty="0" smtClean="0"/>
              <a:t>panel </a:t>
            </a:r>
            <a:r>
              <a:rPr lang="es-ES" dirty="0"/>
              <a:t>fotovoltaico de la intemperie, un vidrio que </a:t>
            </a:r>
            <a:r>
              <a:rPr lang="es-ES" dirty="0" smtClean="0"/>
              <a:t>recubre el </a:t>
            </a:r>
            <a:r>
              <a:rPr lang="es-ES" dirty="0"/>
              <a:t>panel además de protegerlo ante fenómenos </a:t>
            </a:r>
            <a:r>
              <a:rPr lang="es-ES" dirty="0" smtClean="0"/>
              <a:t>atmosféricos</a:t>
            </a:r>
            <a:r>
              <a:rPr lang="es-ES" dirty="0"/>
              <a:t>, y los cables de conexión del panel que se ubican </a:t>
            </a:r>
            <a:r>
              <a:rPr lang="es-ES" dirty="0" smtClean="0"/>
              <a:t>en </a:t>
            </a:r>
            <a:r>
              <a:rPr lang="es-ES" dirty="0"/>
              <a:t>su parte trasera. La tecnología de fabricación de las </a:t>
            </a:r>
            <a:r>
              <a:rPr lang="es-ES" dirty="0" smtClean="0"/>
              <a:t>células </a:t>
            </a:r>
            <a:r>
              <a:rPr lang="es-ES" dirty="0"/>
              <a:t>solares define el tipo de panel fotovoltaico. </a:t>
            </a:r>
            <a:r>
              <a:rPr lang="es-ES" dirty="0" smtClean="0"/>
              <a:t>Fundamentalmente </a:t>
            </a:r>
            <a:r>
              <a:rPr lang="es-ES" dirty="0"/>
              <a:t>son de silicio cristalino (</a:t>
            </a:r>
            <a:r>
              <a:rPr lang="es-ES" dirty="0" err="1"/>
              <a:t>monocristalino</a:t>
            </a:r>
            <a:r>
              <a:rPr lang="es-ES" dirty="0"/>
              <a:t> y </a:t>
            </a:r>
            <a:r>
              <a:rPr lang="es-ES" dirty="0" err="1" smtClean="0"/>
              <a:t>multicristalino</a:t>
            </a:r>
            <a:r>
              <a:rPr lang="es-ES" dirty="0"/>
              <a:t>) o de silicio amorfo. Los paneles </a:t>
            </a:r>
            <a:r>
              <a:rPr lang="es-ES" dirty="0" smtClean="0"/>
              <a:t>fotovoltaicos </a:t>
            </a:r>
            <a:r>
              <a:rPr lang="es-ES" dirty="0"/>
              <a:t>de Si </a:t>
            </a:r>
            <a:r>
              <a:rPr lang="es-ES" dirty="0" err="1"/>
              <a:t>monocristalino</a:t>
            </a:r>
            <a:r>
              <a:rPr lang="es-ES" dirty="0"/>
              <a:t> tienen un rendimiento </a:t>
            </a:r>
            <a:r>
              <a:rPr lang="es-ES" dirty="0" smtClean="0"/>
              <a:t>directo entre </a:t>
            </a:r>
            <a:r>
              <a:rPr lang="es-ES" dirty="0"/>
              <a:t>el 15 y el 18 %, los de Si </a:t>
            </a:r>
            <a:r>
              <a:rPr lang="es-ES" dirty="0" err="1"/>
              <a:t>policristalino</a:t>
            </a:r>
            <a:r>
              <a:rPr lang="es-ES" dirty="0"/>
              <a:t> entre el 12 y </a:t>
            </a:r>
            <a:r>
              <a:rPr lang="es-ES" dirty="0" smtClean="0"/>
              <a:t>el 14 %, y los de Si amorfo </a:t>
            </a:r>
            <a:r>
              <a:rPr lang="es-ES" dirty="0"/>
              <a:t>menor </a:t>
            </a:r>
            <a:r>
              <a:rPr lang="es-ES" dirty="0" smtClean="0"/>
              <a:t>al 10 %.</a:t>
            </a:r>
            <a:endParaRPr lang="es-ES" dirty="0"/>
          </a:p>
        </p:txBody>
      </p:sp>
    </p:spTree>
    <p:extLst>
      <p:ext uri="{BB962C8B-B14F-4D97-AF65-F5344CB8AC3E}">
        <p14:creationId xmlns:p14="http://schemas.microsoft.com/office/powerpoint/2010/main" val="2380859876"/>
      </p:ext>
    </p:extLst>
  </p:cSld>
  <p:clrMapOvr>
    <a:masterClrMapping/>
  </p:clrMapOvr>
</p:sld>
</file>

<file path=ppt/slides/slide2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ángulo 3"/>
          <p:cNvSpPr/>
          <p:nvPr/>
        </p:nvSpPr>
        <p:spPr>
          <a:xfrm>
            <a:off x="265216" y="163860"/>
            <a:ext cx="11756571" cy="6740307"/>
          </a:xfrm>
          <a:prstGeom prst="rect">
            <a:avLst/>
          </a:prstGeom>
        </p:spPr>
        <p:txBody>
          <a:bodyPr wrap="square">
            <a:spAutoFit/>
          </a:bodyPr>
          <a:lstStyle/>
          <a:p>
            <a:pPr algn="ctr"/>
            <a:r>
              <a:rPr lang="es-ES" b="1" dirty="0">
                <a:solidFill>
                  <a:srgbClr val="FF0000"/>
                </a:solidFill>
                <a:latin typeface="Arial Rounded MT Bold" panose="020F0704030504030204" pitchFamily="34" charset="0"/>
              </a:rPr>
              <a:t>En gráficas del fabricante se observa la potencia entregada por el panel fotovoltaico a distintos niveles de la intensidad de </a:t>
            </a:r>
            <a:r>
              <a:rPr lang="es-ES" b="1" dirty="0" err="1">
                <a:solidFill>
                  <a:srgbClr val="FF0000"/>
                </a:solidFill>
                <a:latin typeface="Arial Rounded MT Bold" panose="020F0704030504030204" pitchFamily="34" charset="0"/>
              </a:rPr>
              <a:t>ta</a:t>
            </a:r>
            <a:r>
              <a:rPr lang="es-ES" b="1" dirty="0">
                <a:solidFill>
                  <a:srgbClr val="FF0000"/>
                </a:solidFill>
                <a:latin typeface="Arial Rounded MT Bold" panose="020F0704030504030204" pitchFamily="34" charset="0"/>
              </a:rPr>
              <a:t> radiación solar (W/m²) </a:t>
            </a:r>
            <a:endParaRPr lang="es-ES" b="1" dirty="0" smtClean="0">
              <a:solidFill>
                <a:srgbClr val="FF0000"/>
              </a:solidFill>
              <a:latin typeface="Arial Rounded MT Bold" panose="020F0704030504030204" pitchFamily="34" charset="0"/>
            </a:endParaRPr>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p:txBody>
      </p:sp>
      <p:pic>
        <p:nvPicPr>
          <p:cNvPr id="2" name="Imagen 1"/>
          <p:cNvPicPr>
            <a:picLocks noChangeAspect="1"/>
          </p:cNvPicPr>
          <p:nvPr/>
        </p:nvPicPr>
        <p:blipFill>
          <a:blip r:embed="rId2"/>
          <a:stretch>
            <a:fillRect/>
          </a:stretch>
        </p:blipFill>
        <p:spPr>
          <a:xfrm rot="166588">
            <a:off x="1065934" y="956210"/>
            <a:ext cx="3409950" cy="4838700"/>
          </a:xfrm>
          <a:prstGeom prst="rect">
            <a:avLst/>
          </a:prstGeom>
        </p:spPr>
      </p:pic>
      <p:sp>
        <p:nvSpPr>
          <p:cNvPr id="3" name="Rectángulo 2"/>
          <p:cNvSpPr/>
          <p:nvPr/>
        </p:nvSpPr>
        <p:spPr>
          <a:xfrm>
            <a:off x="1128156" y="876461"/>
            <a:ext cx="2707574" cy="13887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5" name="Rectángulo 4"/>
          <p:cNvSpPr/>
          <p:nvPr/>
        </p:nvSpPr>
        <p:spPr>
          <a:xfrm>
            <a:off x="4370119" y="945900"/>
            <a:ext cx="220956" cy="492875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6" name="Rectángulo 5"/>
          <p:cNvSpPr/>
          <p:nvPr/>
        </p:nvSpPr>
        <p:spPr>
          <a:xfrm>
            <a:off x="950743" y="1015339"/>
            <a:ext cx="177413" cy="485932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7" name="Rectángulo 6"/>
          <p:cNvSpPr/>
          <p:nvPr/>
        </p:nvSpPr>
        <p:spPr>
          <a:xfrm>
            <a:off x="1128156" y="5765468"/>
            <a:ext cx="3336966" cy="17862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8" name="Rectángulo 7"/>
          <p:cNvSpPr/>
          <p:nvPr/>
        </p:nvSpPr>
        <p:spPr>
          <a:xfrm>
            <a:off x="265216" y="5874659"/>
            <a:ext cx="5268685" cy="923330"/>
          </a:xfrm>
          <a:prstGeom prst="rect">
            <a:avLst/>
          </a:prstGeom>
        </p:spPr>
        <p:txBody>
          <a:bodyPr wrap="square">
            <a:spAutoFit/>
          </a:bodyPr>
          <a:lstStyle/>
          <a:p>
            <a:pPr algn="just"/>
            <a:r>
              <a:rPr lang="es-ES" b="1" dirty="0"/>
              <a:t>Placa indicadora de los parámetros eléctricos de un panel fotovoltaico a valores estándares de radiación solar (1000 W/m²) y temperatura ambiente (25 °C).</a:t>
            </a:r>
          </a:p>
        </p:txBody>
      </p:sp>
      <p:pic>
        <p:nvPicPr>
          <p:cNvPr id="9" name="Imagen 8"/>
          <p:cNvPicPr>
            <a:picLocks noChangeAspect="1"/>
          </p:cNvPicPr>
          <p:nvPr/>
        </p:nvPicPr>
        <p:blipFill>
          <a:blip r:embed="rId3"/>
          <a:stretch>
            <a:fillRect/>
          </a:stretch>
        </p:blipFill>
        <p:spPr>
          <a:xfrm>
            <a:off x="6856204" y="2280185"/>
            <a:ext cx="3514725" cy="2190750"/>
          </a:xfrm>
          <a:prstGeom prst="rect">
            <a:avLst/>
          </a:prstGeom>
        </p:spPr>
      </p:pic>
      <p:sp>
        <p:nvSpPr>
          <p:cNvPr id="10" name="Rectángulo 9"/>
          <p:cNvSpPr/>
          <p:nvPr/>
        </p:nvSpPr>
        <p:spPr>
          <a:xfrm>
            <a:off x="5565567" y="4629881"/>
            <a:ext cx="6096000" cy="923330"/>
          </a:xfrm>
          <a:prstGeom prst="rect">
            <a:avLst/>
          </a:prstGeom>
        </p:spPr>
        <p:txBody>
          <a:bodyPr>
            <a:spAutoFit/>
          </a:bodyPr>
          <a:lstStyle/>
          <a:p>
            <a:pPr algn="just"/>
            <a:r>
              <a:rPr lang="es-ES" b="1" dirty="0"/>
              <a:t>Batería de plomo-ácido de 150 Ah optimizada para sistemas fotovoltaicos con placas más gruesas, más electrolito, no son selladas y con mantenimiento bajo de 1-2 veces/año.</a:t>
            </a:r>
          </a:p>
        </p:txBody>
      </p:sp>
    </p:spTree>
    <p:extLst>
      <p:ext uri="{BB962C8B-B14F-4D97-AF65-F5344CB8AC3E}">
        <p14:creationId xmlns:p14="http://schemas.microsoft.com/office/powerpoint/2010/main" val="1881615995"/>
      </p:ext>
    </p:extLst>
  </p:cSld>
  <p:clrMapOvr>
    <a:masterClrMapping/>
  </p:clrMapOvr>
</p:sld>
</file>

<file path=ppt/slides/slide2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ángulo 3"/>
          <p:cNvSpPr/>
          <p:nvPr/>
        </p:nvSpPr>
        <p:spPr>
          <a:xfrm>
            <a:off x="265216" y="163860"/>
            <a:ext cx="11756571" cy="6186309"/>
          </a:xfrm>
          <a:prstGeom prst="rect">
            <a:avLst/>
          </a:prstGeom>
        </p:spPr>
        <p:txBody>
          <a:bodyPr wrap="square">
            <a:spAutoFit/>
          </a:bodyPr>
          <a:lstStyle/>
          <a:p>
            <a:pPr algn="just"/>
            <a:r>
              <a:rPr lang="es-ES" dirty="0" smtClean="0"/>
              <a:t>Las </a:t>
            </a:r>
            <a:r>
              <a:rPr lang="es-ES" dirty="0"/>
              <a:t>características eléctricas de los paneles </a:t>
            </a:r>
            <a:r>
              <a:rPr lang="es-ES" dirty="0" smtClean="0"/>
              <a:t>fotovoltaicos </a:t>
            </a:r>
            <a:r>
              <a:rPr lang="es-ES" dirty="0"/>
              <a:t>las brinda el fabricante en la tabla de </a:t>
            </a:r>
            <a:r>
              <a:rPr lang="es-ES" dirty="0" smtClean="0"/>
              <a:t>características </a:t>
            </a:r>
            <a:r>
              <a:rPr lang="es-ES" dirty="0"/>
              <a:t>eléctricas de cada panel. Las características más </a:t>
            </a:r>
            <a:r>
              <a:rPr lang="es-ES" dirty="0" smtClean="0"/>
              <a:t>importantes </a:t>
            </a:r>
            <a:r>
              <a:rPr lang="es-ES" dirty="0"/>
              <a:t>en el diseño de instalaciones fotovoltaicas </a:t>
            </a:r>
            <a:r>
              <a:rPr lang="es-ES" dirty="0" smtClean="0"/>
              <a:t>son </a:t>
            </a:r>
            <a:r>
              <a:rPr lang="es-ES" dirty="0"/>
              <a:t>las siguientes:</a:t>
            </a:r>
          </a:p>
          <a:p>
            <a:pPr marL="285750" indent="-285750" algn="just">
              <a:buFont typeface="Arial" panose="020B0604020202020204" pitchFamily="34" charset="0"/>
              <a:buChar char="•"/>
            </a:pPr>
            <a:r>
              <a:rPr lang="es-ES" b="1" dirty="0" smtClean="0"/>
              <a:t>La potencia máxima (</a:t>
            </a:r>
            <a:r>
              <a:rPr lang="es-ES" b="1" dirty="0" err="1" smtClean="0"/>
              <a:t>Pmpp</a:t>
            </a:r>
            <a:r>
              <a:rPr lang="es-ES" b="1" dirty="0" smtClean="0"/>
              <a:t>): que es la máxima potencia que </a:t>
            </a:r>
            <a:r>
              <a:rPr lang="es-ES" b="1" dirty="0"/>
              <a:t>proporciona un panel en un momento determinado y </a:t>
            </a:r>
            <a:r>
              <a:rPr lang="es-ES" b="1" dirty="0" smtClean="0"/>
              <a:t>debe </a:t>
            </a:r>
            <a:r>
              <a:rPr lang="es-ES" b="1" dirty="0"/>
              <a:t>ser forzosamente superior al valor de potencia </a:t>
            </a:r>
            <a:r>
              <a:rPr lang="es-ES" b="1" dirty="0" smtClean="0"/>
              <a:t>requerido </a:t>
            </a:r>
            <a:r>
              <a:rPr lang="es-ES" b="1" dirty="0"/>
              <a:t>para consumo medido en watts requerido por la </a:t>
            </a:r>
            <a:r>
              <a:rPr lang="es-ES" b="1" dirty="0" smtClean="0"/>
              <a:t>instalación fotovoltaica.</a:t>
            </a:r>
          </a:p>
          <a:p>
            <a:pPr marL="285750" indent="-285750" algn="just">
              <a:buFont typeface="Arial" panose="020B0604020202020204" pitchFamily="34" charset="0"/>
              <a:buChar char="•"/>
            </a:pPr>
            <a:r>
              <a:rPr lang="es-ES" dirty="0" smtClean="0"/>
              <a:t>La tensión en el punto de máxima </a:t>
            </a:r>
            <a:r>
              <a:rPr lang="es-ES" dirty="0"/>
              <a:t>potencia (</a:t>
            </a:r>
            <a:r>
              <a:rPr lang="es-ES" dirty="0" err="1" smtClean="0"/>
              <a:t>Vmpp</a:t>
            </a:r>
            <a:r>
              <a:rPr lang="es-ES" dirty="0" smtClean="0"/>
              <a:t>) definida como el valor </a:t>
            </a:r>
            <a:r>
              <a:rPr lang="es-ES" dirty="0"/>
              <a:t>en voltios de </a:t>
            </a:r>
            <a:r>
              <a:rPr lang="es-ES" dirty="0" smtClean="0"/>
              <a:t>la tensión </a:t>
            </a:r>
            <a:r>
              <a:rPr lang="es-ES" dirty="0"/>
              <a:t>que </a:t>
            </a:r>
            <a:r>
              <a:rPr lang="es-ES" dirty="0" smtClean="0"/>
              <a:t>proporcionará el panel cuando </a:t>
            </a:r>
            <a:r>
              <a:rPr lang="es-ES" dirty="0"/>
              <a:t>trabaje </a:t>
            </a:r>
            <a:r>
              <a:rPr lang="es-ES" dirty="0" smtClean="0"/>
              <a:t>en el valor de potencia </a:t>
            </a:r>
            <a:r>
              <a:rPr lang="es-ES" dirty="0" err="1" smtClean="0"/>
              <a:t>Pmpp</a:t>
            </a:r>
            <a:r>
              <a:rPr lang="es-ES" dirty="0" smtClean="0"/>
              <a:t>.</a:t>
            </a:r>
          </a:p>
          <a:p>
            <a:pPr marL="285750" indent="-285750" algn="just">
              <a:buFont typeface="Arial" panose="020B0604020202020204" pitchFamily="34" charset="0"/>
              <a:buChar char="•"/>
            </a:pPr>
            <a:r>
              <a:rPr lang="es-ES" dirty="0" smtClean="0"/>
              <a:t>La intensidad en el punto de máxima </a:t>
            </a:r>
            <a:r>
              <a:rPr lang="es-ES" dirty="0"/>
              <a:t>potencia </a:t>
            </a:r>
            <a:r>
              <a:rPr lang="es-ES" dirty="0" err="1"/>
              <a:t>Mmpp</a:t>
            </a:r>
            <a:r>
              <a:rPr lang="es-ES" dirty="0"/>
              <a:t>): </a:t>
            </a:r>
            <a:r>
              <a:rPr lang="es-ES" dirty="0" err="1" smtClean="0"/>
              <a:t>quees</a:t>
            </a:r>
            <a:r>
              <a:rPr lang="es-ES" dirty="0" smtClean="0"/>
              <a:t> el  valor de la  corriente proporcionada por el  panel cuando </a:t>
            </a:r>
            <a:r>
              <a:rPr lang="es-ES" dirty="0"/>
              <a:t>funciona </a:t>
            </a:r>
            <a:r>
              <a:rPr lang="es-ES" dirty="0" smtClean="0"/>
              <a:t>en el valor </a:t>
            </a:r>
            <a:r>
              <a:rPr lang="es-ES" dirty="0" err="1" smtClean="0"/>
              <a:t>Pmpp</a:t>
            </a:r>
            <a:r>
              <a:rPr lang="es-ES" dirty="0" smtClean="0"/>
              <a:t>.</a:t>
            </a:r>
            <a:endParaRPr lang="es-ES" dirty="0"/>
          </a:p>
          <a:p>
            <a:pPr algn="just"/>
            <a:r>
              <a:rPr lang="es-ES" dirty="0"/>
              <a:t>La tensión de circuito abierto (VOC) y la corriente de </a:t>
            </a:r>
            <a:r>
              <a:rPr lang="es-ES" dirty="0" smtClean="0"/>
              <a:t>cortocircuito </a:t>
            </a:r>
            <a:r>
              <a:rPr lang="es-ES" dirty="0"/>
              <a:t>(ISC) ya han sido definidas. El fabricante da una </a:t>
            </a:r>
            <a:r>
              <a:rPr lang="es-ES" dirty="0" smtClean="0"/>
              <a:t>descripción </a:t>
            </a:r>
            <a:r>
              <a:rPr lang="es-ES" dirty="0"/>
              <a:t>del aspecto físico del panel incluyendo sus </a:t>
            </a:r>
            <a:r>
              <a:rPr lang="es-ES" dirty="0" smtClean="0"/>
              <a:t>medidas</a:t>
            </a:r>
            <a:r>
              <a:rPr lang="es-ES" dirty="0"/>
              <a:t>, peso y materiales con los que está construido, entre </a:t>
            </a:r>
            <a:r>
              <a:rPr lang="es-ES" dirty="0" smtClean="0"/>
              <a:t>otros </a:t>
            </a:r>
            <a:r>
              <a:rPr lang="es-ES" dirty="0"/>
              <a:t>aspectos. Es muy importante conocer los coeficientes </a:t>
            </a:r>
            <a:r>
              <a:rPr lang="es-ES" dirty="0" smtClean="0"/>
              <a:t>de </a:t>
            </a:r>
            <a:r>
              <a:rPr lang="es-ES" dirty="0"/>
              <a:t>temperatura sobre los parámetros del panel fotovoltaico </a:t>
            </a:r>
            <a:r>
              <a:rPr lang="es-ES" dirty="0" smtClean="0"/>
              <a:t>que </a:t>
            </a:r>
            <a:r>
              <a:rPr lang="es-ES" dirty="0"/>
              <a:t>proporciona el </a:t>
            </a:r>
            <a:r>
              <a:rPr lang="es-ES" dirty="0" err="1"/>
              <a:t>fabricante,y</a:t>
            </a:r>
            <a:r>
              <a:rPr lang="es-ES" dirty="0"/>
              <a:t> se deben tener en cuenta al </a:t>
            </a:r>
            <a:r>
              <a:rPr lang="es-ES" dirty="0" smtClean="0"/>
              <a:t>instalarlo</a:t>
            </a:r>
            <a:r>
              <a:rPr lang="es-ES" dirty="0"/>
              <a:t>. Por ejemplo, un coeficiente de potencia TK (</a:t>
            </a:r>
            <a:r>
              <a:rPr lang="es-ES" dirty="0" err="1" smtClean="0"/>
              <a:t>Pmpp</a:t>
            </a:r>
            <a:r>
              <a:rPr lang="es-ES" dirty="0" smtClean="0"/>
              <a:t>) de </a:t>
            </a:r>
          </a:p>
          <a:p>
            <a:pPr algn="just"/>
            <a:r>
              <a:rPr lang="es-ES" dirty="0" smtClean="0"/>
              <a:t>-0.44 %/°C </a:t>
            </a:r>
            <a:r>
              <a:rPr lang="es-ES" dirty="0"/>
              <a:t>indica que la potencia máxima disminuirá 0.44 </a:t>
            </a:r>
            <a:r>
              <a:rPr lang="es-ES" dirty="0" smtClean="0"/>
              <a:t>% </a:t>
            </a:r>
            <a:r>
              <a:rPr lang="es-ES" dirty="0"/>
              <a:t>por cada grado centígrado que aumente la </a:t>
            </a:r>
            <a:r>
              <a:rPr lang="es-ES" dirty="0" smtClean="0"/>
              <a:t>temperatura</a:t>
            </a:r>
            <a:r>
              <a:rPr lang="es-ES" dirty="0"/>
              <a:t>. En la práctica, la conexión de los paneles fotovoltaicos </a:t>
            </a:r>
            <a:r>
              <a:rPr lang="es-ES" dirty="0" smtClean="0"/>
              <a:t>se </a:t>
            </a:r>
            <a:r>
              <a:rPr lang="es-ES" dirty="0"/>
              <a:t>realiza en su parte posterior mediante una caja de </a:t>
            </a:r>
            <a:r>
              <a:rPr lang="es-ES" dirty="0" smtClean="0"/>
              <a:t>conexiones </a:t>
            </a:r>
            <a:r>
              <a:rPr lang="es-ES" dirty="0"/>
              <a:t>específica. Esta caja también contiene diodos de </a:t>
            </a:r>
            <a:r>
              <a:rPr lang="es-ES" dirty="0" smtClean="0"/>
              <a:t>protección </a:t>
            </a:r>
            <a:r>
              <a:rPr lang="es-ES" dirty="0"/>
              <a:t>que permiten el paso de la corriente en un solo </a:t>
            </a:r>
            <a:r>
              <a:rPr lang="es-ES" dirty="0" smtClean="0"/>
              <a:t>sentido </a:t>
            </a:r>
            <a:r>
              <a:rPr lang="es-ES" dirty="0"/>
              <a:t>y lo impiden en el sentido contrario.</a:t>
            </a:r>
          </a:p>
          <a:p>
            <a:pPr algn="just"/>
            <a:r>
              <a:rPr lang="es-ES" dirty="0"/>
              <a:t>El regulador se instala entre los paneles solares y las </a:t>
            </a:r>
            <a:r>
              <a:rPr lang="es-ES" dirty="0" smtClean="0"/>
              <a:t>baterías</a:t>
            </a:r>
            <a:r>
              <a:rPr lang="es-ES" dirty="0"/>
              <a:t>, y tiene por misión evitar situaciones de carga y </a:t>
            </a:r>
            <a:r>
              <a:rPr lang="es-ES" dirty="0" smtClean="0"/>
              <a:t>sobre descarga </a:t>
            </a:r>
            <a:r>
              <a:rPr lang="es-ES" dirty="0"/>
              <a:t>de la batería de modo de alargar su </a:t>
            </a:r>
            <a:r>
              <a:rPr lang="es-ES" dirty="0" smtClean="0"/>
              <a:t>vida útil</a:t>
            </a:r>
            <a:r>
              <a:rPr lang="es-ES" dirty="0"/>
              <a:t>. Entonces, desde el punto de vista de la carga que </a:t>
            </a:r>
            <a:r>
              <a:rPr lang="es-ES" dirty="0" smtClean="0"/>
              <a:t>recibe </a:t>
            </a:r>
            <a:r>
              <a:rPr lang="es-ES" dirty="0"/>
              <a:t>la energía eléctrica, el regulador debe garantizar </a:t>
            </a:r>
            <a:r>
              <a:rPr lang="es-ES" dirty="0" smtClean="0"/>
              <a:t>a </a:t>
            </a:r>
            <a:r>
              <a:rPr lang="es-ES" dirty="0"/>
              <a:t>la batería una carga suficiente y evitar la sobrecarga, </a:t>
            </a:r>
            <a:r>
              <a:rPr lang="es-ES" dirty="0" smtClean="0"/>
              <a:t>dado </a:t>
            </a:r>
            <a:r>
              <a:rPr lang="es-ES" dirty="0"/>
              <a:t>que la tensión nominal de los paneles fotovoltaicos </a:t>
            </a:r>
            <a:r>
              <a:rPr lang="es-ES" dirty="0" smtClean="0"/>
              <a:t>supera </a:t>
            </a:r>
            <a:r>
              <a:rPr lang="es-ES" dirty="0"/>
              <a:t>a la de la batería. En cambio, en la descarga, se </a:t>
            </a:r>
            <a:r>
              <a:rPr lang="es-ES" dirty="0" smtClean="0"/>
              <a:t>ocupará </a:t>
            </a:r>
            <a:r>
              <a:rPr lang="es-ES" dirty="0"/>
              <a:t>de asegurar el suministro eléctrico diario </a:t>
            </a:r>
            <a:r>
              <a:rPr lang="es-ES" dirty="0" smtClean="0"/>
              <a:t>suficiente</a:t>
            </a:r>
            <a:r>
              <a:rPr lang="es-ES" dirty="0"/>
              <a:t>, así como evitar la descarga excesiva de la batería. </a:t>
            </a:r>
            <a:endParaRPr lang="es-ES" dirty="0" smtClean="0"/>
          </a:p>
        </p:txBody>
      </p:sp>
    </p:spTree>
    <p:extLst>
      <p:ext uri="{BB962C8B-B14F-4D97-AF65-F5344CB8AC3E}">
        <p14:creationId xmlns:p14="http://schemas.microsoft.com/office/powerpoint/2010/main" val="235772930"/>
      </p:ext>
    </p:extLst>
  </p:cSld>
  <p:clrMapOvr>
    <a:masterClrMapping/>
  </p:clrMapOvr>
</p:sld>
</file>

<file path=ppt/slides/slide2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ángulo 3"/>
          <p:cNvSpPr/>
          <p:nvPr/>
        </p:nvSpPr>
        <p:spPr>
          <a:xfrm>
            <a:off x="265216" y="163860"/>
            <a:ext cx="11756571" cy="6740307"/>
          </a:xfrm>
          <a:prstGeom prst="rect">
            <a:avLst/>
          </a:prstGeom>
        </p:spPr>
        <p:txBody>
          <a:bodyPr wrap="square">
            <a:spAutoFit/>
          </a:bodyPr>
          <a:lstStyle/>
          <a:p>
            <a:pPr algn="just"/>
            <a:r>
              <a:rPr lang="es-ES" dirty="0" smtClean="0"/>
              <a:t>La </a:t>
            </a:r>
            <a:r>
              <a:rPr lang="es-ES" dirty="0"/>
              <a:t>tensión nominal de los paneles fotovoltaicos supera a </a:t>
            </a:r>
            <a:r>
              <a:rPr lang="es-ES" dirty="0" smtClean="0"/>
              <a:t>la </a:t>
            </a:r>
            <a:r>
              <a:rPr lang="es-ES" dirty="0"/>
              <a:t>tensión de la batería para compensar posibles </a:t>
            </a:r>
            <a:r>
              <a:rPr lang="es-ES" dirty="0" smtClean="0"/>
              <a:t>disminuciones </a:t>
            </a:r>
            <a:r>
              <a:rPr lang="es-ES" dirty="0"/>
              <a:t>de tensión en función de la temperatura y </a:t>
            </a:r>
            <a:r>
              <a:rPr lang="es-ES" dirty="0" smtClean="0"/>
              <a:t>para asegurar </a:t>
            </a:r>
            <a:r>
              <a:rPr lang="es-ES" dirty="0"/>
              <a:t>la carga correcta de la batería. Así, la tensión </a:t>
            </a:r>
            <a:r>
              <a:rPr lang="es-ES" dirty="0" smtClean="0"/>
              <a:t>nominal </a:t>
            </a:r>
            <a:r>
              <a:rPr lang="es-ES" dirty="0"/>
              <a:t>del panel VOC deberá ser mayor que la tensión </a:t>
            </a:r>
            <a:r>
              <a:rPr lang="es-ES" dirty="0" smtClean="0"/>
              <a:t>nominal </a:t>
            </a:r>
            <a:r>
              <a:rPr lang="es-ES" dirty="0"/>
              <a:t>de la batería.</a:t>
            </a:r>
          </a:p>
          <a:p>
            <a:pPr algn="just"/>
            <a:r>
              <a:rPr lang="es-ES" dirty="0"/>
              <a:t>Las características físicas y eléctricas del regulador son </a:t>
            </a:r>
            <a:r>
              <a:rPr lang="es-ES" dirty="0" smtClean="0"/>
              <a:t>proporcionadas </a:t>
            </a:r>
            <a:r>
              <a:rPr lang="es-ES" dirty="0"/>
              <a:t>por el fabricante en la hoja de </a:t>
            </a:r>
            <a:r>
              <a:rPr lang="es-ES" dirty="0" smtClean="0"/>
              <a:t>características</a:t>
            </a:r>
            <a:r>
              <a:rPr lang="es-ES" dirty="0"/>
              <a:t>. La tensión nominal es la tensión de trabajo de la </a:t>
            </a:r>
            <a:r>
              <a:rPr lang="es-ES" dirty="0" smtClean="0"/>
              <a:t>instalación </a:t>
            </a:r>
            <a:r>
              <a:rPr lang="es-ES" dirty="0"/>
              <a:t>y coincide con la tensión nominal de las baterías. </a:t>
            </a:r>
          </a:p>
          <a:p>
            <a:pPr algn="just"/>
            <a:r>
              <a:rPr lang="es-ES" dirty="0"/>
              <a:t>La intensidad máxima en generación es la que recibe de </a:t>
            </a:r>
            <a:r>
              <a:rPr lang="es-ES" dirty="0" smtClean="0"/>
              <a:t>los paneles </a:t>
            </a:r>
            <a:r>
              <a:rPr lang="es-ES" dirty="0"/>
              <a:t>solares, y la intensidad máxima de consumo es </a:t>
            </a:r>
            <a:r>
              <a:rPr lang="es-ES" dirty="0" smtClean="0"/>
              <a:t>la que </a:t>
            </a:r>
            <a:r>
              <a:rPr lang="es-ES" dirty="0"/>
              <a:t>proporciona a los equipos del usuario. La pérdida </a:t>
            </a:r>
            <a:r>
              <a:rPr lang="es-ES" dirty="0" smtClean="0"/>
              <a:t>máxima </a:t>
            </a:r>
            <a:r>
              <a:rPr lang="es-ES" dirty="0"/>
              <a:t>en generación/consumo es un valor que se relaciona </a:t>
            </a:r>
            <a:r>
              <a:rPr lang="es-ES" dirty="0" smtClean="0"/>
              <a:t>con </a:t>
            </a:r>
            <a:r>
              <a:rPr lang="es-ES" dirty="0"/>
              <a:t>las caídas de tensión internas y que se debe conocer, </a:t>
            </a:r>
            <a:r>
              <a:rPr lang="es-ES" dirty="0" smtClean="0"/>
              <a:t>porque </a:t>
            </a:r>
            <a:r>
              <a:rPr lang="es-ES" dirty="0"/>
              <a:t>podría modificar las tensiones de trabajo y producir </a:t>
            </a:r>
            <a:r>
              <a:rPr lang="es-ES" dirty="0" smtClean="0"/>
              <a:t>pérdidas </a:t>
            </a:r>
            <a:r>
              <a:rPr lang="es-ES" dirty="0"/>
              <a:t>de energía. La sobrecarga es el porcentaje que, </a:t>
            </a:r>
            <a:r>
              <a:rPr lang="es-ES" dirty="0" smtClean="0"/>
              <a:t>sobre </a:t>
            </a:r>
            <a:r>
              <a:rPr lang="es-ES" dirty="0"/>
              <a:t>el valor de tensión nominal, soporta el regulador sin </a:t>
            </a:r>
            <a:r>
              <a:rPr lang="es-ES" dirty="0" smtClean="0"/>
              <a:t>dañarse</a:t>
            </a:r>
            <a:r>
              <a:rPr lang="es-ES" dirty="0"/>
              <a:t>. El autoconsumo es la intensidad de corriente que </a:t>
            </a:r>
            <a:r>
              <a:rPr lang="es-ES" dirty="0" smtClean="0"/>
              <a:t>el </a:t>
            </a:r>
            <a:r>
              <a:rPr lang="es-ES" dirty="0"/>
              <a:t>regulador necesita para asegurar su propio </a:t>
            </a:r>
            <a:r>
              <a:rPr lang="es-ES" dirty="0" smtClean="0"/>
              <a:t>funcionamiento</a:t>
            </a:r>
            <a:r>
              <a:rPr lang="es-ES" dirty="0"/>
              <a:t>. Un valor típico es 30 </a:t>
            </a:r>
            <a:r>
              <a:rPr lang="es-ES" dirty="0" err="1"/>
              <a:t>mA</a:t>
            </a:r>
            <a:r>
              <a:rPr lang="es-ES" dirty="0"/>
              <a:t>, y este valor se debe </a:t>
            </a:r>
            <a:r>
              <a:rPr lang="es-ES" dirty="0" smtClean="0"/>
              <a:t>considerar </a:t>
            </a:r>
            <a:r>
              <a:rPr lang="es-ES" dirty="0"/>
              <a:t>cuando se diseña la instalación.</a:t>
            </a:r>
          </a:p>
          <a:p>
            <a:pPr algn="just"/>
            <a:r>
              <a:rPr lang="es-ES" dirty="0"/>
              <a:t>Una instalación fotovoltaica debe funcionar </a:t>
            </a:r>
            <a:r>
              <a:rPr lang="es-ES" dirty="0" smtClean="0"/>
              <a:t>adecuadamente </a:t>
            </a:r>
            <a:r>
              <a:rPr lang="es-ES" dirty="0"/>
              <a:t>todo el año y durante las 24 horas del día. Esta </a:t>
            </a:r>
            <a:r>
              <a:rPr lang="es-ES" dirty="0" smtClean="0"/>
              <a:t>variabilidad </a:t>
            </a:r>
            <a:r>
              <a:rPr lang="es-ES" dirty="0"/>
              <a:t>en la cantidad de radiación solar que reciben los </a:t>
            </a:r>
            <a:r>
              <a:rPr lang="es-ES" dirty="0" smtClean="0"/>
              <a:t>paneles </a:t>
            </a:r>
            <a:r>
              <a:rPr lang="es-ES" dirty="0"/>
              <a:t>fotovoltaicos hace necesario considerar, en la </a:t>
            </a:r>
            <a:r>
              <a:rPr lang="es-ES" dirty="0" smtClean="0"/>
              <a:t>instalación</a:t>
            </a:r>
            <a:r>
              <a:rPr lang="es-ES" dirty="0"/>
              <a:t>, un elemento capaz de almacenar energía eléctrica </a:t>
            </a:r>
            <a:r>
              <a:rPr lang="es-ES" dirty="0" smtClean="0"/>
              <a:t>y </a:t>
            </a:r>
            <a:r>
              <a:rPr lang="es-ES" dirty="0"/>
              <a:t>proporcionarla al usuario cuando la iluminación no sea </a:t>
            </a:r>
            <a:r>
              <a:rPr lang="es-ES" dirty="0" smtClean="0"/>
              <a:t>suficiente</a:t>
            </a:r>
            <a:r>
              <a:rPr lang="es-ES" dirty="0"/>
              <a:t>. El elemento que cumple con esta función es la </a:t>
            </a:r>
            <a:r>
              <a:rPr lang="es-ES" dirty="0" smtClean="0"/>
              <a:t>batería </a:t>
            </a:r>
            <a:r>
              <a:rPr lang="es-ES" dirty="0"/>
              <a:t>o acumulador, un dispositivo capaz de transformar </a:t>
            </a:r>
            <a:r>
              <a:rPr lang="es-ES" dirty="0" smtClean="0"/>
              <a:t>la </a:t>
            </a:r>
            <a:r>
              <a:rPr lang="es-ES" dirty="0"/>
              <a:t>energía química en eléctrica. Por medio del regulador, los </a:t>
            </a:r>
            <a:r>
              <a:rPr lang="es-ES" dirty="0" smtClean="0"/>
              <a:t>paneles </a:t>
            </a:r>
            <a:r>
              <a:rPr lang="es-ES" dirty="0"/>
              <a:t>solares recargan eléctricamente las baterías para </a:t>
            </a:r>
            <a:r>
              <a:rPr lang="es-ES" dirty="0" smtClean="0"/>
              <a:t>que </a:t>
            </a:r>
            <a:r>
              <a:rPr lang="es-ES" dirty="0"/>
              <a:t>estas entreguen su energía a la salida de la instalación </a:t>
            </a:r>
            <a:r>
              <a:rPr lang="es-ES" dirty="0" smtClean="0"/>
              <a:t>donde </a:t>
            </a:r>
            <a:r>
              <a:rPr lang="es-ES" dirty="0"/>
              <a:t>será utilizada. En realidad, una batería debe realizar tres funciones dentro de un sistema fotovoltaico: almacenar </a:t>
            </a:r>
            <a:r>
              <a:rPr lang="es-ES" dirty="0" smtClean="0"/>
              <a:t>energía </a:t>
            </a:r>
            <a:r>
              <a:rPr lang="es-ES" dirty="0"/>
              <a:t>eléctrica durante un tiempo determinado, </a:t>
            </a:r>
            <a:r>
              <a:rPr lang="es-ES" dirty="0" smtClean="0"/>
              <a:t>proporcionar </a:t>
            </a:r>
            <a:r>
              <a:rPr lang="es-ES" dirty="0"/>
              <a:t>una potencia instantánea elevada y precisar la </a:t>
            </a:r>
            <a:r>
              <a:rPr lang="es-ES" dirty="0" smtClean="0"/>
              <a:t>tensión </a:t>
            </a:r>
            <a:r>
              <a:rPr lang="es-ES" dirty="0"/>
              <a:t>de trabajo de la instalación.</a:t>
            </a:r>
          </a:p>
          <a:p>
            <a:pPr algn="just"/>
            <a:r>
              <a:rPr lang="es-ES" dirty="0"/>
              <a:t>En el principio de funcionamiento de una batería, se </a:t>
            </a:r>
            <a:r>
              <a:rPr lang="es-ES" dirty="0" smtClean="0"/>
              <a:t>observan </a:t>
            </a:r>
            <a:r>
              <a:rPr lang="es-ES" dirty="0"/>
              <a:t>dos ciclos. Un ciclo de carga en el que el panel </a:t>
            </a:r>
            <a:r>
              <a:rPr lang="es-ES" dirty="0" smtClean="0"/>
              <a:t>fotovoltaico </a:t>
            </a:r>
            <a:r>
              <a:rPr lang="es-ES" dirty="0"/>
              <a:t>genera una corriente eléctrica continua, que la </a:t>
            </a:r>
            <a:r>
              <a:rPr lang="es-ES" dirty="0" smtClean="0"/>
              <a:t>batería </a:t>
            </a:r>
            <a:r>
              <a:rPr lang="es-ES" dirty="0"/>
              <a:t>recibe para cerrar el circuito. Así, circula por el </a:t>
            </a:r>
            <a:r>
              <a:rPr lang="es-ES" dirty="0" smtClean="0"/>
              <a:t>interior </a:t>
            </a:r>
            <a:r>
              <a:rPr lang="es-ES" dirty="0"/>
              <a:t>de la batería una corriente que es capaz de cargarla </a:t>
            </a:r>
            <a:r>
              <a:rPr lang="es-ES" dirty="0" smtClean="0"/>
              <a:t>eléctricamente</a:t>
            </a:r>
            <a:r>
              <a:rPr lang="es-ES" dirty="0"/>
              <a:t>, y estas cargas, si no se utilizan, </a:t>
            </a:r>
            <a:r>
              <a:rPr lang="es-ES" dirty="0" smtClean="0"/>
              <a:t>quedarán </a:t>
            </a:r>
            <a:r>
              <a:rPr lang="es-ES" dirty="0"/>
              <a:t>almacenadas en el interior del acumulador. </a:t>
            </a:r>
            <a:r>
              <a:rPr lang="es-ES" dirty="0" smtClean="0"/>
              <a:t>Durante la </a:t>
            </a:r>
            <a:r>
              <a:rPr lang="es-ES" dirty="0"/>
              <a:t>descarga, la batería se comporta como un generador </a:t>
            </a:r>
            <a:r>
              <a:rPr lang="es-ES" dirty="0" smtClean="0"/>
              <a:t>eléctrico</a:t>
            </a:r>
            <a:r>
              <a:rPr lang="es-ES" dirty="0"/>
              <a:t>, por lo que la energía almacenada en ella se </a:t>
            </a:r>
            <a:r>
              <a:rPr lang="es-ES" dirty="0" smtClean="0"/>
              <a:t>manifiesta </a:t>
            </a:r>
            <a:r>
              <a:rPr lang="es-ES" dirty="0"/>
              <a:t>en forma de tensión continua entre sus extremos</a:t>
            </a:r>
            <a:r>
              <a:rPr lang="es-ES" dirty="0" smtClean="0"/>
              <a:t>.</a:t>
            </a:r>
          </a:p>
        </p:txBody>
      </p:sp>
    </p:spTree>
    <p:extLst>
      <p:ext uri="{BB962C8B-B14F-4D97-AF65-F5344CB8AC3E}">
        <p14:creationId xmlns:p14="http://schemas.microsoft.com/office/powerpoint/2010/main" val="1946798306"/>
      </p:ext>
    </p:extLst>
  </p:cSld>
  <p:clrMapOvr>
    <a:masterClrMapping/>
  </p:clrMapOvr>
</p:sld>
</file>

<file path=ppt/slides/slide2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ángulo 3"/>
          <p:cNvSpPr/>
          <p:nvPr/>
        </p:nvSpPr>
        <p:spPr>
          <a:xfrm>
            <a:off x="229591" y="4522105"/>
            <a:ext cx="3558638" cy="1477328"/>
          </a:xfrm>
          <a:prstGeom prst="rect">
            <a:avLst/>
          </a:prstGeom>
        </p:spPr>
        <p:txBody>
          <a:bodyPr wrap="square">
            <a:spAutoFit/>
          </a:bodyPr>
          <a:lstStyle/>
          <a:p>
            <a:pPr algn="just"/>
            <a:r>
              <a:rPr lang="es-ES" b="1" dirty="0" smtClean="0"/>
              <a:t>Se </a:t>
            </a:r>
            <a:r>
              <a:rPr lang="es-ES" b="1" dirty="0"/>
              <a:t>recomienda verificar </a:t>
            </a:r>
            <a:r>
              <a:rPr lang="es-ES" b="1" dirty="0" smtClean="0"/>
              <a:t>la limpieza </a:t>
            </a:r>
            <a:r>
              <a:rPr lang="es-ES" b="1" dirty="0"/>
              <a:t>de los módulos fotovoltaicos </a:t>
            </a:r>
            <a:r>
              <a:rPr lang="es-ES" b="1" dirty="0" smtClean="0"/>
              <a:t>limpiándolos </a:t>
            </a:r>
            <a:r>
              <a:rPr lang="es-ES" b="1" dirty="0"/>
              <a:t>con regularidad, verificar </a:t>
            </a:r>
            <a:r>
              <a:rPr lang="es-ES" b="1" dirty="0" smtClean="0"/>
              <a:t>la orientación</a:t>
            </a:r>
            <a:r>
              <a:rPr lang="es-ES" b="1" dirty="0"/>
              <a:t>, </a:t>
            </a:r>
            <a:r>
              <a:rPr lang="es-ES" b="1" dirty="0" smtClean="0"/>
              <a:t>el ajuste </a:t>
            </a:r>
            <a:r>
              <a:rPr lang="es-ES" b="1" dirty="0"/>
              <a:t>y fijación</a:t>
            </a:r>
            <a:r>
              <a:rPr lang="es-ES" b="1" dirty="0" smtClean="0"/>
              <a:t>.</a:t>
            </a:r>
            <a:endParaRPr lang="es-ES" b="1" dirty="0"/>
          </a:p>
        </p:txBody>
      </p:sp>
      <p:pic>
        <p:nvPicPr>
          <p:cNvPr id="2" name="Imagen 1"/>
          <p:cNvPicPr>
            <a:picLocks noChangeAspect="1"/>
          </p:cNvPicPr>
          <p:nvPr/>
        </p:nvPicPr>
        <p:blipFill>
          <a:blip r:embed="rId2"/>
          <a:stretch>
            <a:fillRect/>
          </a:stretch>
        </p:blipFill>
        <p:spPr>
          <a:xfrm>
            <a:off x="229591" y="1167988"/>
            <a:ext cx="3558638" cy="3237758"/>
          </a:xfrm>
          <a:prstGeom prst="rect">
            <a:avLst/>
          </a:prstGeom>
        </p:spPr>
      </p:pic>
      <p:pic>
        <p:nvPicPr>
          <p:cNvPr id="3" name="Imagen 2"/>
          <p:cNvPicPr>
            <a:picLocks noChangeAspect="1"/>
          </p:cNvPicPr>
          <p:nvPr/>
        </p:nvPicPr>
        <p:blipFill>
          <a:blip r:embed="rId3"/>
          <a:stretch>
            <a:fillRect/>
          </a:stretch>
        </p:blipFill>
        <p:spPr>
          <a:xfrm>
            <a:off x="3788229" y="1167988"/>
            <a:ext cx="8154760" cy="3297382"/>
          </a:xfrm>
          <a:prstGeom prst="rect">
            <a:avLst/>
          </a:prstGeom>
        </p:spPr>
      </p:pic>
      <p:sp>
        <p:nvSpPr>
          <p:cNvPr id="5" name="Rectángulo 4"/>
          <p:cNvSpPr/>
          <p:nvPr/>
        </p:nvSpPr>
        <p:spPr>
          <a:xfrm>
            <a:off x="4025735" y="4465370"/>
            <a:ext cx="7917254" cy="646331"/>
          </a:xfrm>
          <a:prstGeom prst="rect">
            <a:avLst/>
          </a:prstGeom>
        </p:spPr>
        <p:txBody>
          <a:bodyPr wrap="square">
            <a:spAutoFit/>
          </a:bodyPr>
          <a:lstStyle/>
          <a:p>
            <a:pPr algn="ctr"/>
            <a:r>
              <a:rPr lang="es-ES" b="1" dirty="0"/>
              <a:t>Esquema general en bloques para una instalación fotovoltaica totalmente aislada de la red de distribución eléctrica estándar</a:t>
            </a:r>
            <a:r>
              <a:rPr lang="es-ES" dirty="0"/>
              <a:t>.</a:t>
            </a:r>
          </a:p>
        </p:txBody>
      </p:sp>
      <p:sp>
        <p:nvSpPr>
          <p:cNvPr id="6" name="Rectángulo 5"/>
          <p:cNvSpPr/>
          <p:nvPr/>
        </p:nvSpPr>
        <p:spPr>
          <a:xfrm>
            <a:off x="265216" y="163860"/>
            <a:ext cx="11756571" cy="646331"/>
          </a:xfrm>
          <a:prstGeom prst="rect">
            <a:avLst/>
          </a:prstGeom>
        </p:spPr>
        <p:txBody>
          <a:bodyPr wrap="square">
            <a:spAutoFit/>
          </a:bodyPr>
          <a:lstStyle/>
          <a:p>
            <a:pPr algn="just"/>
            <a:r>
              <a:rPr lang="es-ES" dirty="0" smtClean="0"/>
              <a:t>Si </a:t>
            </a:r>
            <a:r>
              <a:rPr lang="es-ES" dirty="0"/>
              <a:t>se cierra un circuito de carga entre los bornes (+) y </a:t>
            </a:r>
            <a:r>
              <a:rPr lang="es-ES" dirty="0" smtClean="0"/>
              <a:t>(-) </a:t>
            </a:r>
            <a:r>
              <a:rPr lang="es-ES" dirty="0"/>
              <a:t>de la batería, se obtendrá una cierta intensidad de </a:t>
            </a:r>
            <a:r>
              <a:rPr lang="es-ES" dirty="0" smtClean="0"/>
              <a:t>corriente </a:t>
            </a:r>
            <a:r>
              <a:rPr lang="es-ES" dirty="0"/>
              <a:t>eléctrica continua.</a:t>
            </a:r>
            <a:endParaRPr lang="es-ES" dirty="0" smtClean="0"/>
          </a:p>
        </p:txBody>
      </p:sp>
    </p:spTree>
    <p:extLst>
      <p:ext uri="{BB962C8B-B14F-4D97-AF65-F5344CB8AC3E}">
        <p14:creationId xmlns:p14="http://schemas.microsoft.com/office/powerpoint/2010/main" val="903787952"/>
      </p:ext>
    </p:extLst>
  </p:cSld>
  <p:clrMapOvr>
    <a:masterClrMapping/>
  </p:clrMapOvr>
</p:sld>
</file>

<file path=ppt/slides/slide2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ángulo 3"/>
          <p:cNvSpPr/>
          <p:nvPr/>
        </p:nvSpPr>
        <p:spPr>
          <a:xfrm>
            <a:off x="237507" y="209360"/>
            <a:ext cx="11471564" cy="5909310"/>
          </a:xfrm>
          <a:prstGeom prst="rect">
            <a:avLst/>
          </a:prstGeom>
        </p:spPr>
        <p:txBody>
          <a:bodyPr wrap="square">
            <a:spAutoFit/>
          </a:bodyPr>
          <a:lstStyle/>
          <a:p>
            <a:pPr algn="ctr"/>
            <a:r>
              <a:rPr lang="es-ES" b="1" dirty="0" smtClean="0">
                <a:solidFill>
                  <a:srgbClr val="FF0000"/>
                </a:solidFill>
                <a:latin typeface="Arial Rounded MT Bold" panose="020F0704030504030204" pitchFamily="34" charset="0"/>
              </a:rPr>
              <a:t>En la descarga</a:t>
            </a:r>
            <a:r>
              <a:rPr lang="es-ES" b="1" dirty="0">
                <a:solidFill>
                  <a:srgbClr val="FF0000"/>
                </a:solidFill>
                <a:latin typeface="Arial Rounded MT Bold" panose="020F0704030504030204" pitchFamily="34" charset="0"/>
              </a:rPr>
              <a:t>, </a:t>
            </a:r>
            <a:r>
              <a:rPr lang="es-ES" b="1" dirty="0" smtClean="0">
                <a:solidFill>
                  <a:srgbClr val="FF0000"/>
                </a:solidFill>
                <a:latin typeface="Arial Rounded MT Bold" panose="020F0704030504030204" pitchFamily="34" charset="0"/>
              </a:rPr>
              <a:t>la batería s un generador </a:t>
            </a:r>
            <a:r>
              <a:rPr lang="es-ES" b="1" dirty="0">
                <a:solidFill>
                  <a:srgbClr val="FF0000"/>
                </a:solidFill>
                <a:latin typeface="Arial Rounded MT Bold" panose="020F0704030504030204" pitchFamily="34" charset="0"/>
              </a:rPr>
              <a:t>eléctrico</a:t>
            </a:r>
            <a:r>
              <a:rPr lang="es-ES" b="1" dirty="0" smtClean="0">
                <a:solidFill>
                  <a:srgbClr val="FF0000"/>
                </a:solidFill>
                <a:latin typeface="Arial Rounded MT Bold" panose="020F0704030504030204" pitchFamily="34" charset="0"/>
              </a:rPr>
              <a:t>, y la energía almacenada en ella se manifiesta en forma de </a:t>
            </a:r>
            <a:r>
              <a:rPr lang="es-ES" b="1" dirty="0" err="1" smtClean="0">
                <a:solidFill>
                  <a:srgbClr val="FF0000"/>
                </a:solidFill>
                <a:latin typeface="Arial Rounded MT Bold" panose="020F0704030504030204" pitchFamily="34" charset="0"/>
              </a:rPr>
              <a:t>Vcc</a:t>
            </a:r>
            <a:r>
              <a:rPr lang="es-ES" b="1" dirty="0" smtClean="0">
                <a:solidFill>
                  <a:srgbClr val="FF0000"/>
                </a:solidFill>
                <a:latin typeface="Arial Rounded MT Bold" panose="020F0704030504030204" pitchFamily="34" charset="0"/>
              </a:rPr>
              <a:t> entre sus bornes</a:t>
            </a:r>
            <a:r>
              <a:rPr lang="es-ES" b="1" dirty="0">
                <a:solidFill>
                  <a:srgbClr val="FF0000"/>
                </a:solidFill>
                <a:latin typeface="Arial Rounded MT Bold" panose="020F0704030504030204" pitchFamily="34" charset="0"/>
              </a:rPr>
              <a:t>.</a:t>
            </a:r>
            <a:endParaRPr lang="es-ES" b="1" dirty="0" smtClean="0">
              <a:solidFill>
                <a:srgbClr val="FF0000"/>
              </a:solidFill>
              <a:latin typeface="Arial Rounded MT Bold" panose="020F0704030504030204" pitchFamily="34" charset="0"/>
            </a:endParaRPr>
          </a:p>
          <a:p>
            <a:pPr algn="just"/>
            <a:endParaRPr lang="es-ES" dirty="0"/>
          </a:p>
          <a:p>
            <a:pPr algn="just"/>
            <a:endParaRPr lang="es-ES" dirty="0" smtClean="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ctr"/>
            <a:r>
              <a:rPr lang="es-ES" b="1" dirty="0" smtClean="0"/>
              <a:t>Esquema </a:t>
            </a:r>
            <a:r>
              <a:rPr lang="es-ES" b="1" dirty="0"/>
              <a:t>general en bloques para una instalación fotovoltaica totalmente aislada de la red de distribución eléctrica estándar.</a:t>
            </a:r>
          </a:p>
          <a:p>
            <a:pPr algn="just"/>
            <a:endParaRPr lang="es-ES" dirty="0" smtClean="0"/>
          </a:p>
          <a:p>
            <a:endParaRPr lang="es-ES" dirty="0"/>
          </a:p>
        </p:txBody>
      </p:sp>
      <p:pic>
        <p:nvPicPr>
          <p:cNvPr id="2" name="Imagen 1"/>
          <p:cNvPicPr>
            <a:picLocks noChangeAspect="1"/>
          </p:cNvPicPr>
          <p:nvPr/>
        </p:nvPicPr>
        <p:blipFill>
          <a:blip r:embed="rId2"/>
          <a:stretch>
            <a:fillRect/>
          </a:stretch>
        </p:blipFill>
        <p:spPr>
          <a:xfrm>
            <a:off x="1429864" y="1455964"/>
            <a:ext cx="9086850" cy="3162300"/>
          </a:xfrm>
          <a:prstGeom prst="rect">
            <a:avLst/>
          </a:prstGeom>
        </p:spPr>
      </p:pic>
    </p:spTree>
    <p:extLst>
      <p:ext uri="{BB962C8B-B14F-4D97-AF65-F5344CB8AC3E}">
        <p14:creationId xmlns:p14="http://schemas.microsoft.com/office/powerpoint/2010/main" val="3432836071"/>
      </p:ext>
    </p:extLst>
  </p:cSld>
  <p:clrMapOvr>
    <a:masterClrMapping/>
  </p:clrMapOvr>
</p:sld>
</file>

<file path=ppt/slides/slide2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ángulo 3"/>
          <p:cNvSpPr/>
          <p:nvPr/>
        </p:nvSpPr>
        <p:spPr>
          <a:xfrm>
            <a:off x="237507" y="209360"/>
            <a:ext cx="11471564" cy="6463308"/>
          </a:xfrm>
          <a:prstGeom prst="rect">
            <a:avLst/>
          </a:prstGeom>
        </p:spPr>
        <p:txBody>
          <a:bodyPr wrap="square">
            <a:spAutoFit/>
          </a:bodyPr>
          <a:lstStyle/>
          <a:p>
            <a:pPr algn="just"/>
            <a:r>
              <a:rPr lang="es-ES" dirty="0" smtClean="0"/>
              <a:t>Entre </a:t>
            </a:r>
            <a:r>
              <a:rPr lang="es-ES" dirty="0"/>
              <a:t>las características más importantes de una batería, </a:t>
            </a:r>
            <a:r>
              <a:rPr lang="es-ES" dirty="0" smtClean="0"/>
              <a:t>se </a:t>
            </a:r>
            <a:r>
              <a:rPr lang="es-ES" dirty="0"/>
              <a:t>encuentra la capacidad (C) medida en amperes hora </a:t>
            </a:r>
            <a:r>
              <a:rPr lang="es-ES" dirty="0" smtClean="0"/>
              <a:t>(</a:t>
            </a:r>
            <a:r>
              <a:rPr lang="es-ES" dirty="0"/>
              <a:t>Ah) y definida como la cantidad de electricidad que </a:t>
            </a:r>
            <a:r>
              <a:rPr lang="es-ES" dirty="0" smtClean="0"/>
              <a:t>puede </a:t>
            </a:r>
            <a:r>
              <a:rPr lang="es-ES" dirty="0"/>
              <a:t>entregar hasta su descarga completa partiendo </a:t>
            </a:r>
            <a:r>
              <a:rPr lang="es-ES" dirty="0" smtClean="0"/>
              <a:t>desde el </a:t>
            </a:r>
            <a:r>
              <a:rPr lang="es-ES" dirty="0"/>
              <a:t>estado de carga total del acumulador. Se determina </a:t>
            </a:r>
            <a:r>
              <a:rPr lang="es-ES" dirty="0" smtClean="0"/>
              <a:t>por el </a:t>
            </a:r>
            <a:r>
              <a:rPr lang="es-ES" dirty="0"/>
              <a:t>producto entre la intensidad de descarga de la </a:t>
            </a:r>
            <a:r>
              <a:rPr lang="es-ES" dirty="0" smtClean="0"/>
              <a:t>batería y </a:t>
            </a:r>
            <a:r>
              <a:rPr lang="es-ES" dirty="0"/>
              <a:t>el tiempo durante el cual está funcionando. La </a:t>
            </a:r>
            <a:r>
              <a:rPr lang="es-ES" dirty="0" smtClean="0"/>
              <a:t>eficiencia </a:t>
            </a:r>
            <a:r>
              <a:rPr lang="es-ES" dirty="0"/>
              <a:t>de carga es la relación entre la energía utilizada para </a:t>
            </a:r>
            <a:r>
              <a:rPr lang="es-ES" dirty="0" smtClean="0"/>
              <a:t>recargar </a:t>
            </a:r>
            <a:r>
              <a:rPr lang="es-ES" dirty="0"/>
              <a:t>la batería y la energía realmente almacenada en </a:t>
            </a:r>
            <a:r>
              <a:rPr lang="es-ES" dirty="0" smtClean="0"/>
              <a:t>ella</a:t>
            </a:r>
            <a:r>
              <a:rPr lang="es-ES" dirty="0"/>
              <a:t>. Lo ideal es que se aproxime al 100 % ya que, a </a:t>
            </a:r>
            <a:r>
              <a:rPr lang="es-ES" dirty="0" smtClean="0"/>
              <a:t>mayor </a:t>
            </a:r>
            <a:r>
              <a:rPr lang="es-ES" dirty="0"/>
              <a:t>eficiencia, mayor cantidad de la energía utilizada en </a:t>
            </a:r>
            <a:r>
              <a:rPr lang="es-ES" dirty="0" smtClean="0"/>
              <a:t>la </a:t>
            </a:r>
            <a:r>
              <a:rPr lang="es-ES" dirty="0"/>
              <a:t>recarga estará disponible para ser utilizada a la </a:t>
            </a:r>
            <a:r>
              <a:rPr lang="es-ES" dirty="0" smtClean="0"/>
              <a:t>salida de </a:t>
            </a:r>
            <a:r>
              <a:rPr lang="es-ES" dirty="0"/>
              <a:t>la instalación. Si la eficiencia es baja, implica que será </a:t>
            </a:r>
            <a:r>
              <a:rPr lang="es-ES" dirty="0" smtClean="0"/>
              <a:t>necesario </a:t>
            </a:r>
            <a:r>
              <a:rPr lang="es-ES" dirty="0"/>
              <a:t>aumentar el número de paneles solares y, así, </a:t>
            </a:r>
            <a:r>
              <a:rPr lang="es-ES" dirty="0" smtClean="0"/>
              <a:t>alcanzar </a:t>
            </a:r>
            <a:r>
              <a:rPr lang="es-ES" dirty="0"/>
              <a:t>los resultados deseados.</a:t>
            </a:r>
          </a:p>
          <a:p>
            <a:pPr algn="just"/>
            <a:r>
              <a:rPr lang="es-ES" dirty="0"/>
              <a:t>La </a:t>
            </a:r>
            <a:r>
              <a:rPr lang="es-ES" dirty="0" err="1"/>
              <a:t>autodescarga</a:t>
            </a:r>
            <a:r>
              <a:rPr lang="es-ES" dirty="0"/>
              <a:t> es el proceso por el cual la batería </a:t>
            </a:r>
            <a:r>
              <a:rPr lang="es-ES" dirty="0" smtClean="0"/>
              <a:t>que no </a:t>
            </a:r>
            <a:r>
              <a:rPr lang="es-ES" dirty="0"/>
              <a:t>está en uso tiende a descargarse. La profundidad de </a:t>
            </a:r>
            <a:r>
              <a:rPr lang="es-ES" dirty="0" smtClean="0"/>
              <a:t>descarga </a:t>
            </a:r>
            <a:r>
              <a:rPr lang="es-ES" dirty="0"/>
              <a:t>es la cantidad de energía, en %, obtenida </a:t>
            </a:r>
            <a:r>
              <a:rPr lang="es-ES" dirty="0" smtClean="0"/>
              <a:t>de la </a:t>
            </a:r>
            <a:r>
              <a:rPr lang="es-ES" dirty="0"/>
              <a:t>batería durante una descarga determinada a partir de </a:t>
            </a:r>
            <a:r>
              <a:rPr lang="es-ES" dirty="0" smtClean="0"/>
              <a:t>esta </a:t>
            </a:r>
            <a:r>
              <a:rPr lang="es-ES" dirty="0"/>
              <a:t>totalmente cargada. Mientras las descargas sean </a:t>
            </a:r>
            <a:r>
              <a:rPr lang="es-ES" dirty="0" smtClean="0"/>
              <a:t>más </a:t>
            </a:r>
            <a:r>
              <a:rPr lang="es-ES" dirty="0"/>
              <a:t>cortas, la duración de la batería será mayor que </a:t>
            </a:r>
            <a:r>
              <a:rPr lang="es-ES" dirty="0" smtClean="0"/>
              <a:t>si es </a:t>
            </a:r>
            <a:r>
              <a:rPr lang="es-ES" dirty="0"/>
              <a:t>sometida a descargas profundas. Definido este valor</a:t>
            </a:r>
            <a:r>
              <a:rPr lang="es-ES" dirty="0" smtClean="0"/>
              <a:t>, a </a:t>
            </a:r>
            <a:r>
              <a:rPr lang="es-ES" dirty="0"/>
              <a:t>partir de la hoja de características de la batería, se </a:t>
            </a:r>
            <a:r>
              <a:rPr lang="es-ES" dirty="0" smtClean="0"/>
              <a:t>obtiene </a:t>
            </a:r>
            <a:r>
              <a:rPr lang="es-ES" dirty="0"/>
              <a:t>la cantidad de ciclos de su carga y descarga, </a:t>
            </a:r>
            <a:r>
              <a:rPr lang="es-ES" dirty="0" smtClean="0"/>
              <a:t>además </a:t>
            </a:r>
            <a:r>
              <a:rPr lang="es-ES" dirty="0"/>
              <a:t>de conocer lo que disminuirá la capacidad de </a:t>
            </a:r>
            <a:r>
              <a:rPr lang="es-ES" dirty="0" smtClean="0"/>
              <a:t>la batería (en %) respecto del valor </a:t>
            </a:r>
            <a:r>
              <a:rPr lang="es-ES" dirty="0"/>
              <a:t>nominal que </a:t>
            </a:r>
            <a:r>
              <a:rPr lang="es-ES" dirty="0" smtClean="0"/>
              <a:t>proporciona el fabricante</a:t>
            </a:r>
            <a:r>
              <a:rPr lang="es-ES" dirty="0"/>
              <a:t>.</a:t>
            </a:r>
          </a:p>
          <a:p>
            <a:pPr algn="just"/>
            <a:r>
              <a:rPr lang="es-ES" dirty="0"/>
              <a:t>Las baterías se clasifican de acuerdo a la tecnología de </a:t>
            </a:r>
            <a:r>
              <a:rPr lang="es-ES" dirty="0" smtClean="0"/>
              <a:t>fabricación </a:t>
            </a:r>
            <a:r>
              <a:rPr lang="es-ES" dirty="0"/>
              <a:t>y a los electrolitos utilizados. Así, para usarlas </a:t>
            </a:r>
            <a:r>
              <a:rPr lang="es-ES" dirty="0" smtClean="0"/>
              <a:t>en </a:t>
            </a:r>
            <a:r>
              <a:rPr lang="es-ES" dirty="0"/>
              <a:t>instalaciones solares, es conveniente seleccionar </a:t>
            </a:r>
            <a:r>
              <a:rPr lang="es-ES" dirty="0" smtClean="0"/>
              <a:t>baterías </a:t>
            </a:r>
            <a:r>
              <a:rPr lang="es-ES" dirty="0"/>
              <a:t>de plomo-ácido por las características que </a:t>
            </a:r>
            <a:r>
              <a:rPr lang="es-ES" dirty="0" smtClean="0"/>
              <a:t>presentan </a:t>
            </a:r>
            <a:r>
              <a:rPr lang="es-ES" dirty="0"/>
              <a:t>y, dentro de ellas, serán más convenientes, a </a:t>
            </a:r>
            <a:r>
              <a:rPr lang="es-ES" dirty="0" smtClean="0"/>
              <a:t>pesar de </a:t>
            </a:r>
            <a:r>
              <a:rPr lang="es-ES" dirty="0"/>
              <a:t>su costo, las baterías de plomo-ácido del tipo tubular </a:t>
            </a:r>
            <a:r>
              <a:rPr lang="es-ES" dirty="0" smtClean="0"/>
              <a:t>estacionaria</a:t>
            </a:r>
            <a:r>
              <a:rPr lang="es-ES" dirty="0"/>
              <a:t>, si el acumulador deberá soportar descargas </a:t>
            </a:r>
            <a:r>
              <a:rPr lang="es-ES" dirty="0" smtClean="0"/>
              <a:t>profundas </a:t>
            </a:r>
            <a:r>
              <a:rPr lang="es-ES" dirty="0"/>
              <a:t>o si se necesita una capacidad elevada </a:t>
            </a:r>
            <a:r>
              <a:rPr lang="es-ES" dirty="0" smtClean="0"/>
              <a:t>como es </a:t>
            </a:r>
            <a:r>
              <a:rPr lang="es-ES" dirty="0"/>
              <a:t>el caso de las instalaciones autónomas en las </a:t>
            </a:r>
            <a:r>
              <a:rPr lang="es-ES" dirty="0" smtClean="0"/>
              <a:t>viviendas</a:t>
            </a:r>
            <a:r>
              <a:rPr lang="es-ES" dirty="0"/>
              <a:t>. Para el caso de instalaciones solares de </a:t>
            </a:r>
            <a:r>
              <a:rPr lang="es-ES" dirty="0" smtClean="0"/>
              <a:t>pequeñas dimensiones </a:t>
            </a:r>
            <a:r>
              <a:rPr lang="es-ES" dirty="0"/>
              <a:t>o de mantenimiento dificultoso, conviene </a:t>
            </a:r>
            <a:r>
              <a:rPr lang="es-ES" dirty="0" smtClean="0"/>
              <a:t>seleccionar </a:t>
            </a:r>
            <a:r>
              <a:rPr lang="es-ES" dirty="0"/>
              <a:t>baterías de plomo-ácido de tipo gel y verificar </a:t>
            </a:r>
            <a:r>
              <a:rPr lang="es-ES" dirty="0" smtClean="0"/>
              <a:t>que </a:t>
            </a:r>
            <a:r>
              <a:rPr lang="es-ES" dirty="0"/>
              <a:t>no se produzcan ciclos de descargas profundos que </a:t>
            </a:r>
            <a:r>
              <a:rPr lang="es-ES" dirty="0" smtClean="0"/>
              <a:t>pudieran </a:t>
            </a:r>
            <a:r>
              <a:rPr lang="es-ES" dirty="0"/>
              <a:t>afectarlas.</a:t>
            </a:r>
          </a:p>
          <a:p>
            <a:pPr algn="ctr"/>
            <a:r>
              <a:rPr lang="es-ES" b="1" dirty="0" smtClean="0">
                <a:solidFill>
                  <a:srgbClr val="FF0000"/>
                </a:solidFill>
                <a:latin typeface="Arial Rounded MT Bold" panose="020F0704030504030204" pitchFamily="34" charset="0"/>
              </a:rPr>
              <a:t>Las baterías que no se encuentran en uso tienden a descargarse </a:t>
            </a:r>
            <a:r>
              <a:rPr lang="es-ES" b="1" dirty="0">
                <a:solidFill>
                  <a:srgbClr val="FF0000"/>
                </a:solidFill>
                <a:latin typeface="Arial Rounded MT Bold" panose="020F0704030504030204" pitchFamily="34" charset="0"/>
              </a:rPr>
              <a:t>mediante </a:t>
            </a:r>
            <a:r>
              <a:rPr lang="es-ES" b="1" dirty="0" smtClean="0">
                <a:solidFill>
                  <a:srgbClr val="FF0000"/>
                </a:solidFill>
                <a:latin typeface="Arial Rounded MT Bold" panose="020F0704030504030204" pitchFamily="34" charset="0"/>
              </a:rPr>
              <a:t>un proceso </a:t>
            </a:r>
            <a:r>
              <a:rPr lang="es-ES" b="1" dirty="0">
                <a:solidFill>
                  <a:srgbClr val="FF0000"/>
                </a:solidFill>
                <a:latin typeface="Arial Rounded MT Bold" panose="020F0704030504030204" pitchFamily="34" charset="0"/>
              </a:rPr>
              <a:t>llamado </a:t>
            </a:r>
            <a:r>
              <a:rPr lang="es-ES" b="1" dirty="0" err="1">
                <a:solidFill>
                  <a:srgbClr val="FF0000"/>
                </a:solidFill>
                <a:latin typeface="Arial Rounded MT Bold" panose="020F0704030504030204" pitchFamily="34" charset="0"/>
              </a:rPr>
              <a:t>autodescarga</a:t>
            </a:r>
            <a:r>
              <a:rPr lang="es-ES" b="1" dirty="0">
                <a:solidFill>
                  <a:srgbClr val="FF0000"/>
                </a:solidFill>
                <a:latin typeface="Arial Rounded MT Bold" panose="020F0704030504030204" pitchFamily="34" charset="0"/>
              </a:rPr>
              <a:t>.</a:t>
            </a:r>
          </a:p>
          <a:p>
            <a:endParaRPr lang="es-ES" dirty="0"/>
          </a:p>
        </p:txBody>
      </p:sp>
    </p:spTree>
    <p:extLst>
      <p:ext uri="{BB962C8B-B14F-4D97-AF65-F5344CB8AC3E}">
        <p14:creationId xmlns:p14="http://schemas.microsoft.com/office/powerpoint/2010/main" val="2255945795"/>
      </p:ext>
    </p:extLst>
  </p:cSld>
  <p:clrMapOvr>
    <a:masterClrMapping/>
  </p:clrMapOvr>
</p:sld>
</file>

<file path=ppt/slides/slide2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ángulo 3"/>
          <p:cNvSpPr/>
          <p:nvPr/>
        </p:nvSpPr>
        <p:spPr>
          <a:xfrm>
            <a:off x="237507" y="209360"/>
            <a:ext cx="11471564" cy="5909310"/>
          </a:xfrm>
          <a:prstGeom prst="rect">
            <a:avLst/>
          </a:prstGeom>
        </p:spPr>
        <p:txBody>
          <a:bodyPr wrap="square">
            <a:spAutoFit/>
          </a:bodyPr>
          <a:lstStyle/>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ctr"/>
            <a:endParaRPr lang="es-ES" b="1" dirty="0" smtClean="0"/>
          </a:p>
          <a:p>
            <a:pPr algn="ctr"/>
            <a:r>
              <a:rPr lang="es-ES" b="1" dirty="0" smtClean="0"/>
              <a:t>En </a:t>
            </a:r>
            <a:r>
              <a:rPr lang="es-ES" b="1" dirty="0"/>
              <a:t>instalaciones fotovoltaicas donde se requieran mayores potencias eléctricas, se hace indispensable </a:t>
            </a:r>
            <a:r>
              <a:rPr lang="es-ES" b="1" dirty="0" smtClean="0"/>
              <a:t>conectar</a:t>
            </a:r>
            <a:r>
              <a:rPr lang="es-ES" b="1" dirty="0"/>
              <a:t>, en forma adecuada, varios paneles fotovoltaicos</a:t>
            </a:r>
            <a:r>
              <a:rPr lang="es-ES" b="1" dirty="0" smtClean="0"/>
              <a:t>.</a:t>
            </a:r>
            <a:endParaRPr lang="es-ES" dirty="0"/>
          </a:p>
        </p:txBody>
      </p:sp>
      <p:pic>
        <p:nvPicPr>
          <p:cNvPr id="2" name="Imagen 1"/>
          <p:cNvPicPr>
            <a:picLocks noChangeAspect="1"/>
          </p:cNvPicPr>
          <p:nvPr/>
        </p:nvPicPr>
        <p:blipFill>
          <a:blip r:embed="rId2"/>
          <a:stretch>
            <a:fillRect/>
          </a:stretch>
        </p:blipFill>
        <p:spPr>
          <a:xfrm>
            <a:off x="2349026" y="806347"/>
            <a:ext cx="7248525" cy="4105275"/>
          </a:xfrm>
          <a:prstGeom prst="rect">
            <a:avLst/>
          </a:prstGeom>
        </p:spPr>
      </p:pic>
    </p:spTree>
    <p:extLst>
      <p:ext uri="{BB962C8B-B14F-4D97-AF65-F5344CB8AC3E}">
        <p14:creationId xmlns:p14="http://schemas.microsoft.com/office/powerpoint/2010/main" val="3899798044"/>
      </p:ext>
    </p:extLst>
  </p:cSld>
  <p:clrMapOvr>
    <a:masterClrMapping/>
  </p:clrMapOvr>
</p:sld>
</file>

<file path=ppt/slides/slide2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ángulo 3"/>
          <p:cNvSpPr/>
          <p:nvPr/>
        </p:nvSpPr>
        <p:spPr>
          <a:xfrm>
            <a:off x="237507" y="209360"/>
            <a:ext cx="11471564" cy="6463308"/>
          </a:xfrm>
          <a:prstGeom prst="rect">
            <a:avLst/>
          </a:prstGeom>
        </p:spPr>
        <p:txBody>
          <a:bodyPr wrap="square">
            <a:spAutoFit/>
          </a:bodyPr>
          <a:lstStyle/>
          <a:p>
            <a:pPr algn="just"/>
            <a:r>
              <a:rPr lang="es-ES" b="1" dirty="0" smtClean="0">
                <a:solidFill>
                  <a:srgbClr val="0070C0"/>
                </a:solidFill>
                <a:latin typeface="Arial Rounded MT Bold" panose="020F0704030504030204" pitchFamily="34" charset="0"/>
              </a:rPr>
              <a:t>Función del inversor</a:t>
            </a:r>
            <a:endParaRPr lang="es-ES" b="1" dirty="0">
              <a:solidFill>
                <a:srgbClr val="0070C0"/>
              </a:solidFill>
              <a:latin typeface="Arial Rounded MT Bold" panose="020F0704030504030204" pitchFamily="34" charset="0"/>
            </a:endParaRPr>
          </a:p>
          <a:p>
            <a:pPr algn="just"/>
            <a:r>
              <a:rPr lang="es-ES" b="1" dirty="0" smtClean="0">
                <a:solidFill>
                  <a:srgbClr val="0070C0"/>
                </a:solidFill>
              </a:rPr>
              <a:t>El inversor es uno de los elementos más </a:t>
            </a:r>
            <a:r>
              <a:rPr lang="es-ES" b="1" dirty="0">
                <a:solidFill>
                  <a:srgbClr val="0070C0"/>
                </a:solidFill>
              </a:rPr>
              <a:t>importantes </a:t>
            </a:r>
            <a:r>
              <a:rPr lang="es-ES" b="1" dirty="0" smtClean="0">
                <a:solidFill>
                  <a:srgbClr val="0070C0"/>
                </a:solidFill>
              </a:rPr>
              <a:t>en una instalación fotovoltaica</a:t>
            </a:r>
            <a:r>
              <a:rPr lang="es-ES" b="1" dirty="0">
                <a:solidFill>
                  <a:srgbClr val="0070C0"/>
                </a:solidFill>
              </a:rPr>
              <a:t>, </a:t>
            </a:r>
            <a:r>
              <a:rPr lang="es-ES" b="1" dirty="0" smtClean="0">
                <a:solidFill>
                  <a:srgbClr val="0070C0"/>
                </a:solidFill>
              </a:rPr>
              <a:t>ya que es responsable de la conversión de la corriente continua </a:t>
            </a:r>
            <a:r>
              <a:rPr lang="es-ES" b="1" dirty="0">
                <a:solidFill>
                  <a:srgbClr val="0070C0"/>
                </a:solidFill>
              </a:rPr>
              <a:t>(CC</a:t>
            </a:r>
            <a:r>
              <a:rPr lang="es-ES" b="1" dirty="0" smtClean="0">
                <a:solidFill>
                  <a:srgbClr val="0070C0"/>
                </a:solidFill>
              </a:rPr>
              <a:t>) que </a:t>
            </a:r>
            <a:r>
              <a:rPr lang="es-ES" b="1" dirty="0">
                <a:solidFill>
                  <a:srgbClr val="0070C0"/>
                </a:solidFill>
              </a:rPr>
              <a:t>corresponde </a:t>
            </a:r>
            <a:r>
              <a:rPr lang="es-ES" b="1" dirty="0" smtClean="0">
                <a:solidFill>
                  <a:srgbClr val="0070C0"/>
                </a:solidFill>
              </a:rPr>
              <a:t>a la instalación </a:t>
            </a:r>
            <a:r>
              <a:rPr lang="es-ES" b="1" dirty="0">
                <a:solidFill>
                  <a:srgbClr val="0070C0"/>
                </a:solidFill>
              </a:rPr>
              <a:t>fotovoltaica, </a:t>
            </a:r>
            <a:r>
              <a:rPr lang="es-ES" b="1" dirty="0" smtClean="0">
                <a:solidFill>
                  <a:srgbClr val="0070C0"/>
                </a:solidFill>
              </a:rPr>
              <a:t>a corriente eléctrica alterna (</a:t>
            </a:r>
            <a:r>
              <a:rPr lang="es-ES" b="1" dirty="0">
                <a:solidFill>
                  <a:srgbClr val="0070C0"/>
                </a:solidFill>
              </a:rPr>
              <a:t>AC</a:t>
            </a:r>
            <a:r>
              <a:rPr lang="es-ES" b="1" dirty="0" smtClean="0">
                <a:solidFill>
                  <a:srgbClr val="0070C0"/>
                </a:solidFill>
              </a:rPr>
              <a:t>) del mismo valor </a:t>
            </a:r>
            <a:r>
              <a:rPr lang="es-ES" b="1" dirty="0">
                <a:solidFill>
                  <a:srgbClr val="0070C0"/>
                </a:solidFill>
              </a:rPr>
              <a:t>eficaz </a:t>
            </a:r>
            <a:r>
              <a:rPr lang="es-ES" b="1" dirty="0" smtClean="0">
                <a:solidFill>
                  <a:srgbClr val="0070C0"/>
                </a:solidFill>
              </a:rPr>
              <a:t>y la misma </a:t>
            </a:r>
            <a:r>
              <a:rPr lang="es-ES" b="1" dirty="0">
                <a:solidFill>
                  <a:srgbClr val="0070C0"/>
                </a:solidFill>
              </a:rPr>
              <a:t>frecuencia </a:t>
            </a:r>
            <a:r>
              <a:rPr lang="es-ES" b="1" dirty="0" smtClean="0">
                <a:solidFill>
                  <a:srgbClr val="0070C0"/>
                </a:solidFill>
              </a:rPr>
              <a:t>que las utilizadas en la red eléctrica tradicional </a:t>
            </a:r>
            <a:r>
              <a:rPr lang="es-ES" b="1" dirty="0">
                <a:solidFill>
                  <a:srgbClr val="0070C0"/>
                </a:solidFill>
              </a:rPr>
              <a:t>de cada país</a:t>
            </a:r>
            <a:r>
              <a:rPr lang="es-ES" b="1" dirty="0" smtClean="0">
                <a:solidFill>
                  <a:srgbClr val="0070C0"/>
                </a:solidFill>
              </a:rPr>
              <a:t>. Es decir</a:t>
            </a:r>
            <a:r>
              <a:rPr lang="es-ES" b="1" dirty="0">
                <a:solidFill>
                  <a:srgbClr val="0070C0"/>
                </a:solidFill>
              </a:rPr>
              <a:t>, </a:t>
            </a:r>
            <a:r>
              <a:rPr lang="es-ES" b="1" dirty="0" smtClean="0">
                <a:solidFill>
                  <a:srgbClr val="0070C0"/>
                </a:solidFill>
              </a:rPr>
              <a:t>220 </a:t>
            </a:r>
            <a:r>
              <a:rPr lang="es-ES" b="1" dirty="0" err="1">
                <a:solidFill>
                  <a:srgbClr val="0070C0"/>
                </a:solidFill>
              </a:rPr>
              <a:t>Vca</a:t>
            </a:r>
            <a:r>
              <a:rPr lang="es-ES" b="1" dirty="0">
                <a:solidFill>
                  <a:srgbClr val="0070C0"/>
                </a:solidFill>
              </a:rPr>
              <a:t> </a:t>
            </a:r>
            <a:r>
              <a:rPr lang="es-ES" b="1" dirty="0" smtClean="0">
                <a:solidFill>
                  <a:srgbClr val="0070C0"/>
                </a:solidFill>
              </a:rPr>
              <a:t>y 50 Hz </a:t>
            </a:r>
            <a:r>
              <a:rPr lang="es-ES" b="1" dirty="0">
                <a:solidFill>
                  <a:srgbClr val="0070C0"/>
                </a:solidFill>
              </a:rPr>
              <a:t>(</a:t>
            </a:r>
            <a:r>
              <a:rPr lang="es-ES" b="1" dirty="0" smtClean="0">
                <a:solidFill>
                  <a:srgbClr val="0070C0"/>
                </a:solidFill>
              </a:rPr>
              <a:t>o 120 </a:t>
            </a:r>
            <a:r>
              <a:rPr lang="es-ES" b="1" dirty="0" err="1">
                <a:solidFill>
                  <a:srgbClr val="0070C0"/>
                </a:solidFill>
              </a:rPr>
              <a:t>Vca</a:t>
            </a:r>
            <a:r>
              <a:rPr lang="es-ES" b="1" dirty="0">
                <a:solidFill>
                  <a:srgbClr val="0070C0"/>
                </a:solidFill>
              </a:rPr>
              <a:t> </a:t>
            </a:r>
            <a:r>
              <a:rPr lang="es-ES" b="1" dirty="0" smtClean="0">
                <a:solidFill>
                  <a:srgbClr val="0070C0"/>
                </a:solidFill>
              </a:rPr>
              <a:t>y 60 Hz, de </a:t>
            </a:r>
            <a:r>
              <a:rPr lang="es-ES" b="1" dirty="0">
                <a:solidFill>
                  <a:srgbClr val="0070C0"/>
                </a:solidFill>
              </a:rPr>
              <a:t>acuerdo </a:t>
            </a:r>
            <a:r>
              <a:rPr lang="es-ES" b="1" dirty="0" smtClean="0">
                <a:solidFill>
                  <a:srgbClr val="0070C0"/>
                </a:solidFill>
              </a:rPr>
              <a:t>a la región).</a:t>
            </a:r>
          </a:p>
          <a:p>
            <a:pPr algn="just"/>
            <a:endParaRPr lang="es-ES" b="1" dirty="0">
              <a:solidFill>
                <a:srgbClr val="0070C0"/>
              </a:solidFill>
            </a:endParaRPr>
          </a:p>
          <a:p>
            <a:pPr algn="just"/>
            <a:r>
              <a:rPr lang="es-ES" dirty="0"/>
              <a:t>En la práctica, un parámetro que perturba las </a:t>
            </a:r>
            <a:r>
              <a:rPr lang="es-ES" dirty="0" smtClean="0"/>
              <a:t>características </a:t>
            </a:r>
            <a:r>
              <a:rPr lang="es-ES" dirty="0"/>
              <a:t>de las baterías es el efecto de la temperatura sobre </a:t>
            </a:r>
            <a:r>
              <a:rPr lang="es-ES" dirty="0" smtClean="0"/>
              <a:t>ellas</a:t>
            </a:r>
            <a:r>
              <a:rPr lang="es-ES" dirty="0"/>
              <a:t>, lo que produce el aumento de la capacidad </a:t>
            </a:r>
            <a:r>
              <a:rPr lang="es-ES" dirty="0" smtClean="0"/>
              <a:t>cuando sube </a:t>
            </a:r>
            <a:r>
              <a:rPr lang="es-ES" dirty="0"/>
              <a:t>y la disminución de la capacidad cuando baja. Así, si </a:t>
            </a:r>
            <a:r>
              <a:rPr lang="es-ES" dirty="0" smtClean="0"/>
              <a:t>se </a:t>
            </a:r>
            <a:r>
              <a:rPr lang="es-ES" dirty="0"/>
              <a:t>prevén temperaturas inferiores a 0 </a:t>
            </a:r>
            <a:r>
              <a:rPr lang="es-ES" dirty="0" smtClean="0"/>
              <a:t>°C, </a:t>
            </a:r>
            <a:r>
              <a:rPr lang="es-ES" dirty="0"/>
              <a:t>es indispensable </a:t>
            </a:r>
            <a:r>
              <a:rPr lang="es-ES" dirty="0" smtClean="0"/>
              <a:t>recurrir </a:t>
            </a:r>
            <a:r>
              <a:rPr lang="es-ES" dirty="0"/>
              <a:t>a baterías con mayor capacidad que la determinada </a:t>
            </a:r>
            <a:r>
              <a:rPr lang="es-ES" dirty="0" smtClean="0"/>
              <a:t>en </a:t>
            </a:r>
            <a:r>
              <a:rPr lang="es-ES" dirty="0"/>
              <a:t>el cálculo de la instalación.</a:t>
            </a:r>
          </a:p>
          <a:p>
            <a:pPr algn="just"/>
            <a:r>
              <a:rPr lang="es-ES" dirty="0"/>
              <a:t>Si la instalación fotovoltaica es autónoma, el inversor </a:t>
            </a:r>
            <a:r>
              <a:rPr lang="es-ES" dirty="0" smtClean="0"/>
              <a:t>debería </a:t>
            </a:r>
            <a:r>
              <a:rPr lang="es-ES" dirty="0"/>
              <a:t>proporcionar una corriente alterna de características </a:t>
            </a:r>
            <a:r>
              <a:rPr lang="es-ES" dirty="0" smtClean="0"/>
              <a:t>similares </a:t>
            </a:r>
            <a:r>
              <a:rPr lang="es-ES" dirty="0"/>
              <a:t>a la que entrega la red eléctrica tradicional, de </a:t>
            </a:r>
            <a:r>
              <a:rPr lang="es-ES" dirty="0" smtClean="0"/>
              <a:t>modo </a:t>
            </a:r>
            <a:r>
              <a:rPr lang="es-ES" dirty="0"/>
              <a:t>que cualquier dispositivo conectado a ella funcione </a:t>
            </a:r>
            <a:r>
              <a:rPr lang="es-ES" dirty="0" smtClean="0"/>
              <a:t>sin </a:t>
            </a:r>
            <a:r>
              <a:rPr lang="es-ES" dirty="0"/>
              <a:t>inconvenientes. Si la instalación está conectada a la red, </a:t>
            </a:r>
            <a:r>
              <a:rPr lang="es-ES" dirty="0" smtClean="0"/>
              <a:t>entonces </a:t>
            </a:r>
            <a:r>
              <a:rPr lang="es-ES" dirty="0"/>
              <a:t>el inversor debería proporcionar una corriente </a:t>
            </a:r>
            <a:r>
              <a:rPr lang="es-ES" dirty="0" smtClean="0"/>
              <a:t>alterna </a:t>
            </a:r>
            <a:r>
              <a:rPr lang="es-ES" dirty="0"/>
              <a:t>de las mismas características de la red eléctrica a la </a:t>
            </a:r>
            <a:r>
              <a:rPr lang="es-ES" dirty="0" smtClean="0"/>
              <a:t>que </a:t>
            </a:r>
            <a:r>
              <a:rPr lang="es-ES" dirty="0"/>
              <a:t>estará conectada en cuanto a la forma (</a:t>
            </a:r>
            <a:r>
              <a:rPr lang="es-ES" dirty="0" err="1"/>
              <a:t>senoidal</a:t>
            </a:r>
            <a:r>
              <a:rPr lang="es-ES" dirty="0"/>
              <a:t>), el </a:t>
            </a:r>
            <a:r>
              <a:rPr lang="es-ES" dirty="0" smtClean="0"/>
              <a:t>valor </a:t>
            </a:r>
            <a:r>
              <a:rPr lang="es-ES" dirty="0"/>
              <a:t>eficaz (220 </a:t>
            </a:r>
            <a:r>
              <a:rPr lang="es-ES" dirty="0" err="1"/>
              <a:t>Vca</a:t>
            </a:r>
            <a:r>
              <a:rPr lang="es-ES" dirty="0"/>
              <a:t> o 120 </a:t>
            </a:r>
            <a:r>
              <a:rPr lang="es-ES" dirty="0" err="1"/>
              <a:t>Vca</a:t>
            </a:r>
            <a:r>
              <a:rPr lang="es-ES" dirty="0"/>
              <a:t>) y la frecuencia (50 Hz o 60 Hz</a:t>
            </a:r>
            <a:r>
              <a:rPr lang="es-ES" dirty="0" smtClean="0"/>
              <a:t>) y </a:t>
            </a:r>
            <a:r>
              <a:rPr lang="es-ES" dirty="0"/>
              <a:t>prácticamente sin variaciones con el fin de no </a:t>
            </a:r>
            <a:r>
              <a:rPr lang="es-ES" dirty="0" smtClean="0"/>
              <a:t>introducir perturbaciones </a:t>
            </a:r>
            <a:r>
              <a:rPr lang="es-ES" dirty="0"/>
              <a:t>en la red eléctrica de distribución. En este </a:t>
            </a:r>
            <a:r>
              <a:rPr lang="es-ES" dirty="0" smtClean="0"/>
              <a:t>caso</a:t>
            </a:r>
            <a:r>
              <a:rPr lang="es-ES" dirty="0"/>
              <a:t>, la instalación no utiliza baterías ni reguladores, ya que </a:t>
            </a:r>
            <a:r>
              <a:rPr lang="es-ES" dirty="0" smtClean="0"/>
              <a:t>la </a:t>
            </a:r>
            <a:r>
              <a:rPr lang="es-ES" dirty="0"/>
              <a:t>energía eléctrica generada se inyecta a la red de </a:t>
            </a:r>
            <a:r>
              <a:rPr lang="es-ES" dirty="0" smtClean="0"/>
              <a:t>distribución </a:t>
            </a:r>
            <a:r>
              <a:rPr lang="es-ES" dirty="0"/>
              <a:t>eléctrica para ser utilizada por los usuarios.</a:t>
            </a:r>
          </a:p>
          <a:p>
            <a:pPr algn="ctr"/>
            <a:r>
              <a:rPr lang="es-ES" b="1" dirty="0" smtClean="0">
                <a:solidFill>
                  <a:srgbClr val="FF0000"/>
                </a:solidFill>
                <a:latin typeface="Arial Rounded MT Bold" panose="020F0704030504030204" pitchFamily="34" charset="0"/>
              </a:rPr>
              <a:t>Una instalación </a:t>
            </a:r>
            <a:r>
              <a:rPr lang="es-ES" b="1" dirty="0">
                <a:solidFill>
                  <a:srgbClr val="FF0000"/>
                </a:solidFill>
                <a:latin typeface="Arial Rounded MT Bold" panose="020F0704030504030204" pitchFamily="34" charset="0"/>
              </a:rPr>
              <a:t>autónoma </a:t>
            </a:r>
            <a:r>
              <a:rPr lang="es-ES" b="1" dirty="0" smtClean="0">
                <a:solidFill>
                  <a:srgbClr val="FF0000"/>
                </a:solidFill>
                <a:latin typeface="Arial Rounded MT Bold" panose="020F0704030504030204" pitchFamily="34" charset="0"/>
              </a:rPr>
              <a:t>debería </a:t>
            </a:r>
            <a:r>
              <a:rPr lang="es-ES" b="1" dirty="0">
                <a:solidFill>
                  <a:srgbClr val="FF0000"/>
                </a:solidFill>
                <a:latin typeface="Arial Rounded MT Bold" panose="020F0704030504030204" pitchFamily="34" charset="0"/>
              </a:rPr>
              <a:t>proporcionar corriente </a:t>
            </a:r>
            <a:r>
              <a:rPr lang="es-ES" b="1" dirty="0" smtClean="0">
                <a:solidFill>
                  <a:srgbClr val="FF0000"/>
                </a:solidFill>
                <a:latin typeface="Arial Rounded MT Bold" panose="020F0704030504030204" pitchFamily="34" charset="0"/>
              </a:rPr>
              <a:t>similar a la red tradicional</a:t>
            </a:r>
            <a:r>
              <a:rPr lang="es-ES" b="1" dirty="0">
                <a:solidFill>
                  <a:srgbClr val="FF0000"/>
                </a:solidFill>
                <a:latin typeface="Arial Rounded MT Bold" panose="020F0704030504030204" pitchFamily="34" charset="0"/>
              </a:rPr>
              <a:t>.</a:t>
            </a:r>
          </a:p>
          <a:p>
            <a:pPr algn="just"/>
            <a:r>
              <a:rPr lang="es-ES" dirty="0"/>
              <a:t>Las particularidades más importantes que proporciona el </a:t>
            </a:r>
            <a:r>
              <a:rPr lang="es-ES" dirty="0" smtClean="0"/>
              <a:t>fabricante </a:t>
            </a:r>
            <a:r>
              <a:rPr lang="es-ES" dirty="0"/>
              <a:t>en la hoja de características del inversor son: la </a:t>
            </a:r>
            <a:r>
              <a:rPr lang="es-ES" dirty="0" smtClean="0"/>
              <a:t>tensión </a:t>
            </a:r>
            <a:r>
              <a:rPr lang="es-ES" dirty="0"/>
              <a:t>de entrada, que debe ser la misma que la tensión </a:t>
            </a:r>
            <a:r>
              <a:rPr lang="es-ES" dirty="0" smtClean="0"/>
              <a:t>nominal </a:t>
            </a:r>
            <a:r>
              <a:rPr lang="es-ES" dirty="0"/>
              <a:t>de las baterías; la potencia nominal, que es la </a:t>
            </a:r>
            <a:r>
              <a:rPr lang="es-ES" dirty="0" smtClean="0"/>
              <a:t>potencia </a:t>
            </a:r>
            <a:r>
              <a:rPr lang="es-ES" dirty="0"/>
              <a:t>que el inversor es capaz de entregar a la instalación, </a:t>
            </a:r>
            <a:r>
              <a:rPr lang="es-ES" dirty="0" smtClean="0"/>
              <a:t>mayor </a:t>
            </a:r>
            <a:r>
              <a:rPr lang="es-ES" dirty="0"/>
              <a:t>que la del consumo en alterna; la corriente en </a:t>
            </a:r>
            <a:r>
              <a:rPr lang="es-ES" dirty="0" smtClean="0"/>
              <a:t>reposo</a:t>
            </a:r>
            <a:r>
              <a:rPr lang="es-ES" dirty="0"/>
              <a:t>; la potencia en vacío (sin carga conectada), y el rendimiento máximo que  indicará  la  potencia real  entregada </a:t>
            </a:r>
            <a:r>
              <a:rPr lang="es-ES" dirty="0" smtClean="0"/>
              <a:t>por el </a:t>
            </a:r>
            <a:r>
              <a:rPr lang="es-ES" dirty="0"/>
              <a:t>inversor (siempre inferior a la potencia nominal del </a:t>
            </a:r>
            <a:r>
              <a:rPr lang="es-ES" dirty="0" smtClean="0"/>
              <a:t>inversor</a:t>
            </a:r>
            <a:r>
              <a:rPr lang="es-ES" dirty="0"/>
              <a:t>). </a:t>
            </a:r>
          </a:p>
        </p:txBody>
      </p:sp>
    </p:spTree>
    <p:extLst>
      <p:ext uri="{BB962C8B-B14F-4D97-AF65-F5344CB8AC3E}">
        <p14:creationId xmlns:p14="http://schemas.microsoft.com/office/powerpoint/2010/main" val="2718260731"/>
      </p:ext>
    </p:extLst>
  </p:cSld>
  <p:clrMapOvr>
    <a:masterClrMapping/>
  </p:clrMapOvr>
</p:sld>
</file>

<file path=ppt/slides/slide2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ángulo 3"/>
          <p:cNvSpPr/>
          <p:nvPr/>
        </p:nvSpPr>
        <p:spPr>
          <a:xfrm>
            <a:off x="237507" y="209360"/>
            <a:ext cx="11471564" cy="4524315"/>
          </a:xfrm>
          <a:prstGeom prst="rect">
            <a:avLst/>
          </a:prstGeom>
        </p:spPr>
        <p:txBody>
          <a:bodyPr wrap="square">
            <a:spAutoFit/>
          </a:bodyPr>
          <a:lstStyle/>
          <a:p>
            <a:pPr algn="just"/>
            <a:r>
              <a:rPr lang="es-ES" dirty="0" smtClean="0"/>
              <a:t>En </a:t>
            </a:r>
            <a:r>
              <a:rPr lang="es-ES" dirty="0"/>
              <a:t>cuanto a la salida del inversor, las características </a:t>
            </a:r>
            <a:r>
              <a:rPr lang="es-ES" dirty="0" smtClean="0"/>
              <a:t>se </a:t>
            </a:r>
            <a:r>
              <a:rPr lang="es-ES" dirty="0"/>
              <a:t>refieren a la corriente alterna que proporcionan y pueden </a:t>
            </a:r>
            <a:r>
              <a:rPr lang="es-ES" dirty="0" smtClean="0"/>
              <a:t>mencionarse</a:t>
            </a:r>
            <a:r>
              <a:rPr lang="es-ES" dirty="0"/>
              <a:t>: la tensión alterna de salida (valor eficaz); la </a:t>
            </a:r>
            <a:r>
              <a:rPr lang="es-ES" dirty="0" smtClean="0"/>
              <a:t>forma </a:t>
            </a:r>
            <a:r>
              <a:rPr lang="es-ES" dirty="0"/>
              <a:t>de onda de salida (% de variación); la distorsión </a:t>
            </a:r>
            <a:r>
              <a:rPr lang="es-ES" dirty="0" smtClean="0"/>
              <a:t>como medida </a:t>
            </a:r>
            <a:r>
              <a:rPr lang="es-ES" dirty="0"/>
              <a:t>de  la  posible degradación de  la  onda de  CA de  </a:t>
            </a:r>
            <a:r>
              <a:rPr lang="es-ES" dirty="0" smtClean="0"/>
              <a:t>salida </a:t>
            </a:r>
            <a:r>
              <a:rPr lang="es-ES" dirty="0"/>
              <a:t>(en % y referido a la potencia nominal), y la frecuencia de </a:t>
            </a:r>
            <a:r>
              <a:rPr lang="es-ES" dirty="0" smtClean="0"/>
              <a:t>la </a:t>
            </a:r>
            <a:r>
              <a:rPr lang="es-ES" dirty="0"/>
              <a:t>señal, que debe ser igual a la de la red eléctrica además </a:t>
            </a:r>
            <a:r>
              <a:rPr lang="es-ES" dirty="0" smtClean="0"/>
              <a:t>de </a:t>
            </a:r>
            <a:r>
              <a:rPr lang="es-ES" dirty="0"/>
              <a:t>muy estable (por ejemplo, 0.01 %).</a:t>
            </a:r>
          </a:p>
          <a:p>
            <a:pPr algn="just"/>
            <a:r>
              <a:rPr lang="es-ES" dirty="0"/>
              <a:t>Desde el punto de vista ideal, se requiere un inversor DC- </a:t>
            </a:r>
            <a:r>
              <a:rPr lang="es-ES" dirty="0" smtClean="0"/>
              <a:t>AC </a:t>
            </a:r>
            <a:r>
              <a:rPr lang="es-ES" dirty="0"/>
              <a:t>de alta eficiencia para que funcione adecuadamente </a:t>
            </a:r>
            <a:r>
              <a:rPr lang="es-ES" dirty="0" smtClean="0"/>
              <a:t>dentro </a:t>
            </a:r>
            <a:r>
              <a:rPr lang="es-ES" dirty="0"/>
              <a:t>de un rango amplio de potencias, bajo </a:t>
            </a:r>
            <a:r>
              <a:rPr lang="es-ES" dirty="0" smtClean="0"/>
              <a:t>consumo en </a:t>
            </a:r>
            <a:r>
              <a:rPr lang="es-ES" dirty="0"/>
              <a:t>vacío (cuando no tiene cargas conectadas), alta </a:t>
            </a:r>
            <a:r>
              <a:rPr lang="es-ES" dirty="0" smtClean="0"/>
              <a:t>fiabilidad </a:t>
            </a:r>
            <a:r>
              <a:rPr lang="es-ES" dirty="0"/>
              <a:t>en cuanto a su resistencia a los picos de arranque </a:t>
            </a:r>
            <a:r>
              <a:rPr lang="es-ES" dirty="0" smtClean="0"/>
              <a:t>que </a:t>
            </a:r>
            <a:r>
              <a:rPr lang="es-ES" dirty="0"/>
              <a:t>podrían destruirlo, protección contra cortocircuitos, </a:t>
            </a:r>
            <a:r>
              <a:rPr lang="es-ES" dirty="0" smtClean="0"/>
              <a:t>seguridad </a:t>
            </a:r>
            <a:r>
              <a:rPr lang="es-ES" dirty="0"/>
              <a:t>y adecuada regulación de la tensión y la </a:t>
            </a:r>
            <a:r>
              <a:rPr lang="es-ES" dirty="0" smtClean="0"/>
              <a:t>frecuencia </a:t>
            </a:r>
            <a:r>
              <a:rPr lang="es-ES" dirty="0"/>
              <a:t>de salida (compatibles con la red eléctrica </a:t>
            </a:r>
            <a:r>
              <a:rPr lang="es-ES" dirty="0" smtClean="0"/>
              <a:t>tradicional</a:t>
            </a:r>
            <a:r>
              <a:rPr lang="es-ES" dirty="0"/>
              <a:t>). En ciertos casos, los inversores CC-CA también </a:t>
            </a:r>
            <a:r>
              <a:rPr lang="es-ES" dirty="0" smtClean="0"/>
              <a:t>funcionan </a:t>
            </a:r>
            <a:r>
              <a:rPr lang="es-ES" dirty="0"/>
              <a:t>como reguladores de carga de las baterías y, </a:t>
            </a:r>
            <a:r>
              <a:rPr lang="es-ES" dirty="0" smtClean="0"/>
              <a:t>por </a:t>
            </a:r>
            <a:r>
              <a:rPr lang="es-ES" dirty="0"/>
              <a:t>ende, será innecesario incluir un regulador en la </a:t>
            </a:r>
            <a:r>
              <a:rPr lang="es-ES" dirty="0" smtClean="0"/>
              <a:t>instalación </a:t>
            </a:r>
            <a:r>
              <a:rPr lang="es-ES" dirty="0"/>
              <a:t>fotovoltaica</a:t>
            </a:r>
            <a:r>
              <a:rPr lang="es-ES" dirty="0" smtClean="0"/>
              <a:t>.</a:t>
            </a:r>
          </a:p>
          <a:p>
            <a:pPr algn="just"/>
            <a:endParaRPr lang="es-ES" dirty="0" smtClean="0"/>
          </a:p>
          <a:p>
            <a:pPr algn="just"/>
            <a:r>
              <a:rPr lang="es-ES" b="1" dirty="0" smtClean="0">
                <a:solidFill>
                  <a:srgbClr val="0070C0"/>
                </a:solidFill>
                <a:latin typeface="Arial Rounded MT Bold" panose="020F0704030504030204" pitchFamily="34" charset="0"/>
              </a:rPr>
              <a:t>Inversores </a:t>
            </a:r>
            <a:r>
              <a:rPr lang="es-ES" b="1" dirty="0">
                <a:solidFill>
                  <a:srgbClr val="0070C0"/>
                </a:solidFill>
                <a:latin typeface="Arial Rounded MT Bold" panose="020F0704030504030204" pitchFamily="34" charset="0"/>
              </a:rPr>
              <a:t>conectados a  la  red </a:t>
            </a:r>
          </a:p>
          <a:p>
            <a:pPr algn="just"/>
            <a:r>
              <a:rPr lang="es-ES" b="1" dirty="0">
                <a:solidFill>
                  <a:srgbClr val="0070C0"/>
                </a:solidFill>
              </a:rPr>
              <a:t>En  instalaciones conectadas a  la  red eléctrica, el  inversor </a:t>
            </a:r>
            <a:r>
              <a:rPr lang="es-ES" b="1" dirty="0" smtClean="0">
                <a:solidFill>
                  <a:srgbClr val="0070C0"/>
                </a:solidFill>
              </a:rPr>
              <a:t>debería </a:t>
            </a:r>
            <a:r>
              <a:rPr lang="es-ES" b="1" dirty="0">
                <a:solidFill>
                  <a:srgbClr val="0070C0"/>
                </a:solidFill>
              </a:rPr>
              <a:t>verificar ciertos  parámetros que definen sus </a:t>
            </a:r>
            <a:r>
              <a:rPr lang="es-ES" b="1" dirty="0" smtClean="0">
                <a:solidFill>
                  <a:srgbClr val="0070C0"/>
                </a:solidFill>
              </a:rPr>
              <a:t>características </a:t>
            </a:r>
            <a:r>
              <a:rPr lang="es-ES" b="1" dirty="0">
                <a:solidFill>
                  <a:srgbClr val="0070C0"/>
                </a:solidFill>
              </a:rPr>
              <a:t>y  prestaciones:  la  potencia </a:t>
            </a:r>
            <a:r>
              <a:rPr lang="es-ES" b="1" dirty="0" smtClean="0">
                <a:solidFill>
                  <a:srgbClr val="0070C0"/>
                </a:solidFill>
              </a:rPr>
              <a:t>eléctrica entregada </a:t>
            </a:r>
            <a:r>
              <a:rPr lang="es-ES" b="1" dirty="0">
                <a:solidFill>
                  <a:srgbClr val="0070C0"/>
                </a:solidFill>
              </a:rPr>
              <a:t>a  la  red  de  distribución eléctrica,  las  </a:t>
            </a:r>
            <a:r>
              <a:rPr lang="es-ES" b="1" dirty="0" smtClean="0">
                <a:solidFill>
                  <a:srgbClr val="0070C0"/>
                </a:solidFill>
              </a:rPr>
              <a:t>fases proporcionadas </a:t>
            </a:r>
            <a:r>
              <a:rPr lang="es-ES" b="1" dirty="0">
                <a:solidFill>
                  <a:srgbClr val="0070C0"/>
                </a:solidFill>
              </a:rPr>
              <a:t>(monofásica o  trifásica),  </a:t>
            </a:r>
            <a:r>
              <a:rPr lang="es-ES" b="1" dirty="0" smtClean="0">
                <a:solidFill>
                  <a:srgbClr val="0070C0"/>
                </a:solidFill>
              </a:rPr>
              <a:t>rendimiento energético </a:t>
            </a:r>
            <a:r>
              <a:rPr lang="es-ES" b="1" dirty="0">
                <a:solidFill>
                  <a:srgbClr val="0070C0"/>
                </a:solidFill>
              </a:rPr>
              <a:t>(alto  para toda  la  gama de  potencia </a:t>
            </a:r>
            <a:r>
              <a:rPr lang="es-ES" b="1" dirty="0" smtClean="0">
                <a:solidFill>
                  <a:srgbClr val="0070C0"/>
                </a:solidFill>
              </a:rPr>
              <a:t>por utilizar</a:t>
            </a:r>
            <a:r>
              <a:rPr lang="es-ES" b="1" dirty="0">
                <a:solidFill>
                  <a:srgbClr val="0070C0"/>
                </a:solidFill>
              </a:rPr>
              <a:t>),  y  protecciones generales que hagan seguro </a:t>
            </a:r>
            <a:r>
              <a:rPr lang="es-ES" b="1" dirty="0" smtClean="0">
                <a:solidFill>
                  <a:srgbClr val="0070C0"/>
                </a:solidFill>
              </a:rPr>
              <a:t>y  </a:t>
            </a:r>
            <a:r>
              <a:rPr lang="es-ES" b="1" dirty="0">
                <a:solidFill>
                  <a:srgbClr val="0070C0"/>
                </a:solidFill>
              </a:rPr>
              <a:t>confiable su  funcionamiento</a:t>
            </a:r>
            <a:r>
              <a:rPr lang="es-ES" b="1" dirty="0" smtClean="0">
                <a:solidFill>
                  <a:srgbClr val="0070C0"/>
                </a:solidFill>
              </a:rPr>
              <a:t>.</a:t>
            </a:r>
            <a:endParaRPr lang="es-ES" dirty="0"/>
          </a:p>
        </p:txBody>
      </p:sp>
    </p:spTree>
    <p:extLst>
      <p:ext uri="{BB962C8B-B14F-4D97-AF65-F5344CB8AC3E}">
        <p14:creationId xmlns:p14="http://schemas.microsoft.com/office/powerpoint/2010/main" val="554555375"/>
      </p:ext>
    </p:extLst>
  </p:cSld>
  <p:clrMapOvr>
    <a:masterClrMapping/>
  </p:clrMapOvr>
</p:sld>
</file>

<file path=ppt/slides/slide2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ángulo 3"/>
          <p:cNvSpPr/>
          <p:nvPr/>
        </p:nvSpPr>
        <p:spPr>
          <a:xfrm>
            <a:off x="237507" y="209360"/>
            <a:ext cx="11471564" cy="4247317"/>
          </a:xfrm>
          <a:prstGeom prst="rect">
            <a:avLst/>
          </a:prstGeom>
        </p:spPr>
        <p:txBody>
          <a:bodyPr wrap="square">
            <a:spAutoFit/>
          </a:bodyPr>
          <a:lstStyle/>
          <a:p>
            <a:pPr algn="just"/>
            <a:endParaRPr lang="es-ES" dirty="0" smtClean="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ctr"/>
            <a:r>
              <a:rPr lang="es-ES" b="1" dirty="0" smtClean="0"/>
              <a:t>Podemos </a:t>
            </a:r>
            <a:r>
              <a:rPr lang="es-ES" b="1" dirty="0"/>
              <a:t>utilizar </a:t>
            </a:r>
            <a:r>
              <a:rPr lang="es-ES" b="1" dirty="0" smtClean="0"/>
              <a:t>la placa </a:t>
            </a:r>
            <a:r>
              <a:rPr lang="es-ES" b="1" dirty="0"/>
              <a:t>de </a:t>
            </a:r>
            <a:r>
              <a:rPr lang="es-ES" b="1" dirty="0" smtClean="0"/>
              <a:t>8 bits </a:t>
            </a:r>
            <a:r>
              <a:rPr lang="es-ES" b="1" dirty="0" err="1"/>
              <a:t>Arduino</a:t>
            </a:r>
            <a:r>
              <a:rPr lang="es-ES" b="1" dirty="0"/>
              <a:t> UNO para </a:t>
            </a:r>
            <a:r>
              <a:rPr lang="es-ES" b="1" dirty="0" smtClean="0"/>
              <a:t>construir un </a:t>
            </a:r>
            <a:r>
              <a:rPr lang="es-ES" b="1" dirty="0"/>
              <a:t>sistema regulador propio de aplicación en sistemas fotovoltaicos. </a:t>
            </a:r>
            <a:endParaRPr lang="es-ES" dirty="0"/>
          </a:p>
        </p:txBody>
      </p:sp>
      <p:pic>
        <p:nvPicPr>
          <p:cNvPr id="2" name="Imagen 1"/>
          <p:cNvPicPr>
            <a:picLocks noChangeAspect="1"/>
          </p:cNvPicPr>
          <p:nvPr/>
        </p:nvPicPr>
        <p:blipFill>
          <a:blip r:embed="rId2"/>
          <a:stretch>
            <a:fillRect/>
          </a:stretch>
        </p:blipFill>
        <p:spPr>
          <a:xfrm>
            <a:off x="3453926" y="320447"/>
            <a:ext cx="5038725" cy="3343275"/>
          </a:xfrm>
          <a:prstGeom prst="rect">
            <a:avLst/>
          </a:prstGeom>
        </p:spPr>
      </p:pic>
    </p:spTree>
    <p:extLst>
      <p:ext uri="{BB962C8B-B14F-4D97-AF65-F5344CB8AC3E}">
        <p14:creationId xmlns:p14="http://schemas.microsoft.com/office/powerpoint/2010/main" val="666999323"/>
      </p:ext>
    </p:extLst>
  </p:cSld>
  <p:clrMapOvr>
    <a:masterClrMapping/>
  </p:clrMapOvr>
</p:sld>
</file>

<file path=ppt/slides/slide2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ángulo 3"/>
          <p:cNvSpPr/>
          <p:nvPr/>
        </p:nvSpPr>
        <p:spPr>
          <a:xfrm>
            <a:off x="237507" y="209360"/>
            <a:ext cx="11471564" cy="6740307"/>
          </a:xfrm>
          <a:prstGeom prst="rect">
            <a:avLst/>
          </a:prstGeom>
        </p:spPr>
        <p:txBody>
          <a:bodyPr wrap="square">
            <a:spAutoFit/>
          </a:bodyPr>
          <a:lstStyle/>
          <a:p>
            <a:pPr algn="just"/>
            <a:r>
              <a:rPr lang="es-ES" sz="2400" b="1" dirty="0" smtClean="0"/>
              <a:t>INSTALACIÓN DE UN SISTEMA  DE </a:t>
            </a:r>
            <a:r>
              <a:rPr lang="es-ES" sz="2400" b="1" dirty="0"/>
              <a:t>ENERGIA SOLAR</a:t>
            </a:r>
          </a:p>
          <a:p>
            <a:pPr algn="just"/>
            <a:r>
              <a:rPr lang="es-ES" sz="2400" b="1" dirty="0" smtClean="0"/>
              <a:t>Para instalar </a:t>
            </a:r>
            <a:r>
              <a:rPr lang="es-ES" sz="2400" b="1" dirty="0"/>
              <a:t>correctamente </a:t>
            </a:r>
            <a:r>
              <a:rPr lang="es-ES" sz="2400" b="1" dirty="0" smtClean="0"/>
              <a:t>un sistema </a:t>
            </a:r>
            <a:r>
              <a:rPr lang="es-ES" sz="2400" b="1" dirty="0"/>
              <a:t>fotovoltaico, </a:t>
            </a:r>
            <a:r>
              <a:rPr lang="es-ES" sz="2400" b="1" dirty="0" smtClean="0"/>
              <a:t>es necesario seguir </a:t>
            </a:r>
            <a:r>
              <a:rPr lang="es-ES" sz="2400" b="1" dirty="0"/>
              <a:t>una serie </a:t>
            </a:r>
            <a:r>
              <a:rPr lang="es-ES" sz="2400" b="1" dirty="0" smtClean="0"/>
              <a:t>de pasos</a:t>
            </a:r>
            <a:r>
              <a:rPr lang="es-ES" sz="2400" b="1" dirty="0"/>
              <a:t>, que aquí revisaremos</a:t>
            </a:r>
            <a:r>
              <a:rPr lang="es-ES" sz="2400" b="1" dirty="0" smtClean="0"/>
              <a:t>.</a:t>
            </a:r>
          </a:p>
          <a:p>
            <a:pPr algn="just"/>
            <a:r>
              <a:rPr lang="es-ES" dirty="0" smtClean="0"/>
              <a:t>EI </a:t>
            </a:r>
            <a:r>
              <a:rPr lang="es-ES" dirty="0" smtClean="0"/>
              <a:t>primer </a:t>
            </a:r>
            <a:r>
              <a:rPr lang="es-ES" dirty="0"/>
              <a:t>paso </a:t>
            </a:r>
            <a:r>
              <a:rPr lang="es-ES" dirty="0" smtClean="0"/>
              <a:t>es la selección del lugar de instalación. El segundo paso consiste en instalar los módulos </a:t>
            </a:r>
            <a:r>
              <a:rPr lang="es-ES" dirty="0"/>
              <a:t>utilizando </a:t>
            </a:r>
            <a:r>
              <a:rPr lang="es-ES" dirty="0" smtClean="0"/>
              <a:t>Para </a:t>
            </a:r>
            <a:r>
              <a:rPr lang="es-ES" dirty="0" smtClean="0"/>
              <a:t>el exterior </a:t>
            </a:r>
            <a:r>
              <a:rPr lang="es-ES" dirty="0"/>
              <a:t>de </a:t>
            </a:r>
            <a:r>
              <a:rPr lang="es-ES" dirty="0" smtClean="0"/>
              <a:t>la instalación </a:t>
            </a:r>
            <a:r>
              <a:rPr lang="es-ES" dirty="0"/>
              <a:t>seleccionamos </a:t>
            </a:r>
            <a:r>
              <a:rPr lang="es-ES" dirty="0" smtClean="0"/>
              <a:t>el ángulo </a:t>
            </a:r>
            <a:r>
              <a:rPr lang="es-ES" dirty="0"/>
              <a:t>óptimo de inclinación y orientación de los módulos </a:t>
            </a:r>
            <a:r>
              <a:rPr lang="es-ES" dirty="0" smtClean="0"/>
              <a:t>fotovoltaicos</a:t>
            </a:r>
            <a:r>
              <a:rPr lang="es-ES" dirty="0"/>
              <a:t>. </a:t>
            </a:r>
            <a:r>
              <a:rPr lang="es-ES" dirty="0" smtClean="0"/>
              <a:t>Si los </a:t>
            </a:r>
            <a:r>
              <a:rPr lang="es-ES" dirty="0"/>
              <a:t>módulos se instalan sobre un techo/poste, </a:t>
            </a:r>
            <a:r>
              <a:rPr lang="es-ES" dirty="0" smtClean="0"/>
              <a:t>deberían </a:t>
            </a:r>
            <a:r>
              <a:rPr lang="es-ES" dirty="0"/>
              <a:t>disponer de espacio suficiente para que se </a:t>
            </a:r>
            <a:r>
              <a:rPr lang="es-ES" dirty="0" smtClean="0"/>
              <a:t>verifique </a:t>
            </a:r>
            <a:r>
              <a:rPr lang="es-ES" dirty="0"/>
              <a:t>la adecuada ventilación de los módulos, evitando </a:t>
            </a:r>
            <a:r>
              <a:rPr lang="es-ES" dirty="0" smtClean="0"/>
              <a:t>las sombras </a:t>
            </a:r>
            <a:r>
              <a:rPr lang="es-ES" dirty="0"/>
              <a:t>y facilitando que los módulos estén al alcance de </a:t>
            </a:r>
            <a:r>
              <a:rPr lang="es-ES" dirty="0" smtClean="0"/>
              <a:t>los </a:t>
            </a:r>
            <a:r>
              <a:rPr lang="es-ES" dirty="0"/>
              <a:t>servicios de limpieza y mantenimiento, protegidos </a:t>
            </a:r>
            <a:r>
              <a:rPr lang="es-ES" dirty="0" smtClean="0"/>
              <a:t>contra acciones </a:t>
            </a:r>
            <a:r>
              <a:rPr lang="es-ES" dirty="0"/>
              <a:t>vandálicas y lejos de fuentes contaminantes. </a:t>
            </a:r>
            <a:r>
              <a:rPr lang="es-ES" dirty="0" smtClean="0"/>
              <a:t>Es </a:t>
            </a:r>
            <a:r>
              <a:rPr lang="es-ES" dirty="0"/>
              <a:t>conveniente recurrir a la ayuda de una brújula y orientar </a:t>
            </a:r>
            <a:r>
              <a:rPr lang="es-ES" dirty="0"/>
              <a:t>los módulos mirando hacia el norte (para el hemisferio sur) y a la inversa para el hemisferio norte. En la zona del ecuador</a:t>
            </a:r>
            <a:r>
              <a:rPr lang="es-ES" dirty="0" smtClean="0"/>
              <a:t>, </a:t>
            </a:r>
            <a:r>
              <a:rPr lang="es-ES" dirty="0" smtClean="0"/>
              <a:t>los </a:t>
            </a:r>
            <a:r>
              <a:rPr lang="es-ES" dirty="0"/>
              <a:t>módulos están en ángulo recto con el cenit, con lo que </a:t>
            </a:r>
            <a:r>
              <a:rPr lang="es-ES" dirty="0" smtClean="0"/>
              <a:t>se </a:t>
            </a:r>
            <a:r>
              <a:rPr lang="es-ES" dirty="0"/>
              <a:t>aprovecha al máximo la radiación solar. Si los </a:t>
            </a:r>
            <a:r>
              <a:rPr lang="es-ES" dirty="0" smtClean="0"/>
              <a:t>módulos están </a:t>
            </a:r>
            <a:r>
              <a:rPr lang="es-ES" dirty="0"/>
              <a:t>inclinados para aumentar la captación de energía </a:t>
            </a:r>
            <a:r>
              <a:rPr lang="es-ES" dirty="0" smtClean="0"/>
              <a:t>solar</a:t>
            </a:r>
            <a:r>
              <a:rPr lang="es-ES" dirty="0"/>
              <a:t>, el ángulo de inclinación debe coincidir con el </a:t>
            </a:r>
            <a:r>
              <a:rPr lang="es-ES" dirty="0" smtClean="0"/>
              <a:t>ángulo de latitud </a:t>
            </a:r>
            <a:r>
              <a:rPr lang="es-ES" dirty="0"/>
              <a:t>y, en cualquier caso, superar los 15% para asegurar que el agua drene con facilidad (etapa 1: selección del lugar de ubicación</a:t>
            </a:r>
            <a:r>
              <a:rPr lang="es-ES" dirty="0" smtClean="0"/>
              <a:t>).</a:t>
            </a:r>
            <a:endParaRPr lang="es-ES" dirty="0"/>
          </a:p>
          <a:p>
            <a:pPr algn="just"/>
            <a:r>
              <a:rPr lang="es-ES" dirty="0"/>
              <a:t>El  segundo paso  consiste en  instalar los  módulos utilizando los  elementos y  componentes de  montaje  que  </a:t>
            </a:r>
            <a:r>
              <a:rPr lang="es-ES" dirty="0" smtClean="0"/>
              <a:t>proporciona el fabricante</a:t>
            </a:r>
            <a:r>
              <a:rPr lang="es-ES" dirty="0"/>
              <a:t>. La instalación también se puede realizar sobre un poste o directamente en el techo de la vivienda </a:t>
            </a:r>
            <a:r>
              <a:rPr lang="es-ES" dirty="0" smtClean="0"/>
              <a:t>considerando </a:t>
            </a:r>
            <a:r>
              <a:rPr lang="es-ES" dirty="0"/>
              <a:t>la orientación e inclinación necesarias. En el caso de alizar bases para sostener los módulos, debemos tener en cuenta que soportarán las cargas, y el nivel de esfuerzos a los que van a ser sometidos</a:t>
            </a:r>
            <a:r>
              <a:rPr lang="es-ES" dirty="0" smtClean="0"/>
              <a:t>.</a:t>
            </a:r>
          </a:p>
          <a:p>
            <a:pPr algn="just"/>
            <a:r>
              <a:rPr lang="es-ES" dirty="0"/>
              <a:t>Posteriormente, se realizan las conexiones con el módulo, por lo que se revisa y prepara el modulo fotovoltaico; </a:t>
            </a:r>
            <a:r>
              <a:rPr lang="es-ES" dirty="0" smtClean="0"/>
              <a:t>también </a:t>
            </a:r>
            <a:r>
              <a:rPr lang="es-ES" dirty="0"/>
              <a:t>se preparan los cables eléctricos para la conexión, considerando que el cable que se va a utilizar para conectar el módulo, así como también el que va desde el módulo al </a:t>
            </a:r>
            <a:r>
              <a:rPr lang="es-ES" dirty="0" smtClean="0"/>
              <a:t>regulador de </a:t>
            </a:r>
            <a:r>
              <a:rPr lang="es-ES" dirty="0"/>
              <a:t>carga, debería ser un conductor bipolar </a:t>
            </a:r>
            <a:r>
              <a:rPr lang="es-ES" dirty="0" smtClean="0"/>
              <a:t>vulcanizado </a:t>
            </a:r>
            <a:r>
              <a:rPr lang="es-ES" dirty="0"/>
              <a:t>de diámetro adecuado a la potencia máxima del </a:t>
            </a:r>
            <a:r>
              <a:rPr lang="es-ES" dirty="0" smtClean="0"/>
              <a:t>módulo</a:t>
            </a:r>
            <a:r>
              <a:rPr lang="es-ES" dirty="0"/>
              <a:t>, flexible y apropiado para exteriores. Luego, pelamos el cable e introducimos el cable desnudo por el orificio de la caja de terminales que se encuentra en la parte posterior del  módulo fotovoltaico.</a:t>
            </a:r>
            <a:endParaRPr lang="es-ES" dirty="0"/>
          </a:p>
        </p:txBody>
      </p:sp>
    </p:spTree>
    <p:extLst>
      <p:ext uri="{BB962C8B-B14F-4D97-AF65-F5344CB8AC3E}">
        <p14:creationId xmlns:p14="http://schemas.microsoft.com/office/powerpoint/2010/main" val="3976527474"/>
      </p:ext>
    </p:extLst>
  </p:cSld>
  <p:clrMapOvr>
    <a:masterClrMapping/>
  </p:clrMapOvr>
</p:sld>
</file>

<file path=ppt/slides/slide2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ángulo 3"/>
          <p:cNvSpPr/>
          <p:nvPr/>
        </p:nvSpPr>
        <p:spPr>
          <a:xfrm>
            <a:off x="237507" y="209360"/>
            <a:ext cx="11471564" cy="6186309"/>
          </a:xfrm>
          <a:prstGeom prst="rect">
            <a:avLst/>
          </a:prstGeom>
        </p:spPr>
        <p:txBody>
          <a:bodyPr wrap="square">
            <a:spAutoFit/>
          </a:bodyPr>
          <a:lstStyle/>
          <a:p>
            <a:pPr algn="just"/>
            <a:endParaRPr lang="es-ES" dirty="0" smtClean="0"/>
          </a:p>
          <a:p>
            <a:pPr algn="just"/>
            <a:endParaRPr lang="es-ES" dirty="0" smtClean="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ctr"/>
            <a:endParaRPr lang="es-ES" b="1" dirty="0" smtClean="0"/>
          </a:p>
          <a:p>
            <a:pPr algn="ctr"/>
            <a:r>
              <a:rPr lang="es-ES" b="1" dirty="0" smtClean="0"/>
              <a:t>Paso </a:t>
            </a:r>
            <a:r>
              <a:rPr lang="es-ES" b="1" dirty="0"/>
              <a:t>1</a:t>
            </a:r>
            <a:r>
              <a:rPr lang="es-ES" b="1" dirty="0" smtClean="0"/>
              <a:t>: determinar el lugar </a:t>
            </a:r>
            <a:r>
              <a:rPr lang="es-ES" b="1" dirty="0"/>
              <a:t>óptimo, considerando </a:t>
            </a:r>
            <a:r>
              <a:rPr lang="es-ES" b="1" dirty="0" smtClean="0"/>
              <a:t>la capacidad del sistema </a:t>
            </a:r>
            <a:r>
              <a:rPr lang="es-ES" b="1" dirty="0"/>
              <a:t>fotovoltaico, </a:t>
            </a:r>
            <a:r>
              <a:rPr lang="es-ES" b="1" dirty="0" smtClean="0"/>
              <a:t>la cercanía </a:t>
            </a:r>
            <a:r>
              <a:rPr lang="es-ES" b="1" dirty="0"/>
              <a:t>física, </a:t>
            </a:r>
            <a:r>
              <a:rPr lang="es-ES" b="1" dirty="0" smtClean="0"/>
              <a:t>la orientación y dirección </a:t>
            </a:r>
            <a:r>
              <a:rPr lang="es-ES" b="1" dirty="0"/>
              <a:t>del sol</a:t>
            </a:r>
            <a:r>
              <a:rPr lang="es-ES" b="1" dirty="0" smtClean="0"/>
              <a:t>.</a:t>
            </a:r>
          </a:p>
          <a:p>
            <a:pPr algn="just"/>
            <a:endParaRPr lang="es-ES" b="1" dirty="0" smtClean="0">
              <a:solidFill>
                <a:srgbClr val="0070C0"/>
              </a:solidFill>
              <a:latin typeface="Arial Rounded MT Bold" panose="020F0704030504030204" pitchFamily="34" charset="0"/>
            </a:endParaRPr>
          </a:p>
          <a:p>
            <a:pPr algn="just"/>
            <a:r>
              <a:rPr lang="es-ES" b="1" dirty="0" smtClean="0">
                <a:solidFill>
                  <a:srgbClr val="0070C0"/>
                </a:solidFill>
                <a:latin typeface="Arial Rounded MT Bold" panose="020F0704030504030204" pitchFamily="34" charset="0"/>
              </a:rPr>
              <a:t>Cableado </a:t>
            </a:r>
            <a:r>
              <a:rPr lang="es-ES" b="1" dirty="0">
                <a:solidFill>
                  <a:srgbClr val="0070C0"/>
                </a:solidFill>
                <a:latin typeface="Arial Rounded MT Bold" panose="020F0704030504030204" pitchFamily="34" charset="0"/>
              </a:rPr>
              <a:t>eléctrico</a:t>
            </a:r>
          </a:p>
          <a:p>
            <a:pPr algn="just"/>
            <a:r>
              <a:rPr lang="es-ES" b="1" dirty="0" smtClean="0">
                <a:solidFill>
                  <a:srgbClr val="0070C0"/>
                </a:solidFill>
              </a:rPr>
              <a:t>Es conveniente utilizar un </a:t>
            </a:r>
            <a:r>
              <a:rPr lang="es-ES" b="1" dirty="0" smtClean="0">
                <a:solidFill>
                  <a:srgbClr val="0070C0"/>
                </a:solidFill>
              </a:rPr>
              <a:t>conductor bipolar </a:t>
            </a:r>
            <a:r>
              <a:rPr lang="es-ES" b="1" dirty="0">
                <a:solidFill>
                  <a:srgbClr val="0070C0"/>
                </a:solidFill>
              </a:rPr>
              <a:t>vulcanizado de diámetro </a:t>
            </a:r>
            <a:r>
              <a:rPr lang="es-ES" b="1" dirty="0" smtClean="0">
                <a:solidFill>
                  <a:srgbClr val="0070C0"/>
                </a:solidFill>
              </a:rPr>
              <a:t>adecuado</a:t>
            </a:r>
            <a:r>
              <a:rPr lang="es-ES" b="1" dirty="0">
                <a:solidFill>
                  <a:srgbClr val="0070C0"/>
                </a:solidFill>
              </a:rPr>
              <a:t>, flexible </a:t>
            </a:r>
            <a:r>
              <a:rPr lang="es-ES" b="1" dirty="0" smtClean="0">
                <a:solidFill>
                  <a:srgbClr val="0070C0"/>
                </a:solidFill>
              </a:rPr>
              <a:t>y </a:t>
            </a:r>
            <a:r>
              <a:rPr lang="es-ES" b="1" dirty="0" smtClean="0">
                <a:solidFill>
                  <a:srgbClr val="0070C0"/>
                </a:solidFill>
              </a:rPr>
              <a:t>apropiado para </a:t>
            </a:r>
            <a:r>
              <a:rPr lang="es-ES" b="1" dirty="0">
                <a:solidFill>
                  <a:srgbClr val="0070C0"/>
                </a:solidFill>
              </a:rPr>
              <a:t>exteriores. </a:t>
            </a:r>
            <a:r>
              <a:rPr lang="es-ES" b="1" dirty="0" smtClean="0">
                <a:solidFill>
                  <a:srgbClr val="0070C0"/>
                </a:solidFill>
              </a:rPr>
              <a:t>Al instalar </a:t>
            </a:r>
            <a:r>
              <a:rPr lang="es-ES" b="1" dirty="0" smtClean="0">
                <a:solidFill>
                  <a:srgbClr val="0070C0"/>
                </a:solidFill>
              </a:rPr>
              <a:t>los cables</a:t>
            </a:r>
            <a:r>
              <a:rPr lang="es-ES" b="1" dirty="0">
                <a:solidFill>
                  <a:srgbClr val="0070C0"/>
                </a:solidFill>
              </a:rPr>
              <a:t>, </a:t>
            </a:r>
            <a:r>
              <a:rPr lang="es-ES" b="1" dirty="0" smtClean="0">
                <a:solidFill>
                  <a:srgbClr val="0070C0"/>
                </a:solidFill>
              </a:rPr>
              <a:t>es necesario </a:t>
            </a:r>
            <a:r>
              <a:rPr lang="es-ES" b="1" dirty="0">
                <a:solidFill>
                  <a:srgbClr val="0070C0"/>
                </a:solidFill>
              </a:rPr>
              <a:t>respetar las </a:t>
            </a:r>
            <a:r>
              <a:rPr lang="es-ES" b="1" dirty="0" smtClean="0">
                <a:solidFill>
                  <a:srgbClr val="0070C0"/>
                </a:solidFill>
              </a:rPr>
              <a:t>polaridades </a:t>
            </a:r>
            <a:r>
              <a:rPr lang="es-ES" b="1" dirty="0">
                <a:solidFill>
                  <a:srgbClr val="0070C0"/>
                </a:solidFill>
              </a:rPr>
              <a:t>para evitar cortocircuitos. </a:t>
            </a:r>
          </a:p>
          <a:p>
            <a:pPr algn="just"/>
            <a:r>
              <a:rPr lang="es-ES" b="1" dirty="0" smtClean="0">
                <a:solidFill>
                  <a:srgbClr val="0070C0"/>
                </a:solidFill>
              </a:rPr>
              <a:t>Si utilizamos </a:t>
            </a:r>
            <a:r>
              <a:rPr lang="es-ES" b="1" dirty="0">
                <a:solidFill>
                  <a:srgbClr val="0070C0"/>
                </a:solidFill>
              </a:rPr>
              <a:t>interruptores para </a:t>
            </a:r>
            <a:r>
              <a:rPr lang="es-ES" b="1" dirty="0" smtClean="0">
                <a:solidFill>
                  <a:srgbClr val="0070C0"/>
                </a:solidFill>
              </a:rPr>
              <a:t>controlar </a:t>
            </a:r>
            <a:r>
              <a:rPr lang="es-ES" b="1" dirty="0" smtClean="0">
                <a:solidFill>
                  <a:srgbClr val="0070C0"/>
                </a:solidFill>
              </a:rPr>
              <a:t>el encendido/apagado </a:t>
            </a:r>
            <a:r>
              <a:rPr lang="es-ES" b="1" dirty="0" smtClean="0">
                <a:solidFill>
                  <a:srgbClr val="0070C0"/>
                </a:solidFill>
              </a:rPr>
              <a:t>de las </a:t>
            </a:r>
            <a:r>
              <a:rPr lang="es-ES" b="1" dirty="0" smtClean="0">
                <a:solidFill>
                  <a:srgbClr val="0070C0"/>
                </a:solidFill>
              </a:rPr>
              <a:t>luces, realizaremos a continuación </a:t>
            </a:r>
            <a:r>
              <a:rPr lang="es-ES" b="1" dirty="0" smtClean="0">
                <a:solidFill>
                  <a:srgbClr val="0070C0"/>
                </a:solidFill>
              </a:rPr>
              <a:t>la </a:t>
            </a:r>
            <a:r>
              <a:rPr lang="es-ES" b="1" dirty="0" smtClean="0">
                <a:solidFill>
                  <a:srgbClr val="0070C0"/>
                </a:solidFill>
              </a:rPr>
              <a:t>conexión de los </a:t>
            </a:r>
            <a:r>
              <a:rPr lang="es-ES" b="1" dirty="0" smtClean="0">
                <a:solidFill>
                  <a:srgbClr val="0070C0"/>
                </a:solidFill>
              </a:rPr>
              <a:t>interruptores y </a:t>
            </a:r>
            <a:r>
              <a:rPr lang="es-ES" b="1" dirty="0" smtClean="0">
                <a:solidFill>
                  <a:srgbClr val="0070C0"/>
                </a:solidFill>
              </a:rPr>
              <a:t>de una llave </a:t>
            </a:r>
            <a:r>
              <a:rPr lang="es-ES" b="1" dirty="0" err="1">
                <a:solidFill>
                  <a:srgbClr val="0070C0"/>
                </a:solidFill>
              </a:rPr>
              <a:t>termomagnética</a:t>
            </a:r>
            <a:r>
              <a:rPr lang="es-ES" b="1" dirty="0">
                <a:solidFill>
                  <a:srgbClr val="0070C0"/>
                </a:solidFill>
              </a:rPr>
              <a:t> </a:t>
            </a:r>
            <a:r>
              <a:rPr lang="es-ES" b="1" dirty="0" smtClean="0">
                <a:solidFill>
                  <a:srgbClr val="0070C0"/>
                </a:solidFill>
              </a:rPr>
              <a:t>de </a:t>
            </a:r>
            <a:r>
              <a:rPr lang="es-ES" b="1" dirty="0" smtClean="0">
                <a:solidFill>
                  <a:srgbClr val="0070C0"/>
                </a:solidFill>
              </a:rPr>
              <a:t>protección</a:t>
            </a:r>
            <a:r>
              <a:rPr lang="es-ES" b="1" dirty="0">
                <a:solidFill>
                  <a:srgbClr val="0070C0"/>
                </a:solidFill>
              </a:rPr>
              <a:t>. Desde </a:t>
            </a:r>
            <a:r>
              <a:rPr lang="es-ES" b="1" dirty="0" smtClean="0">
                <a:solidFill>
                  <a:srgbClr val="0070C0"/>
                </a:solidFill>
              </a:rPr>
              <a:t>la </a:t>
            </a:r>
            <a:r>
              <a:rPr lang="es-ES" b="1" dirty="0" smtClean="0">
                <a:solidFill>
                  <a:srgbClr val="0070C0"/>
                </a:solidFill>
              </a:rPr>
              <a:t>llave </a:t>
            </a:r>
            <a:r>
              <a:rPr lang="es-ES" b="1" dirty="0" err="1" smtClean="0">
                <a:solidFill>
                  <a:srgbClr val="0070C0"/>
                </a:solidFill>
              </a:rPr>
              <a:t>termomagnética</a:t>
            </a:r>
            <a:r>
              <a:rPr lang="es-ES" b="1" dirty="0">
                <a:solidFill>
                  <a:srgbClr val="0070C0"/>
                </a:solidFill>
              </a:rPr>
              <a:t>, </a:t>
            </a:r>
            <a:r>
              <a:rPr lang="es-ES" b="1" dirty="0" smtClean="0">
                <a:solidFill>
                  <a:srgbClr val="0070C0"/>
                </a:solidFill>
              </a:rPr>
              <a:t>se realiza la </a:t>
            </a:r>
            <a:r>
              <a:rPr lang="es-ES" b="1" dirty="0" smtClean="0">
                <a:solidFill>
                  <a:srgbClr val="0070C0"/>
                </a:solidFill>
              </a:rPr>
              <a:t>conexión </a:t>
            </a:r>
            <a:r>
              <a:rPr lang="es-ES" b="1" dirty="0">
                <a:solidFill>
                  <a:srgbClr val="0070C0"/>
                </a:solidFill>
              </a:rPr>
              <a:t>con </a:t>
            </a:r>
            <a:r>
              <a:rPr lang="es-ES" b="1" dirty="0" smtClean="0">
                <a:solidFill>
                  <a:srgbClr val="0070C0"/>
                </a:solidFill>
              </a:rPr>
              <a:t>el regulador </a:t>
            </a:r>
            <a:r>
              <a:rPr lang="es-ES" b="1" dirty="0">
                <a:solidFill>
                  <a:srgbClr val="0070C0"/>
                </a:solidFill>
              </a:rPr>
              <a:t>de carga</a:t>
            </a:r>
            <a:r>
              <a:rPr lang="es-ES" b="1" dirty="0" smtClean="0">
                <a:solidFill>
                  <a:srgbClr val="0070C0"/>
                </a:solidFill>
              </a:rPr>
              <a:t>.</a:t>
            </a:r>
            <a:endParaRPr lang="es-ES" dirty="0"/>
          </a:p>
        </p:txBody>
      </p:sp>
      <p:pic>
        <p:nvPicPr>
          <p:cNvPr id="2" name="Imagen 1"/>
          <p:cNvPicPr>
            <a:picLocks noChangeAspect="1"/>
          </p:cNvPicPr>
          <p:nvPr/>
        </p:nvPicPr>
        <p:blipFill>
          <a:blip r:embed="rId2"/>
          <a:stretch>
            <a:fillRect/>
          </a:stretch>
        </p:blipFill>
        <p:spPr>
          <a:xfrm>
            <a:off x="1606076" y="410812"/>
            <a:ext cx="8734425" cy="3257550"/>
          </a:xfrm>
          <a:prstGeom prst="rect">
            <a:avLst/>
          </a:prstGeom>
        </p:spPr>
      </p:pic>
    </p:spTree>
    <p:extLst>
      <p:ext uri="{BB962C8B-B14F-4D97-AF65-F5344CB8AC3E}">
        <p14:creationId xmlns:p14="http://schemas.microsoft.com/office/powerpoint/2010/main" val="597715943"/>
      </p:ext>
    </p:extLst>
  </p:cSld>
  <p:clrMapOvr>
    <a:masterClrMapping/>
  </p:clrMapOvr>
</p:sld>
</file>

<file path=ppt/slides/slide2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ángulo 3"/>
          <p:cNvSpPr/>
          <p:nvPr/>
        </p:nvSpPr>
        <p:spPr>
          <a:xfrm>
            <a:off x="237507" y="209360"/>
            <a:ext cx="11471564" cy="6186309"/>
          </a:xfrm>
          <a:prstGeom prst="rect">
            <a:avLst/>
          </a:prstGeom>
        </p:spPr>
        <p:txBody>
          <a:bodyPr wrap="square">
            <a:spAutoFit/>
          </a:bodyPr>
          <a:lstStyle/>
          <a:p>
            <a:pPr algn="just"/>
            <a:r>
              <a:rPr lang="es-ES" dirty="0" smtClean="0"/>
              <a:t>A </a:t>
            </a:r>
            <a:r>
              <a:rPr lang="es-ES" dirty="0"/>
              <a:t>continuación, hacemos las conexiones en las cajas </a:t>
            </a:r>
            <a:r>
              <a:rPr lang="es-ES" dirty="0" smtClean="0"/>
              <a:t>de terminales </a:t>
            </a:r>
            <a:r>
              <a:rPr lang="es-ES" dirty="0"/>
              <a:t>(borne positivo y borne negativo, cable rojo </a:t>
            </a:r>
            <a:r>
              <a:rPr lang="es-ES" dirty="0" smtClean="0"/>
              <a:t>para el </a:t>
            </a:r>
            <a:r>
              <a:rPr lang="es-ES" dirty="0"/>
              <a:t>positivo y cable negro para el negativo). Presionamos el </a:t>
            </a:r>
            <a:r>
              <a:rPr lang="es-ES" dirty="0" smtClean="0"/>
              <a:t>tornillo </a:t>
            </a:r>
            <a:r>
              <a:rPr lang="es-ES" dirty="0"/>
              <a:t>fuertemente con un destornillador del tamaño </a:t>
            </a:r>
            <a:r>
              <a:rPr lang="es-ES" dirty="0" smtClean="0"/>
              <a:t>adecuado </a:t>
            </a:r>
            <a:r>
              <a:rPr lang="es-ES" dirty="0"/>
              <a:t>y, luego de realizar las conexiones en el módulo, se </a:t>
            </a:r>
            <a:r>
              <a:rPr lang="es-ES" dirty="0" smtClean="0"/>
              <a:t>lo </a:t>
            </a:r>
            <a:r>
              <a:rPr lang="es-ES" dirty="0"/>
              <a:t>monta en el soporte (estructura que puede ser de metal </a:t>
            </a:r>
            <a:r>
              <a:rPr lang="es-ES" dirty="0" smtClean="0"/>
              <a:t>o </a:t>
            </a:r>
            <a:r>
              <a:rPr lang="es-ES" dirty="0"/>
              <a:t>poste de madera empotrado en el suelo) o sobre el techo. </a:t>
            </a:r>
          </a:p>
          <a:p>
            <a:pPr algn="just"/>
            <a:r>
              <a:rPr lang="es-ES" dirty="0"/>
              <a:t>Para instalar el regulador, se lo ubica en posición vertical </a:t>
            </a:r>
            <a:r>
              <a:rPr lang="es-ES" dirty="0" smtClean="0"/>
              <a:t>sobre </a:t>
            </a:r>
            <a:r>
              <a:rPr lang="es-ES" dirty="0"/>
              <a:t>la pared en el interior de la vivienda en un lugar visible </a:t>
            </a:r>
            <a:r>
              <a:rPr lang="es-ES" dirty="0" smtClean="0"/>
              <a:t>con </a:t>
            </a:r>
            <a:r>
              <a:rPr lang="es-ES" dirty="0"/>
              <a:t>el fin de verificar fácilmente el estado de las señales </a:t>
            </a:r>
            <a:r>
              <a:rPr lang="es-ES" dirty="0" smtClean="0"/>
              <a:t>luminosas</a:t>
            </a:r>
            <a:r>
              <a:rPr lang="es-ES" dirty="0"/>
              <a:t>. Identificamos los tres pares de bornes de conexión </a:t>
            </a:r>
            <a:r>
              <a:rPr lang="es-ES" dirty="0" smtClean="0"/>
              <a:t>(</a:t>
            </a:r>
            <a:r>
              <a:rPr lang="es-ES" dirty="0"/>
              <a:t>panel fotovoltaico, batería y carga). No olvidemos instalar </a:t>
            </a:r>
            <a:r>
              <a:rPr lang="es-ES" dirty="0" smtClean="0"/>
              <a:t>un </a:t>
            </a:r>
            <a:r>
              <a:rPr lang="es-ES" dirty="0"/>
              <a:t>interruptor </a:t>
            </a:r>
            <a:r>
              <a:rPr lang="es-ES" dirty="0" err="1"/>
              <a:t>termomagnético</a:t>
            </a:r>
            <a:r>
              <a:rPr lang="es-ES" dirty="0"/>
              <a:t> para proteger al regulador en </a:t>
            </a:r>
            <a:r>
              <a:rPr lang="es-ES" dirty="0" smtClean="0"/>
              <a:t>caso </a:t>
            </a:r>
            <a:r>
              <a:rPr lang="es-ES" dirty="0"/>
              <a:t>de cortocircuito en alguno de los dispositivos </a:t>
            </a:r>
            <a:r>
              <a:rPr lang="es-ES" dirty="0" smtClean="0"/>
              <a:t>conectados </a:t>
            </a:r>
            <a:r>
              <a:rPr lang="es-ES" dirty="0"/>
              <a:t>como carga.</a:t>
            </a:r>
          </a:p>
          <a:p>
            <a:pPr algn="just"/>
            <a:r>
              <a:rPr lang="es-ES" dirty="0"/>
              <a:t>Al conectar los cables de la batería, el módulo fotovoltaico y </a:t>
            </a:r>
            <a:r>
              <a:rPr lang="es-ES" dirty="0" smtClean="0"/>
              <a:t>la </a:t>
            </a:r>
            <a:r>
              <a:rPr lang="es-ES" dirty="0"/>
              <a:t>carga, siempre comenzaremos por el terminal negativo y </a:t>
            </a:r>
            <a:r>
              <a:rPr lang="es-ES" dirty="0" smtClean="0"/>
              <a:t>continuaremos </a:t>
            </a:r>
            <a:r>
              <a:rPr lang="es-ES" dirty="0"/>
              <a:t>por el terminal positivo.</a:t>
            </a:r>
          </a:p>
          <a:p>
            <a:pPr algn="just"/>
            <a:r>
              <a:rPr lang="es-ES" dirty="0"/>
              <a:t>Para instalar la batería, la primera actividad es revisar, </a:t>
            </a:r>
            <a:r>
              <a:rPr lang="es-ES" dirty="0" smtClean="0"/>
              <a:t>preparar </a:t>
            </a:r>
            <a:r>
              <a:rPr lang="es-ES" dirty="0"/>
              <a:t>los cables eléctricos y la batería. Recordemos que se </a:t>
            </a:r>
            <a:r>
              <a:rPr lang="es-ES" dirty="0" smtClean="0"/>
              <a:t>debe </a:t>
            </a:r>
            <a:r>
              <a:rPr lang="es-ES" dirty="0"/>
              <a:t>utilizar un conductor bipolar vulcanizado de diámetro </a:t>
            </a:r>
            <a:r>
              <a:rPr lang="es-ES" dirty="0" smtClean="0"/>
              <a:t>adecuado</a:t>
            </a:r>
            <a:r>
              <a:rPr lang="es-ES" dirty="0"/>
              <a:t>, flexible, para exteriores y para conectar la </a:t>
            </a:r>
            <a:r>
              <a:rPr lang="es-ES" dirty="0" smtClean="0"/>
              <a:t>batería </a:t>
            </a:r>
            <a:r>
              <a:rPr lang="es-ES" dirty="0"/>
              <a:t>con el regulador de carga. Hacemos la conexión a </a:t>
            </a:r>
            <a:r>
              <a:rPr lang="es-ES" dirty="0" smtClean="0"/>
              <a:t>la batería </a:t>
            </a:r>
            <a:r>
              <a:rPr lang="es-ES" dirty="0"/>
              <a:t>respetando las polaridades para no ocasionar un </a:t>
            </a:r>
            <a:r>
              <a:rPr lang="es-ES" dirty="0" smtClean="0"/>
              <a:t>cortocircuito</a:t>
            </a:r>
            <a:r>
              <a:rPr lang="es-ES" dirty="0"/>
              <a:t>. Instalamos la batería encima de una base </a:t>
            </a:r>
            <a:r>
              <a:rPr lang="es-ES" dirty="0" smtClean="0"/>
              <a:t>aislada</a:t>
            </a:r>
            <a:r>
              <a:rPr lang="es-ES" dirty="0"/>
              <a:t>, en un lugar protegido de la intemperie, seco y </a:t>
            </a:r>
            <a:r>
              <a:rPr lang="es-ES" dirty="0" smtClean="0"/>
              <a:t>ventilado</a:t>
            </a:r>
            <a:r>
              <a:rPr lang="es-ES" dirty="0"/>
              <a:t>, para evitar la acumulación de gases que se </a:t>
            </a:r>
            <a:r>
              <a:rPr lang="es-ES" dirty="0" smtClean="0"/>
              <a:t>desprenden </a:t>
            </a:r>
            <a:r>
              <a:rPr lang="es-ES" dirty="0"/>
              <a:t>en el proceso de carga. La distancia entre la batería y </a:t>
            </a:r>
            <a:r>
              <a:rPr lang="es-ES" dirty="0" smtClean="0"/>
              <a:t>el </a:t>
            </a:r>
            <a:r>
              <a:rPr lang="es-ES" dirty="0"/>
              <a:t>módulo regulador de carga deberá ser lo menor posible </a:t>
            </a:r>
            <a:r>
              <a:rPr lang="es-ES" dirty="0" smtClean="0"/>
              <a:t>para </a:t>
            </a:r>
            <a:r>
              <a:rPr lang="es-ES" dirty="0"/>
              <a:t>minimizar las perdidas por caída de tensión.</a:t>
            </a:r>
          </a:p>
          <a:p>
            <a:pPr algn="just"/>
            <a:r>
              <a:rPr lang="es-ES" dirty="0"/>
              <a:t>Para evitar la aparición de chispas en los bornes de la </a:t>
            </a:r>
            <a:r>
              <a:rPr lang="es-ES" dirty="0" smtClean="0"/>
              <a:t>batería</a:t>
            </a:r>
            <a:r>
              <a:rPr lang="es-ES" dirty="0"/>
              <a:t>, siempre se conectarán los cables en vacío, es decir, </a:t>
            </a:r>
            <a:r>
              <a:rPr lang="es-ES" dirty="0" smtClean="0"/>
              <a:t>libres en </a:t>
            </a:r>
            <a:r>
              <a:rPr lang="es-ES" dirty="0" smtClean="0"/>
              <a:t>el extremo del regulador de carga</a:t>
            </a:r>
            <a:r>
              <a:rPr lang="es-ES" dirty="0"/>
              <a:t>. Entonces, </a:t>
            </a:r>
            <a:r>
              <a:rPr lang="es-ES" dirty="0" smtClean="0"/>
              <a:t>la secuencia </a:t>
            </a:r>
            <a:r>
              <a:rPr lang="es-ES" dirty="0" smtClean="0"/>
              <a:t>sería </a:t>
            </a:r>
            <a:r>
              <a:rPr lang="es-ES" dirty="0" smtClean="0"/>
              <a:t>conectar la batería al regulador, luego conectar el </a:t>
            </a:r>
            <a:r>
              <a:rPr lang="es-ES" dirty="0" smtClean="0"/>
              <a:t>módulo </a:t>
            </a:r>
            <a:r>
              <a:rPr lang="es-ES" dirty="0"/>
              <a:t>fotovoltaico </a:t>
            </a:r>
            <a:r>
              <a:rPr lang="es-ES" dirty="0" smtClean="0"/>
              <a:t>al regulador </a:t>
            </a:r>
            <a:r>
              <a:rPr lang="es-ES" dirty="0"/>
              <a:t>y</a:t>
            </a:r>
            <a:r>
              <a:rPr lang="es-ES" dirty="0" smtClean="0"/>
              <a:t>, finalmente</a:t>
            </a:r>
            <a:r>
              <a:rPr lang="es-ES" dirty="0"/>
              <a:t>, conectar </a:t>
            </a:r>
            <a:r>
              <a:rPr lang="es-ES" dirty="0" smtClean="0"/>
              <a:t>la carga </a:t>
            </a:r>
            <a:r>
              <a:rPr lang="es-ES" dirty="0" smtClean="0"/>
              <a:t>al </a:t>
            </a:r>
            <a:r>
              <a:rPr lang="es-ES" dirty="0" smtClean="0"/>
              <a:t>regulador</a:t>
            </a:r>
            <a:r>
              <a:rPr lang="es-ES" dirty="0"/>
              <a:t>. </a:t>
            </a:r>
            <a:r>
              <a:rPr lang="es-ES" dirty="0" smtClean="0"/>
              <a:t>Las baterías se conectarán </a:t>
            </a:r>
            <a:r>
              <a:rPr lang="es-ES" dirty="0"/>
              <a:t>cerca </a:t>
            </a:r>
            <a:r>
              <a:rPr lang="es-ES" dirty="0" smtClean="0"/>
              <a:t>del regulador</a:t>
            </a:r>
            <a:r>
              <a:rPr lang="es-ES" dirty="0"/>
              <a:t>. </a:t>
            </a:r>
          </a:p>
          <a:p>
            <a:pPr algn="just"/>
            <a:r>
              <a:rPr lang="es-ES" dirty="0" smtClean="0"/>
              <a:t>Si la instalación requiere disponer de 120 </a:t>
            </a:r>
            <a:r>
              <a:rPr lang="es-ES" dirty="0" err="1" smtClean="0"/>
              <a:t>Vca</a:t>
            </a:r>
            <a:r>
              <a:rPr lang="es-ES" dirty="0" smtClean="0"/>
              <a:t> o 220 </a:t>
            </a:r>
            <a:r>
              <a:rPr lang="es-ES" dirty="0" err="1" smtClean="0"/>
              <a:t>Vca</a:t>
            </a:r>
            <a:r>
              <a:rPr lang="es-ES" dirty="0"/>
              <a:t>, será  indispensable  utilizar  un  inversor  para  convertir </a:t>
            </a:r>
            <a:r>
              <a:rPr lang="es-ES" dirty="0" smtClean="0"/>
              <a:t>tensión </a:t>
            </a:r>
            <a:r>
              <a:rPr lang="es-ES" dirty="0"/>
              <a:t>y  corriente continua en  su  similar alterna</a:t>
            </a:r>
            <a:r>
              <a:rPr lang="es-ES" dirty="0" smtClean="0"/>
              <a:t>.</a:t>
            </a:r>
            <a:endParaRPr lang="es-ES" dirty="0"/>
          </a:p>
        </p:txBody>
      </p:sp>
    </p:spTree>
    <p:extLst>
      <p:ext uri="{BB962C8B-B14F-4D97-AF65-F5344CB8AC3E}">
        <p14:creationId xmlns:p14="http://schemas.microsoft.com/office/powerpoint/2010/main" val="1828009904"/>
      </p:ext>
    </p:extLst>
  </p:cSld>
  <p:clrMapOvr>
    <a:masterClrMapping/>
  </p:clrMapOvr>
</p:sld>
</file>

<file path=ppt/slides/slide2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ángulo 3"/>
          <p:cNvSpPr/>
          <p:nvPr/>
        </p:nvSpPr>
        <p:spPr>
          <a:xfrm>
            <a:off x="237507" y="209360"/>
            <a:ext cx="11471564" cy="5632311"/>
          </a:xfrm>
          <a:prstGeom prst="rect">
            <a:avLst/>
          </a:prstGeom>
        </p:spPr>
        <p:txBody>
          <a:bodyPr wrap="square">
            <a:spAutoFit/>
          </a:bodyPr>
          <a:lstStyle/>
          <a:p>
            <a:pPr algn="just"/>
            <a:r>
              <a:rPr lang="es-ES" dirty="0" smtClean="0"/>
              <a:t>Por </a:t>
            </a:r>
            <a:r>
              <a:rPr lang="es-ES" dirty="0"/>
              <a:t>último, consideraremos utilizar diodos de protección </a:t>
            </a:r>
            <a:r>
              <a:rPr lang="es-ES" dirty="0" smtClean="0"/>
              <a:t>para </a:t>
            </a:r>
            <a:r>
              <a:rPr lang="es-ES" dirty="0"/>
              <a:t>bloqueo, que le impiden a la batería descargarse a </a:t>
            </a:r>
            <a:r>
              <a:rPr lang="es-ES" dirty="0" smtClean="0"/>
              <a:t>través </a:t>
            </a:r>
            <a:r>
              <a:rPr lang="es-ES" dirty="0"/>
              <a:t>de los módulos fotovoltaicos en ausencia de luz solar </a:t>
            </a:r>
            <a:r>
              <a:rPr lang="es-ES" dirty="0" smtClean="0"/>
              <a:t>y </a:t>
            </a:r>
            <a:r>
              <a:rPr lang="es-ES" dirty="0"/>
              <a:t>evitan también que el flujo de corriente se invierta entre </a:t>
            </a:r>
            <a:r>
              <a:rPr lang="es-ES" dirty="0" smtClean="0"/>
              <a:t>bloques </a:t>
            </a:r>
            <a:r>
              <a:rPr lang="es-ES" dirty="0"/>
              <a:t>de módulos conectados en paralelo cuando, en uno </a:t>
            </a:r>
            <a:r>
              <a:rPr lang="es-ES" dirty="0" smtClean="0"/>
              <a:t>o </a:t>
            </a:r>
            <a:r>
              <a:rPr lang="es-ES" dirty="0"/>
              <a:t>más de ellos, se produce sombra. Otros diodos por utilizar </a:t>
            </a:r>
            <a:r>
              <a:rPr lang="es-ES" dirty="0" smtClean="0"/>
              <a:t>son </a:t>
            </a:r>
            <a:r>
              <a:rPr lang="es-ES" dirty="0"/>
              <a:t>los de bypass, que protegen individualmente cada </a:t>
            </a:r>
            <a:r>
              <a:rPr lang="es-ES" dirty="0" smtClean="0"/>
              <a:t>módulo </a:t>
            </a:r>
            <a:r>
              <a:rPr lang="es-ES" dirty="0"/>
              <a:t>de posibles daños ocasionados por sombras parciales, </a:t>
            </a:r>
            <a:r>
              <a:rPr lang="es-ES" dirty="0" smtClean="0"/>
              <a:t>ya </a:t>
            </a:r>
            <a:r>
              <a:rPr lang="es-ES" dirty="0"/>
              <a:t>que impiden que cada uno de ellos en forma individual </a:t>
            </a:r>
            <a:r>
              <a:rPr lang="es-ES" dirty="0" smtClean="0"/>
              <a:t>absorba </a:t>
            </a:r>
            <a:r>
              <a:rPr lang="es-ES" dirty="0"/>
              <a:t>corriente de otro de los módulos del grupo, si </a:t>
            </a:r>
            <a:r>
              <a:rPr lang="es-ES" dirty="0" smtClean="0"/>
              <a:t>en uno </a:t>
            </a:r>
            <a:r>
              <a:rPr lang="es-ES" dirty="0"/>
              <a:t>o más módulos se produce una sombra. Estos </a:t>
            </a:r>
            <a:r>
              <a:rPr lang="es-ES" dirty="0" smtClean="0"/>
              <a:t>diodos se </a:t>
            </a:r>
            <a:r>
              <a:rPr lang="es-ES" dirty="0"/>
              <a:t>utilizan en disposiciones en las que los módulos están </a:t>
            </a:r>
            <a:r>
              <a:rPr lang="es-ES" dirty="0" smtClean="0"/>
              <a:t>conectados </a:t>
            </a:r>
            <a:r>
              <a:rPr lang="es-ES" dirty="0"/>
              <a:t>en serie y, en general, no son necesarios en </a:t>
            </a:r>
            <a:r>
              <a:rPr lang="es-ES" dirty="0" smtClean="0"/>
              <a:t>sistemas </a:t>
            </a:r>
            <a:r>
              <a:rPr lang="es-ES" dirty="0"/>
              <a:t>que funcionan a 24 </a:t>
            </a:r>
            <a:r>
              <a:rPr lang="es-ES" dirty="0" err="1"/>
              <a:t>Vcc</a:t>
            </a:r>
            <a:r>
              <a:rPr lang="es-ES" dirty="0"/>
              <a:t> o menos.</a:t>
            </a:r>
          </a:p>
          <a:p>
            <a:pPr algn="just"/>
            <a:r>
              <a:rPr lang="es-ES" dirty="0"/>
              <a:t>En  cuanto  al  funcionamiento de  los  módulos fotovoltaicos, </a:t>
            </a:r>
            <a:r>
              <a:rPr lang="es-ES" dirty="0" smtClean="0"/>
              <a:t>hace </a:t>
            </a:r>
            <a:r>
              <a:rPr lang="es-ES" dirty="0"/>
              <a:t>falta  controlar periódicamente que  el  ángulo de  </a:t>
            </a:r>
            <a:r>
              <a:rPr lang="es-ES" dirty="0" smtClean="0"/>
              <a:t>inclinación  </a:t>
            </a:r>
            <a:r>
              <a:rPr lang="es-ES" dirty="0"/>
              <a:t>no  se  modifique  y   confirmar  que  no  haya  </a:t>
            </a:r>
            <a:r>
              <a:rPr lang="es-ES" dirty="0" smtClean="0"/>
              <a:t>proyección  </a:t>
            </a:r>
            <a:r>
              <a:rPr lang="es-ES" dirty="0"/>
              <a:t>de  sombras de  objetos  cercanos en  ningún sector del </a:t>
            </a:r>
            <a:r>
              <a:rPr lang="es-ES" dirty="0" smtClean="0"/>
              <a:t>módulo </a:t>
            </a:r>
            <a:r>
              <a:rPr lang="es-ES" dirty="0"/>
              <a:t>desde  que  sale  el  sol  hasta  que  se  pone.  Además, </a:t>
            </a:r>
            <a:r>
              <a:rPr lang="es-ES" dirty="0" smtClean="0"/>
              <a:t>examinar </a:t>
            </a:r>
            <a:r>
              <a:rPr lang="es-ES" dirty="0"/>
              <a:t>que todas las  conexiones estén  ajustadas </a:t>
            </a:r>
            <a:r>
              <a:rPr lang="es-ES" dirty="0" smtClean="0"/>
              <a:t>convenientemente y </a:t>
            </a:r>
            <a:r>
              <a:rPr lang="es-ES" dirty="0"/>
              <a:t>sin indicios de  oxidación, suciedad o  </a:t>
            </a:r>
            <a:r>
              <a:rPr lang="es-ES" dirty="0" smtClean="0"/>
              <a:t>acumulación  </a:t>
            </a:r>
            <a:r>
              <a:rPr lang="es-ES" dirty="0"/>
              <a:t>de  insectos;  asegurar  que  las  conexiones  entre  el </a:t>
            </a:r>
            <a:r>
              <a:rPr lang="es-ES" dirty="0" smtClean="0"/>
              <a:t>modulo </a:t>
            </a:r>
            <a:r>
              <a:rPr lang="es-ES" dirty="0"/>
              <a:t>y  el   regulador sean  las  correctas  y  que  no  hayan </a:t>
            </a:r>
            <a:r>
              <a:rPr lang="es-ES" dirty="0" smtClean="0"/>
              <a:t>sufrido  </a:t>
            </a:r>
            <a:r>
              <a:rPr lang="es-ES" dirty="0"/>
              <a:t>deterioro  durante  el  tiempo transcurrido,  ajustando </a:t>
            </a:r>
            <a:r>
              <a:rPr lang="es-ES" dirty="0" smtClean="0"/>
              <a:t>los  </a:t>
            </a:r>
            <a:r>
              <a:rPr lang="es-ES" dirty="0"/>
              <a:t>bornes si  fuera  necesario, y  asegurarse de  que  los  </a:t>
            </a:r>
            <a:r>
              <a:rPr lang="es-ES" dirty="0" smtClean="0"/>
              <a:t>cables  </a:t>
            </a:r>
            <a:r>
              <a:rPr lang="es-ES" dirty="0"/>
              <a:t>estén  bien  apretados.  Para  las  cajas  de  conexiones a </a:t>
            </a:r>
            <a:r>
              <a:rPr lang="es-ES" dirty="0" smtClean="0"/>
              <a:t>la   </a:t>
            </a:r>
            <a:r>
              <a:rPr lang="es-ES" dirty="0"/>
              <a:t>intemperie, es  recomendable utilizar  silicona  para  evitar </a:t>
            </a:r>
            <a:r>
              <a:rPr lang="es-ES" dirty="0" smtClean="0"/>
              <a:t>la   </a:t>
            </a:r>
            <a:r>
              <a:rPr lang="es-ES" dirty="0"/>
              <a:t>corrosión;  inspeccionar los  módulos y  verificar  si  tienen </a:t>
            </a:r>
            <a:r>
              <a:rPr lang="es-ES" dirty="0" smtClean="0"/>
              <a:t>celdas </a:t>
            </a:r>
            <a:r>
              <a:rPr lang="es-ES" dirty="0"/>
              <a:t>descoloridas, rotas, o  si  se  están despegando. </a:t>
            </a:r>
          </a:p>
          <a:p>
            <a:pPr algn="just"/>
            <a:r>
              <a:rPr lang="es-ES" dirty="0"/>
              <a:t>Respecto de  los  aspectos eléctricos,  se  debe  medir la   </a:t>
            </a:r>
            <a:r>
              <a:rPr lang="es-ES" dirty="0" smtClean="0"/>
              <a:t>corriente  </a:t>
            </a:r>
            <a:r>
              <a:rPr lang="es-ES" dirty="0"/>
              <a:t>máxima  de  cortocircuito  con  un  amperímetro  (</a:t>
            </a:r>
            <a:r>
              <a:rPr lang="es-ES" dirty="0" smtClean="0"/>
              <a:t>corriente  </a:t>
            </a:r>
            <a:r>
              <a:rPr lang="es-ES" dirty="0"/>
              <a:t>proporcional  a   la   radiación);  el   valor  medido  debe </a:t>
            </a:r>
            <a:r>
              <a:rPr lang="es-ES" dirty="0" smtClean="0"/>
              <a:t>ser  </a:t>
            </a:r>
            <a:r>
              <a:rPr lang="es-ES" dirty="0"/>
              <a:t>igual  a  la  información técnica del  módulo. Además, </a:t>
            </a:r>
            <a:r>
              <a:rPr lang="es-ES" dirty="0" smtClean="0"/>
              <a:t>medir  </a:t>
            </a:r>
            <a:r>
              <a:rPr lang="es-ES" dirty="0"/>
              <a:t>la  tensión  máxima de  circuito  abierto  con  un  voltímetro </a:t>
            </a:r>
            <a:r>
              <a:rPr lang="es-ES" dirty="0" smtClean="0"/>
              <a:t>(</a:t>
            </a:r>
            <a:r>
              <a:rPr lang="es-ES" dirty="0"/>
              <a:t>tiene  que  disminuir  con  la   temperatura  de  la   celda);  </a:t>
            </a:r>
            <a:r>
              <a:rPr lang="es-ES" dirty="0" smtClean="0"/>
              <a:t>estimar </a:t>
            </a:r>
            <a:r>
              <a:rPr lang="es-ES" dirty="0"/>
              <a:t>la  temperatura de  operación del  panel  para  calcular la </a:t>
            </a:r>
            <a:r>
              <a:rPr lang="es-ES" dirty="0" smtClean="0"/>
              <a:t>tensión  </a:t>
            </a:r>
            <a:r>
              <a:rPr lang="es-ES" dirty="0"/>
              <a:t>máxima de  circuito  abierto, y  comparar con  la  hoja </a:t>
            </a:r>
            <a:r>
              <a:rPr lang="es-ES" dirty="0" smtClean="0"/>
              <a:t>técnica </a:t>
            </a:r>
            <a:r>
              <a:rPr lang="es-ES" dirty="0"/>
              <a:t>del  fabricante</a:t>
            </a:r>
            <a:r>
              <a:rPr lang="es-ES" dirty="0" smtClean="0"/>
              <a:t>.</a:t>
            </a:r>
          </a:p>
        </p:txBody>
      </p:sp>
    </p:spTree>
    <p:extLst>
      <p:ext uri="{BB962C8B-B14F-4D97-AF65-F5344CB8AC3E}">
        <p14:creationId xmlns:p14="http://schemas.microsoft.com/office/powerpoint/2010/main" val="315715563"/>
      </p:ext>
    </p:extLst>
  </p:cSld>
  <p:clrMapOvr>
    <a:masterClrMapping/>
  </p:clrMapOvr>
</p:sld>
</file>

<file path=ppt/slides/slide2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ángulo 3"/>
          <p:cNvSpPr/>
          <p:nvPr/>
        </p:nvSpPr>
        <p:spPr>
          <a:xfrm>
            <a:off x="237506" y="209360"/>
            <a:ext cx="11764489" cy="5632311"/>
          </a:xfrm>
          <a:prstGeom prst="rect">
            <a:avLst/>
          </a:prstGeom>
        </p:spPr>
        <p:txBody>
          <a:bodyPr wrap="square">
            <a:spAutoFit/>
          </a:bodyPr>
          <a:lstStyle/>
          <a:p>
            <a:pPr algn="just"/>
            <a:r>
              <a:rPr lang="es-ES" b="1" dirty="0" smtClean="0">
                <a:solidFill>
                  <a:srgbClr val="0070C0"/>
                </a:solidFill>
                <a:latin typeface="Arial Rounded MT Bold" panose="020F0704030504030204" pitchFamily="34" charset="0"/>
              </a:rPr>
              <a:t>Mantenimiento de  </a:t>
            </a:r>
            <a:r>
              <a:rPr lang="es-ES" b="1" dirty="0">
                <a:solidFill>
                  <a:srgbClr val="0070C0"/>
                </a:solidFill>
                <a:latin typeface="Arial Rounded MT Bold" panose="020F0704030504030204" pitchFamily="34" charset="0"/>
              </a:rPr>
              <a:t>paneles</a:t>
            </a:r>
          </a:p>
          <a:p>
            <a:pPr algn="just"/>
            <a:r>
              <a:rPr lang="es-ES" b="1" dirty="0">
                <a:solidFill>
                  <a:srgbClr val="0070C0"/>
                </a:solidFill>
              </a:rPr>
              <a:t>Para  el  mantenimiento de  los  paneles </a:t>
            </a:r>
            <a:r>
              <a:rPr lang="es-ES" b="1" dirty="0" smtClean="0">
                <a:solidFill>
                  <a:srgbClr val="0070C0"/>
                </a:solidFill>
              </a:rPr>
              <a:t>fotovoltaicos</a:t>
            </a:r>
            <a:r>
              <a:rPr lang="es-ES" b="1" dirty="0">
                <a:solidFill>
                  <a:srgbClr val="0070C0"/>
                </a:solidFill>
              </a:rPr>
              <a:t>, se  recomienda verificar la </a:t>
            </a:r>
            <a:r>
              <a:rPr lang="es-ES" b="1" dirty="0" smtClean="0">
                <a:solidFill>
                  <a:srgbClr val="0070C0"/>
                </a:solidFill>
              </a:rPr>
              <a:t>limpieza </a:t>
            </a:r>
            <a:r>
              <a:rPr lang="es-ES" b="1" dirty="0">
                <a:solidFill>
                  <a:srgbClr val="0070C0"/>
                </a:solidFill>
              </a:rPr>
              <a:t>de  los  módulos y  realizarla  de </a:t>
            </a:r>
            <a:r>
              <a:rPr lang="es-ES" b="1" dirty="0" smtClean="0">
                <a:solidFill>
                  <a:srgbClr val="0070C0"/>
                </a:solidFill>
              </a:rPr>
              <a:t>forma </a:t>
            </a:r>
            <a:r>
              <a:rPr lang="es-ES" b="1" dirty="0">
                <a:solidFill>
                  <a:srgbClr val="0070C0"/>
                </a:solidFill>
              </a:rPr>
              <a:t>regular, comprobar la  orientación </a:t>
            </a:r>
            <a:r>
              <a:rPr lang="es-ES" b="1" dirty="0" smtClean="0">
                <a:solidFill>
                  <a:srgbClr val="0070C0"/>
                </a:solidFill>
              </a:rPr>
              <a:t>de  </a:t>
            </a:r>
            <a:r>
              <a:rPr lang="es-ES" b="1" dirty="0">
                <a:solidFill>
                  <a:srgbClr val="0070C0"/>
                </a:solidFill>
              </a:rPr>
              <a:t>los  módulos, su  ajuste y  fijación,  </a:t>
            </a:r>
            <a:r>
              <a:rPr lang="es-ES" b="1" dirty="0" smtClean="0">
                <a:solidFill>
                  <a:srgbClr val="0070C0"/>
                </a:solidFill>
              </a:rPr>
              <a:t>así como </a:t>
            </a:r>
            <a:r>
              <a:rPr lang="es-ES" b="1" dirty="0">
                <a:solidFill>
                  <a:srgbClr val="0070C0"/>
                </a:solidFill>
              </a:rPr>
              <a:t>la  limpieza de  las  conexiones y </a:t>
            </a:r>
            <a:r>
              <a:rPr lang="es-ES" b="1" dirty="0" smtClean="0">
                <a:solidFill>
                  <a:srgbClr val="0070C0"/>
                </a:solidFill>
              </a:rPr>
              <a:t> su  </a:t>
            </a:r>
            <a:r>
              <a:rPr lang="es-ES" b="1" dirty="0">
                <a:solidFill>
                  <a:srgbClr val="0070C0"/>
                </a:solidFill>
              </a:rPr>
              <a:t>ajuste corrigiendo estos aspectos </a:t>
            </a:r>
            <a:r>
              <a:rPr lang="es-ES" b="1" dirty="0" smtClean="0">
                <a:solidFill>
                  <a:srgbClr val="0070C0"/>
                </a:solidFill>
              </a:rPr>
              <a:t>si  </a:t>
            </a:r>
            <a:r>
              <a:rPr lang="es-ES" b="1" dirty="0">
                <a:solidFill>
                  <a:srgbClr val="0070C0"/>
                </a:solidFill>
              </a:rPr>
              <a:t>fuera  necesario. Verificar que no  se </a:t>
            </a:r>
            <a:r>
              <a:rPr lang="es-ES" b="1" dirty="0" smtClean="0">
                <a:solidFill>
                  <a:srgbClr val="0070C0"/>
                </a:solidFill>
              </a:rPr>
              <a:t>produzcan </a:t>
            </a:r>
            <a:r>
              <a:rPr lang="es-ES" b="1" dirty="0">
                <a:solidFill>
                  <a:srgbClr val="0070C0"/>
                </a:solidFill>
              </a:rPr>
              <a:t>sombras que </a:t>
            </a:r>
            <a:r>
              <a:rPr lang="es-ES" b="1" dirty="0" smtClean="0">
                <a:solidFill>
                  <a:srgbClr val="0070C0"/>
                </a:solidFill>
              </a:rPr>
              <a:t>disminuyan el  </a:t>
            </a:r>
            <a:r>
              <a:rPr lang="es-ES" b="1" dirty="0">
                <a:solidFill>
                  <a:srgbClr val="0070C0"/>
                </a:solidFill>
              </a:rPr>
              <a:t>rendimiento de  la  instalación  por </a:t>
            </a:r>
            <a:r>
              <a:rPr lang="es-ES" b="1" dirty="0" smtClean="0">
                <a:solidFill>
                  <a:srgbClr val="0070C0"/>
                </a:solidFill>
              </a:rPr>
              <a:t>la presencia </a:t>
            </a:r>
            <a:r>
              <a:rPr lang="es-ES" b="1" dirty="0">
                <a:solidFill>
                  <a:srgbClr val="0070C0"/>
                </a:solidFill>
              </a:rPr>
              <a:t>de objetos sobre el módulo, y </a:t>
            </a:r>
            <a:r>
              <a:rPr lang="es-ES" b="1" dirty="0" smtClean="0">
                <a:solidFill>
                  <a:srgbClr val="0070C0"/>
                </a:solidFill>
              </a:rPr>
              <a:t>controlar </a:t>
            </a:r>
            <a:r>
              <a:rPr lang="es-ES" b="1" dirty="0">
                <a:solidFill>
                  <a:srgbClr val="0070C0"/>
                </a:solidFill>
              </a:rPr>
              <a:t>el crecimiento de los árboles.</a:t>
            </a:r>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smtClean="0"/>
          </a:p>
          <a:p>
            <a:pPr algn="just"/>
            <a:endParaRPr lang="es-ES" dirty="0"/>
          </a:p>
        </p:txBody>
      </p:sp>
      <p:pic>
        <p:nvPicPr>
          <p:cNvPr id="2" name="Imagen 1"/>
          <p:cNvPicPr>
            <a:picLocks noChangeAspect="1"/>
          </p:cNvPicPr>
          <p:nvPr/>
        </p:nvPicPr>
        <p:blipFill>
          <a:blip r:embed="rId2"/>
          <a:stretch>
            <a:fillRect/>
          </a:stretch>
        </p:blipFill>
        <p:spPr>
          <a:xfrm>
            <a:off x="297688" y="1698094"/>
            <a:ext cx="3656795" cy="2710684"/>
          </a:xfrm>
          <a:prstGeom prst="rect">
            <a:avLst/>
          </a:prstGeom>
        </p:spPr>
      </p:pic>
      <p:pic>
        <p:nvPicPr>
          <p:cNvPr id="3" name="Imagen 2"/>
          <p:cNvPicPr>
            <a:picLocks noChangeAspect="1"/>
          </p:cNvPicPr>
          <p:nvPr/>
        </p:nvPicPr>
        <p:blipFill>
          <a:blip r:embed="rId3"/>
          <a:stretch>
            <a:fillRect/>
          </a:stretch>
        </p:blipFill>
        <p:spPr>
          <a:xfrm>
            <a:off x="4120738" y="1728651"/>
            <a:ext cx="3764477" cy="2661594"/>
          </a:xfrm>
          <a:prstGeom prst="rect">
            <a:avLst/>
          </a:prstGeom>
        </p:spPr>
      </p:pic>
      <p:pic>
        <p:nvPicPr>
          <p:cNvPr id="5" name="Imagen 4"/>
          <p:cNvPicPr>
            <a:picLocks noChangeAspect="1"/>
          </p:cNvPicPr>
          <p:nvPr/>
        </p:nvPicPr>
        <p:blipFill>
          <a:blip r:embed="rId4"/>
          <a:stretch>
            <a:fillRect/>
          </a:stretch>
        </p:blipFill>
        <p:spPr>
          <a:xfrm>
            <a:off x="8158348" y="1728651"/>
            <a:ext cx="3843647" cy="2661594"/>
          </a:xfrm>
          <a:prstGeom prst="rect">
            <a:avLst/>
          </a:prstGeom>
        </p:spPr>
      </p:pic>
      <p:sp>
        <p:nvSpPr>
          <p:cNvPr id="6" name="Rectángulo 5"/>
          <p:cNvSpPr/>
          <p:nvPr/>
        </p:nvSpPr>
        <p:spPr>
          <a:xfrm>
            <a:off x="237506" y="4687858"/>
            <a:ext cx="3716977" cy="1477328"/>
          </a:xfrm>
          <a:prstGeom prst="rect">
            <a:avLst/>
          </a:prstGeom>
        </p:spPr>
        <p:txBody>
          <a:bodyPr wrap="square">
            <a:spAutoFit/>
          </a:bodyPr>
          <a:lstStyle/>
          <a:p>
            <a:pPr algn="just"/>
            <a:r>
              <a:rPr lang="es-ES" dirty="0"/>
              <a:t>Paso 2: instalación de los módulos fotovoltaicos. Es necesario evaluar las condiciones de seguridad y el esfuerzo al que estarán sometidos los paneles fotovoltaicos</a:t>
            </a:r>
            <a:r>
              <a:rPr lang="es-ES" dirty="0" smtClean="0"/>
              <a:t>.</a:t>
            </a:r>
            <a:endParaRPr lang="es-ES" dirty="0"/>
          </a:p>
        </p:txBody>
      </p:sp>
      <p:sp>
        <p:nvSpPr>
          <p:cNvPr id="7" name="Rectángulo 6"/>
          <p:cNvSpPr/>
          <p:nvPr/>
        </p:nvSpPr>
        <p:spPr>
          <a:xfrm>
            <a:off x="4115987" y="4408778"/>
            <a:ext cx="3788626" cy="1477328"/>
          </a:xfrm>
          <a:prstGeom prst="rect">
            <a:avLst/>
          </a:prstGeom>
        </p:spPr>
        <p:txBody>
          <a:bodyPr wrap="square">
            <a:spAutoFit/>
          </a:bodyPr>
          <a:lstStyle/>
          <a:p>
            <a:pPr algn="just"/>
            <a:r>
              <a:rPr lang="es-ES" dirty="0"/>
              <a:t>Paso 3: conectar el módulo fotovoltaico. Se debe revisar y preparar el módulo fotovoltaico y el cableado, considerando la distancia por cubrir y la sección del cable.</a:t>
            </a:r>
          </a:p>
        </p:txBody>
      </p:sp>
      <p:sp>
        <p:nvSpPr>
          <p:cNvPr id="8" name="Rectángulo 7"/>
          <p:cNvSpPr/>
          <p:nvPr/>
        </p:nvSpPr>
        <p:spPr>
          <a:xfrm>
            <a:off x="8046719" y="4390245"/>
            <a:ext cx="3891942" cy="1200329"/>
          </a:xfrm>
          <a:prstGeom prst="rect">
            <a:avLst/>
          </a:prstGeom>
        </p:spPr>
        <p:txBody>
          <a:bodyPr wrap="square">
            <a:spAutoFit/>
          </a:bodyPr>
          <a:lstStyle/>
          <a:p>
            <a:pPr algn="just"/>
            <a:r>
              <a:rPr lang="es-ES" dirty="0"/>
              <a:t>Paso 4: instalación del regulador de carga. Identificamos los bornes e instalamos un interruptor </a:t>
            </a:r>
            <a:r>
              <a:rPr lang="es-ES" dirty="0" err="1"/>
              <a:t>termomagnético</a:t>
            </a:r>
            <a:r>
              <a:rPr lang="es-ES" dirty="0"/>
              <a:t> contra cortocircuitos.</a:t>
            </a:r>
            <a:endParaRPr lang="es-ES" dirty="0"/>
          </a:p>
        </p:txBody>
      </p:sp>
    </p:spTree>
    <p:extLst>
      <p:ext uri="{BB962C8B-B14F-4D97-AF65-F5344CB8AC3E}">
        <p14:creationId xmlns:p14="http://schemas.microsoft.com/office/powerpoint/2010/main" val="1639946415"/>
      </p:ext>
    </p:extLst>
  </p:cSld>
  <p:clrMapOvr>
    <a:masterClrMapping/>
  </p:clrMapOvr>
</p:sld>
</file>

<file path=ppt/slides/slide2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ángulo 3"/>
          <p:cNvSpPr/>
          <p:nvPr/>
        </p:nvSpPr>
        <p:spPr>
          <a:xfrm>
            <a:off x="151162" y="2842966"/>
            <a:ext cx="4919602" cy="923330"/>
          </a:xfrm>
          <a:prstGeom prst="rect">
            <a:avLst/>
          </a:prstGeom>
        </p:spPr>
        <p:txBody>
          <a:bodyPr wrap="square">
            <a:spAutoFit/>
          </a:bodyPr>
          <a:lstStyle/>
          <a:p>
            <a:pPr algn="just"/>
            <a:r>
              <a:rPr lang="es-ES" b="1" dirty="0" smtClean="0"/>
              <a:t>Paso </a:t>
            </a:r>
            <a:r>
              <a:rPr lang="es-ES" b="1" dirty="0"/>
              <a:t>5:  instalación de la  batería. Instalaremos la  batería sobre una base </a:t>
            </a:r>
            <a:r>
              <a:rPr lang="es-ES" b="1" dirty="0" smtClean="0"/>
              <a:t>aislada </a:t>
            </a:r>
            <a:r>
              <a:rPr lang="es-ES" b="1" dirty="0"/>
              <a:t>en un lugar protegido de la  intemperie, seco y ventilado.</a:t>
            </a:r>
          </a:p>
        </p:txBody>
      </p:sp>
      <p:sp>
        <p:nvSpPr>
          <p:cNvPr id="5" name="Rectángulo 4"/>
          <p:cNvSpPr/>
          <p:nvPr/>
        </p:nvSpPr>
        <p:spPr>
          <a:xfrm>
            <a:off x="4512623" y="303810"/>
            <a:ext cx="1995454" cy="2308324"/>
          </a:xfrm>
          <a:prstGeom prst="rect">
            <a:avLst/>
          </a:prstGeom>
        </p:spPr>
        <p:txBody>
          <a:bodyPr wrap="square">
            <a:spAutoFit/>
          </a:bodyPr>
          <a:lstStyle/>
          <a:p>
            <a:r>
              <a:rPr lang="es-ES" b="1" dirty="0"/>
              <a:t>Paso 6:  instalación de luminarias y  equipos. Verificado </a:t>
            </a:r>
            <a:r>
              <a:rPr lang="es-ES" b="1" dirty="0" smtClean="0"/>
              <a:t>el sistema </a:t>
            </a:r>
            <a:r>
              <a:rPr lang="es-ES" b="1" dirty="0"/>
              <a:t>con la </a:t>
            </a:r>
            <a:r>
              <a:rPr lang="es-ES" b="1" dirty="0" smtClean="0"/>
              <a:t>batería </a:t>
            </a:r>
            <a:r>
              <a:rPr lang="es-ES" b="1" dirty="0"/>
              <a:t>a  plena carga, se  conectan los dispositivos.</a:t>
            </a:r>
          </a:p>
        </p:txBody>
      </p:sp>
      <p:sp>
        <p:nvSpPr>
          <p:cNvPr id="6" name="Rectángulo 5"/>
          <p:cNvSpPr/>
          <p:nvPr/>
        </p:nvSpPr>
        <p:spPr>
          <a:xfrm>
            <a:off x="5756316" y="2887682"/>
            <a:ext cx="1848158" cy="3970318"/>
          </a:xfrm>
          <a:prstGeom prst="rect">
            <a:avLst/>
          </a:prstGeom>
        </p:spPr>
        <p:txBody>
          <a:bodyPr wrap="square">
            <a:spAutoFit/>
          </a:bodyPr>
          <a:lstStyle/>
          <a:p>
            <a:r>
              <a:rPr lang="es-ES" b="1" dirty="0"/>
              <a:t>Paso 7: elementos de protección para la instalación </a:t>
            </a:r>
            <a:r>
              <a:rPr lang="es-ES" b="1" dirty="0" smtClean="0"/>
              <a:t>fotovoltaica</a:t>
            </a:r>
            <a:r>
              <a:rPr lang="es-ES" b="1" dirty="0"/>
              <a:t>. </a:t>
            </a:r>
          </a:p>
          <a:p>
            <a:r>
              <a:rPr lang="es-ES" b="1" dirty="0"/>
              <a:t>Debemos utilizar diodos de protección para bloquear la descarga </a:t>
            </a:r>
            <a:r>
              <a:rPr lang="es-ES" b="1" dirty="0" smtClean="0"/>
              <a:t>de </a:t>
            </a:r>
            <a:r>
              <a:rPr lang="es-ES" b="1" dirty="0"/>
              <a:t>la batería, y de bypass en los módulos fotovoltaicos.</a:t>
            </a:r>
          </a:p>
        </p:txBody>
      </p:sp>
      <p:pic>
        <p:nvPicPr>
          <p:cNvPr id="7" name="Imagen 6"/>
          <p:cNvPicPr>
            <a:picLocks noChangeAspect="1"/>
          </p:cNvPicPr>
          <p:nvPr/>
        </p:nvPicPr>
        <p:blipFill>
          <a:blip r:embed="rId2"/>
          <a:stretch>
            <a:fillRect/>
          </a:stretch>
        </p:blipFill>
        <p:spPr>
          <a:xfrm>
            <a:off x="273132" y="257643"/>
            <a:ext cx="4239491" cy="2585323"/>
          </a:xfrm>
          <a:prstGeom prst="rect">
            <a:avLst/>
          </a:prstGeom>
        </p:spPr>
      </p:pic>
      <p:pic>
        <p:nvPicPr>
          <p:cNvPr id="8" name="Imagen 7"/>
          <p:cNvPicPr>
            <a:picLocks noChangeAspect="1"/>
          </p:cNvPicPr>
          <p:nvPr/>
        </p:nvPicPr>
        <p:blipFill>
          <a:blip r:embed="rId3"/>
          <a:stretch>
            <a:fillRect/>
          </a:stretch>
        </p:blipFill>
        <p:spPr>
          <a:xfrm>
            <a:off x="6412675" y="197754"/>
            <a:ext cx="5138119" cy="2705100"/>
          </a:xfrm>
          <a:prstGeom prst="rect">
            <a:avLst/>
          </a:prstGeom>
        </p:spPr>
      </p:pic>
      <p:pic>
        <p:nvPicPr>
          <p:cNvPr id="9" name="Imagen 8"/>
          <p:cNvPicPr>
            <a:picLocks noChangeAspect="1"/>
          </p:cNvPicPr>
          <p:nvPr/>
        </p:nvPicPr>
        <p:blipFill>
          <a:blip r:embed="rId4"/>
          <a:stretch>
            <a:fillRect/>
          </a:stretch>
        </p:blipFill>
        <p:spPr>
          <a:xfrm>
            <a:off x="7604474" y="3135086"/>
            <a:ext cx="4286250" cy="3348464"/>
          </a:xfrm>
          <a:prstGeom prst="rect">
            <a:avLst/>
          </a:prstGeom>
        </p:spPr>
      </p:pic>
      <p:sp>
        <p:nvSpPr>
          <p:cNvPr id="10" name="Rectángulo 9"/>
          <p:cNvSpPr/>
          <p:nvPr/>
        </p:nvSpPr>
        <p:spPr>
          <a:xfrm>
            <a:off x="151162" y="3766296"/>
            <a:ext cx="5560683" cy="2862322"/>
          </a:xfrm>
          <a:prstGeom prst="rect">
            <a:avLst/>
          </a:prstGeom>
        </p:spPr>
        <p:txBody>
          <a:bodyPr wrap="square">
            <a:spAutoFit/>
          </a:bodyPr>
          <a:lstStyle/>
          <a:p>
            <a:pPr algn="just"/>
            <a:r>
              <a:rPr lang="es-ES" b="1" dirty="0" smtClean="0">
                <a:solidFill>
                  <a:srgbClr val="0070C0"/>
                </a:solidFill>
                <a:latin typeface="Arial Rounded MT Bold" panose="020F0704030504030204" pitchFamily="34" charset="0"/>
              </a:rPr>
              <a:t>Mantenimiento de  </a:t>
            </a:r>
            <a:r>
              <a:rPr lang="es-ES" b="1" dirty="0">
                <a:solidFill>
                  <a:srgbClr val="0070C0"/>
                </a:solidFill>
                <a:latin typeface="Arial Rounded MT Bold" panose="020F0704030504030204" pitchFamily="34" charset="0"/>
              </a:rPr>
              <a:t>paneles</a:t>
            </a:r>
          </a:p>
          <a:p>
            <a:pPr algn="just"/>
            <a:r>
              <a:rPr lang="es-ES" b="1" dirty="0">
                <a:solidFill>
                  <a:srgbClr val="0070C0"/>
                </a:solidFill>
              </a:rPr>
              <a:t>Para  el  mantenimiento de  los  </a:t>
            </a:r>
            <a:r>
              <a:rPr lang="es-ES" b="1" dirty="0" smtClean="0">
                <a:solidFill>
                  <a:srgbClr val="0070C0"/>
                </a:solidFill>
              </a:rPr>
              <a:t>paneles fotovoltaicos</a:t>
            </a:r>
            <a:r>
              <a:rPr lang="es-ES" b="1" dirty="0">
                <a:solidFill>
                  <a:srgbClr val="0070C0"/>
                </a:solidFill>
              </a:rPr>
              <a:t>, se  recomienda verificar la </a:t>
            </a:r>
            <a:r>
              <a:rPr lang="es-ES" b="1" dirty="0" smtClean="0">
                <a:solidFill>
                  <a:srgbClr val="0070C0"/>
                </a:solidFill>
              </a:rPr>
              <a:t>limpieza </a:t>
            </a:r>
            <a:r>
              <a:rPr lang="es-ES" b="1" dirty="0">
                <a:solidFill>
                  <a:srgbClr val="0070C0"/>
                </a:solidFill>
              </a:rPr>
              <a:t>de  los  módulos y  realizarla  de </a:t>
            </a:r>
            <a:r>
              <a:rPr lang="es-ES" b="1" dirty="0" smtClean="0">
                <a:solidFill>
                  <a:srgbClr val="0070C0"/>
                </a:solidFill>
              </a:rPr>
              <a:t>forma </a:t>
            </a:r>
            <a:r>
              <a:rPr lang="es-ES" b="1" dirty="0">
                <a:solidFill>
                  <a:srgbClr val="0070C0"/>
                </a:solidFill>
              </a:rPr>
              <a:t>regular, comprobar la  orientación </a:t>
            </a:r>
            <a:r>
              <a:rPr lang="es-ES" b="1" dirty="0" smtClean="0">
                <a:solidFill>
                  <a:srgbClr val="0070C0"/>
                </a:solidFill>
              </a:rPr>
              <a:t>de  </a:t>
            </a:r>
            <a:r>
              <a:rPr lang="es-ES" b="1" dirty="0">
                <a:solidFill>
                  <a:srgbClr val="0070C0"/>
                </a:solidFill>
              </a:rPr>
              <a:t>los  módulos, su  ajuste y  fijación,  </a:t>
            </a:r>
            <a:r>
              <a:rPr lang="es-ES" b="1" dirty="0" smtClean="0">
                <a:solidFill>
                  <a:srgbClr val="0070C0"/>
                </a:solidFill>
              </a:rPr>
              <a:t>así como </a:t>
            </a:r>
            <a:r>
              <a:rPr lang="es-ES" b="1" dirty="0">
                <a:solidFill>
                  <a:srgbClr val="0070C0"/>
                </a:solidFill>
              </a:rPr>
              <a:t>la  limpieza de  las  conexiones y </a:t>
            </a:r>
            <a:r>
              <a:rPr lang="es-ES" b="1" dirty="0" smtClean="0">
                <a:solidFill>
                  <a:srgbClr val="0070C0"/>
                </a:solidFill>
              </a:rPr>
              <a:t>su  </a:t>
            </a:r>
            <a:r>
              <a:rPr lang="es-ES" b="1" dirty="0">
                <a:solidFill>
                  <a:srgbClr val="0070C0"/>
                </a:solidFill>
              </a:rPr>
              <a:t>ajuste corrigiendo estos aspectos </a:t>
            </a:r>
            <a:r>
              <a:rPr lang="es-ES" b="1" dirty="0" smtClean="0">
                <a:solidFill>
                  <a:srgbClr val="0070C0"/>
                </a:solidFill>
              </a:rPr>
              <a:t>si  </a:t>
            </a:r>
            <a:r>
              <a:rPr lang="es-ES" b="1" dirty="0">
                <a:solidFill>
                  <a:srgbClr val="0070C0"/>
                </a:solidFill>
              </a:rPr>
              <a:t>fuera  necesario. Verificar que no  se </a:t>
            </a:r>
            <a:r>
              <a:rPr lang="es-ES" b="1" dirty="0" smtClean="0">
                <a:solidFill>
                  <a:srgbClr val="0070C0"/>
                </a:solidFill>
              </a:rPr>
              <a:t>produzcan </a:t>
            </a:r>
            <a:r>
              <a:rPr lang="es-ES" b="1" dirty="0">
                <a:solidFill>
                  <a:srgbClr val="0070C0"/>
                </a:solidFill>
              </a:rPr>
              <a:t>sombras que </a:t>
            </a:r>
            <a:r>
              <a:rPr lang="es-ES" b="1" dirty="0" smtClean="0">
                <a:solidFill>
                  <a:srgbClr val="0070C0"/>
                </a:solidFill>
              </a:rPr>
              <a:t>disminuyan el  </a:t>
            </a:r>
            <a:r>
              <a:rPr lang="es-ES" b="1" dirty="0">
                <a:solidFill>
                  <a:srgbClr val="0070C0"/>
                </a:solidFill>
              </a:rPr>
              <a:t>rendimiento de  la  instalación  por </a:t>
            </a:r>
            <a:r>
              <a:rPr lang="es-ES" b="1" dirty="0" smtClean="0">
                <a:solidFill>
                  <a:srgbClr val="0070C0"/>
                </a:solidFill>
              </a:rPr>
              <a:t>la presencia </a:t>
            </a:r>
            <a:r>
              <a:rPr lang="es-ES" b="1" dirty="0">
                <a:solidFill>
                  <a:srgbClr val="0070C0"/>
                </a:solidFill>
              </a:rPr>
              <a:t>de objetos sobre el módulo, y </a:t>
            </a:r>
            <a:r>
              <a:rPr lang="es-ES" b="1" dirty="0" smtClean="0">
                <a:solidFill>
                  <a:srgbClr val="0070C0"/>
                </a:solidFill>
              </a:rPr>
              <a:t> controlar </a:t>
            </a:r>
            <a:r>
              <a:rPr lang="es-ES" b="1" dirty="0">
                <a:solidFill>
                  <a:srgbClr val="0070C0"/>
                </a:solidFill>
              </a:rPr>
              <a:t>el crecimiento de los árboles.</a:t>
            </a:r>
          </a:p>
        </p:txBody>
      </p:sp>
    </p:spTree>
    <p:extLst>
      <p:ext uri="{BB962C8B-B14F-4D97-AF65-F5344CB8AC3E}">
        <p14:creationId xmlns:p14="http://schemas.microsoft.com/office/powerpoint/2010/main" val="3996950637"/>
      </p:ext>
    </p:extLst>
  </p:cSld>
  <p:clrMapOvr>
    <a:masterClrMapping/>
  </p:clrMapOvr>
</p:sld>
</file>

<file path=ppt/slides/slide2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ángulo 3"/>
          <p:cNvSpPr/>
          <p:nvPr/>
        </p:nvSpPr>
        <p:spPr>
          <a:xfrm>
            <a:off x="237507" y="209360"/>
            <a:ext cx="11471564" cy="6555641"/>
          </a:xfrm>
          <a:prstGeom prst="rect">
            <a:avLst/>
          </a:prstGeom>
        </p:spPr>
        <p:txBody>
          <a:bodyPr wrap="square">
            <a:spAutoFit/>
          </a:bodyPr>
          <a:lstStyle/>
          <a:p>
            <a:pPr algn="just"/>
            <a:r>
              <a:rPr lang="es-ES" sz="2400" b="1" dirty="0" smtClean="0"/>
              <a:t>GRUPOS ELECTROGENOS</a:t>
            </a:r>
            <a:endParaRPr lang="es-ES" sz="2400" b="1" dirty="0"/>
          </a:p>
          <a:p>
            <a:pPr algn="just"/>
            <a:r>
              <a:rPr lang="es-ES" sz="2400" b="1" dirty="0" smtClean="0"/>
              <a:t>Un </a:t>
            </a:r>
            <a:r>
              <a:rPr lang="es-ES" sz="2400" b="1" dirty="0"/>
              <a:t>Grupo Electrógeno  </a:t>
            </a:r>
            <a:r>
              <a:rPr lang="es-ES" sz="2400" b="1" dirty="0" smtClean="0"/>
              <a:t>esta compuesto por una maquina motriz o primaria y un generador eléctrico. La maquina primaria entrega energía mecánica que el generador eléctrico convierte en energía eléctrica.</a:t>
            </a:r>
          </a:p>
          <a:p>
            <a:pPr algn="just"/>
            <a:endParaRPr lang="es-ES" dirty="0"/>
          </a:p>
          <a:p>
            <a:pPr algn="just"/>
            <a:r>
              <a:rPr lang="es-ES" dirty="0" smtClean="0"/>
              <a:t>EI </a:t>
            </a:r>
            <a:r>
              <a:rPr lang="es-ES" dirty="0"/>
              <a:t>nombre de grupo </a:t>
            </a:r>
            <a:r>
              <a:rPr lang="es-ES" dirty="0" err="1"/>
              <a:t>eléctrógeno</a:t>
            </a:r>
            <a:r>
              <a:rPr lang="es-ES" dirty="0"/>
              <a:t> se aplica a </a:t>
            </a:r>
            <a:r>
              <a:rPr lang="es-ES" dirty="0" smtClean="0"/>
              <a:t>conjuntos de </a:t>
            </a:r>
            <a:r>
              <a:rPr lang="es-ES" dirty="0" smtClean="0"/>
              <a:t>conversión de energía de tamaño </a:t>
            </a:r>
            <a:r>
              <a:rPr lang="es-ES" dirty="0"/>
              <a:t>pequeño </a:t>
            </a:r>
            <a:r>
              <a:rPr lang="es-ES" dirty="0" smtClean="0"/>
              <a:t>o </a:t>
            </a:r>
            <a:r>
              <a:rPr lang="es-ES" dirty="0" smtClean="0"/>
              <a:t>mediano</a:t>
            </a:r>
            <a:r>
              <a:rPr lang="es-ES" dirty="0"/>
              <a:t>, de potencias menores a 2,5 MVA (orden de magnitud </a:t>
            </a:r>
            <a:r>
              <a:rPr lang="es-ES" dirty="0" smtClean="0"/>
              <a:t>de </a:t>
            </a:r>
            <a:r>
              <a:rPr lang="es-ES" dirty="0"/>
              <a:t>potencia, no debe </a:t>
            </a:r>
            <a:r>
              <a:rPr lang="es-ES" dirty="0" smtClean="0"/>
              <a:t>ser tomado </a:t>
            </a:r>
            <a:r>
              <a:rPr lang="es-ES" dirty="0"/>
              <a:t>como una clasificación </a:t>
            </a:r>
            <a:r>
              <a:rPr lang="es-ES" dirty="0" smtClean="0"/>
              <a:t>estricta</a:t>
            </a:r>
            <a:r>
              <a:rPr lang="es-ES" dirty="0"/>
              <a:t>), portátiles, móviles o estáticos. Nos concentraremos </a:t>
            </a:r>
            <a:r>
              <a:rPr lang="es-ES" dirty="0" smtClean="0"/>
              <a:t>en </a:t>
            </a:r>
            <a:r>
              <a:rPr lang="es-ES" dirty="0"/>
              <a:t>analizar el proyecto, la instalación, la utilización y el </a:t>
            </a:r>
            <a:r>
              <a:rPr lang="es-ES" dirty="0" smtClean="0"/>
              <a:t>mantenimiento </a:t>
            </a:r>
            <a:r>
              <a:rPr lang="es-ES" dirty="0"/>
              <a:t>de GE conformados por una máquina térmica de </a:t>
            </a:r>
            <a:r>
              <a:rPr lang="es-ES" dirty="0" smtClean="0"/>
              <a:t>combustión </a:t>
            </a:r>
            <a:r>
              <a:rPr lang="es-ES" dirty="0"/>
              <a:t>interna alternativa (a pistón) y un alternador </a:t>
            </a:r>
            <a:r>
              <a:rPr lang="es-ES" dirty="0" smtClean="0"/>
              <a:t>monofásico </a:t>
            </a:r>
            <a:r>
              <a:rPr lang="es-ES" dirty="0"/>
              <a:t>o trifásico de 50 Hz, que son los GE más </a:t>
            </a:r>
            <a:r>
              <a:rPr lang="es-ES" dirty="0" smtClean="0"/>
              <a:t>usuales en </a:t>
            </a:r>
            <a:r>
              <a:rPr lang="es-ES" dirty="0" smtClean="0"/>
              <a:t>la práctica industrial o comercial</a:t>
            </a:r>
            <a:r>
              <a:rPr lang="es-ES" dirty="0"/>
              <a:t>.</a:t>
            </a:r>
          </a:p>
          <a:p>
            <a:pPr algn="just"/>
            <a:r>
              <a:rPr lang="es-ES" dirty="0"/>
              <a:t>Existen </a:t>
            </a:r>
            <a:r>
              <a:rPr lang="es-ES" dirty="0" smtClean="0"/>
              <a:t>tres usos </a:t>
            </a:r>
            <a:r>
              <a:rPr lang="es-ES" dirty="0"/>
              <a:t>posibles </a:t>
            </a:r>
            <a:r>
              <a:rPr lang="es-ES" dirty="0" smtClean="0"/>
              <a:t>de un grupo </a:t>
            </a:r>
            <a:r>
              <a:rPr lang="es-ES" dirty="0"/>
              <a:t>electrógeno </a:t>
            </a:r>
            <a:r>
              <a:rPr lang="es-ES" dirty="0" smtClean="0"/>
              <a:t>o GE</a:t>
            </a:r>
            <a:r>
              <a:rPr lang="es-ES" dirty="0"/>
              <a:t>:</a:t>
            </a:r>
          </a:p>
          <a:p>
            <a:pPr marL="742950" lvl="1" indent="-285750" algn="just">
              <a:buFont typeface="Arial" panose="020B0604020202020204" pitchFamily="34" charset="0"/>
              <a:buChar char="•"/>
            </a:pPr>
            <a:r>
              <a:rPr lang="es-ES" b="1" dirty="0" smtClean="0"/>
              <a:t>Generador </a:t>
            </a:r>
            <a:r>
              <a:rPr lang="es-ES" b="1" dirty="0"/>
              <a:t>de respaldo o back-up: también denominado </a:t>
            </a:r>
            <a:r>
              <a:rPr lang="es-ES" b="1" dirty="0" smtClean="0"/>
              <a:t>stand-</a:t>
            </a:r>
            <a:r>
              <a:rPr lang="es-ES" b="1" dirty="0" err="1" smtClean="0"/>
              <a:t>by</a:t>
            </a:r>
            <a:r>
              <a:rPr lang="es-ES" b="1" dirty="0"/>
              <a:t>, listo para ser utilizado ante cortes de energía. </a:t>
            </a:r>
            <a:r>
              <a:rPr lang="es-ES" b="1" dirty="0" smtClean="0"/>
              <a:t>En </a:t>
            </a:r>
            <a:r>
              <a:rPr lang="es-ES" b="1" dirty="0"/>
              <a:t>algunas normas se diferencia stand-</a:t>
            </a:r>
            <a:r>
              <a:rPr lang="es-ES" b="1" dirty="0" err="1"/>
              <a:t>by</a:t>
            </a:r>
            <a:r>
              <a:rPr lang="es-ES" b="1" dirty="0"/>
              <a:t> de </a:t>
            </a:r>
            <a:r>
              <a:rPr lang="es-ES" b="1" dirty="0" smtClean="0"/>
              <a:t>emergencia</a:t>
            </a:r>
            <a:r>
              <a:rPr lang="es-ES" b="1" dirty="0"/>
              <a:t>. Los GE de emergencia deben ingresar a la </a:t>
            </a:r>
            <a:r>
              <a:rPr lang="es-ES" b="1" dirty="0" smtClean="0"/>
              <a:t>instalación </a:t>
            </a:r>
            <a:r>
              <a:rPr lang="es-ES" b="1" dirty="0"/>
              <a:t>antes de 10 segundos, en tanto los GE stand-</a:t>
            </a:r>
            <a:r>
              <a:rPr lang="es-ES" b="1" dirty="0" err="1"/>
              <a:t>by</a:t>
            </a:r>
            <a:r>
              <a:rPr lang="es-ES" b="1" dirty="0"/>
              <a:t> lo </a:t>
            </a:r>
            <a:r>
              <a:rPr lang="es-ES" b="1" dirty="0" smtClean="0"/>
              <a:t>deben </a:t>
            </a:r>
            <a:r>
              <a:rPr lang="es-ES" b="1" dirty="0"/>
              <a:t>hacer en 60 segundos.</a:t>
            </a:r>
          </a:p>
          <a:p>
            <a:pPr marL="742950" lvl="1" indent="-285750" algn="just">
              <a:buFont typeface="Arial" panose="020B0604020202020204" pitchFamily="34" charset="0"/>
              <a:buChar char="•"/>
            </a:pPr>
            <a:r>
              <a:rPr lang="es-ES" b="1" dirty="0" smtClean="0"/>
              <a:t>Generador </a:t>
            </a:r>
            <a:r>
              <a:rPr lang="es-ES" b="1" dirty="0" smtClean="0"/>
              <a:t>de punta: es decir, el equipo que se utiliza </a:t>
            </a:r>
            <a:r>
              <a:rPr lang="es-ES" b="1" dirty="0" smtClean="0"/>
              <a:t>para </a:t>
            </a:r>
            <a:r>
              <a:rPr lang="es-ES" b="1" dirty="0" smtClean="0"/>
              <a:t>compensar la falta de capacidad de la red de </a:t>
            </a:r>
            <a:r>
              <a:rPr lang="es-ES" b="1" dirty="0" smtClean="0"/>
              <a:t>distribución </a:t>
            </a:r>
            <a:r>
              <a:rPr lang="es-ES" b="1" dirty="0" smtClean="0"/>
              <a:t>ante demandas </a:t>
            </a:r>
            <a:r>
              <a:rPr lang="es-ES" b="1" dirty="0"/>
              <a:t>momentáneas.</a:t>
            </a:r>
          </a:p>
          <a:p>
            <a:pPr marL="742950" lvl="1" indent="-285750" algn="just">
              <a:buFont typeface="Arial" panose="020B0604020202020204" pitchFamily="34" charset="0"/>
              <a:buChar char="•"/>
            </a:pPr>
            <a:r>
              <a:rPr lang="es-ES" b="1" dirty="0" smtClean="0"/>
              <a:t>Generador </a:t>
            </a:r>
            <a:r>
              <a:rPr lang="es-ES" b="1" dirty="0"/>
              <a:t>permanente: utilizado en pequeñas </a:t>
            </a:r>
            <a:r>
              <a:rPr lang="es-ES" b="1" dirty="0" smtClean="0"/>
              <a:t>poblaciones</a:t>
            </a:r>
            <a:r>
              <a:rPr lang="es-ES" b="1" dirty="0"/>
              <a:t>, plantas industriales alejadas de la red o locales </a:t>
            </a:r>
            <a:r>
              <a:rPr lang="es-ES" b="1" dirty="0" smtClean="0"/>
              <a:t>comerciales </a:t>
            </a:r>
            <a:r>
              <a:rPr lang="es-ES" b="1" dirty="0"/>
              <a:t>en espera de obras de ampliación de red.</a:t>
            </a:r>
          </a:p>
          <a:p>
            <a:pPr algn="just"/>
            <a:r>
              <a:rPr lang="es-ES" dirty="0"/>
              <a:t>La diferencia entre las opciones está dada por el tiempo de </a:t>
            </a:r>
            <a:r>
              <a:rPr lang="es-ES" dirty="0" smtClean="0"/>
              <a:t>uso</a:t>
            </a:r>
            <a:r>
              <a:rPr lang="es-ES" dirty="0"/>
              <a:t>, la capacidad de arranque rápido, la cantidad de </a:t>
            </a:r>
            <a:r>
              <a:rPr lang="es-ES" dirty="0" smtClean="0"/>
              <a:t>combustible </a:t>
            </a:r>
            <a:r>
              <a:rPr lang="es-ES" dirty="0"/>
              <a:t>necesario y el mantenimiento. De las características </a:t>
            </a:r>
            <a:r>
              <a:rPr lang="es-ES" dirty="0" smtClean="0"/>
              <a:t>eléctricas </a:t>
            </a:r>
            <a:r>
              <a:rPr lang="es-ES" dirty="0"/>
              <a:t>surgen las características mecánicas del motor </a:t>
            </a:r>
            <a:r>
              <a:rPr lang="es-ES" dirty="0" smtClean="0"/>
              <a:t>primario</a:t>
            </a:r>
            <a:r>
              <a:rPr lang="es-ES" dirty="0"/>
              <a:t>, la estructura de sustentación y los aspectos generales </a:t>
            </a:r>
            <a:r>
              <a:rPr lang="es-ES" dirty="0" smtClean="0"/>
              <a:t>de </a:t>
            </a:r>
            <a:r>
              <a:rPr lang="es-ES" dirty="0"/>
              <a:t>la instalación, </a:t>
            </a:r>
            <a:r>
              <a:rPr lang="es-ES" dirty="0" smtClean="0"/>
              <a:t>pues todos </a:t>
            </a:r>
            <a:r>
              <a:rPr lang="es-ES" dirty="0"/>
              <a:t>quedan condicionados al </a:t>
            </a:r>
            <a:r>
              <a:rPr lang="es-ES" dirty="0" smtClean="0"/>
              <a:t>tamaño físico </a:t>
            </a:r>
            <a:r>
              <a:rPr lang="es-ES" dirty="0"/>
              <a:t>impuesto por </a:t>
            </a:r>
            <a:r>
              <a:rPr lang="es-ES" dirty="0" smtClean="0"/>
              <a:t>las necesidades de potencia </a:t>
            </a:r>
            <a:r>
              <a:rPr lang="es-ES" dirty="0"/>
              <a:t>eléctrica</a:t>
            </a:r>
            <a:r>
              <a:rPr lang="es-ES" dirty="0" smtClean="0"/>
              <a:t>.</a:t>
            </a:r>
          </a:p>
        </p:txBody>
      </p:sp>
    </p:spTree>
    <p:extLst>
      <p:ext uri="{BB962C8B-B14F-4D97-AF65-F5344CB8AC3E}">
        <p14:creationId xmlns:p14="http://schemas.microsoft.com/office/powerpoint/2010/main" val="142569143"/>
      </p:ext>
    </p:extLst>
  </p:cSld>
  <p:clrMapOvr>
    <a:masterClrMapping/>
  </p:clrMapOvr>
</p:sld>
</file>

<file path=ppt/slides/slide2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ángulo 3"/>
          <p:cNvSpPr/>
          <p:nvPr/>
        </p:nvSpPr>
        <p:spPr>
          <a:xfrm>
            <a:off x="237506" y="209360"/>
            <a:ext cx="11827823" cy="6740307"/>
          </a:xfrm>
          <a:prstGeom prst="rect">
            <a:avLst/>
          </a:prstGeom>
        </p:spPr>
        <p:txBody>
          <a:bodyPr wrap="square">
            <a:spAutoFit/>
          </a:bodyPr>
          <a:lstStyle/>
          <a:p>
            <a:pPr algn="just"/>
            <a:r>
              <a:rPr lang="es-ES" dirty="0" smtClean="0"/>
              <a:t>El </a:t>
            </a:r>
            <a:r>
              <a:rPr lang="es-ES" dirty="0"/>
              <a:t>dimensionamiento eléctrico consiste en obtener la </a:t>
            </a:r>
            <a:r>
              <a:rPr lang="es-ES" dirty="0" smtClean="0"/>
              <a:t>potencia </a:t>
            </a:r>
            <a:r>
              <a:rPr lang="es-ES" dirty="0"/>
              <a:t>aparente que debe suministrar el generador. Si la </a:t>
            </a:r>
            <a:r>
              <a:rPr lang="es-ES" dirty="0" smtClean="0"/>
              <a:t>instalación </a:t>
            </a:r>
            <a:r>
              <a:rPr lang="es-ES" dirty="0"/>
              <a:t>es existente, el valor puede obtenerse por medición </a:t>
            </a:r>
            <a:r>
              <a:rPr lang="es-ES" dirty="0" smtClean="0"/>
              <a:t>tomando </a:t>
            </a:r>
            <a:r>
              <a:rPr lang="es-ES" dirty="0"/>
              <a:t>los valores de corriente en diferentes intervalos y </a:t>
            </a:r>
            <a:r>
              <a:rPr lang="es-ES" dirty="0" smtClean="0"/>
              <a:t>luego </a:t>
            </a:r>
            <a:r>
              <a:rPr lang="es-ES" dirty="0"/>
              <a:t>promediándolos o, en el caso de existir un medidor de </a:t>
            </a:r>
            <a:r>
              <a:rPr lang="es-ES" dirty="0" smtClean="0"/>
              <a:t>energía </a:t>
            </a:r>
            <a:r>
              <a:rPr lang="es-ES" dirty="0"/>
              <a:t>integrador, obtener el promedio del medidor.</a:t>
            </a:r>
          </a:p>
          <a:p>
            <a:pPr algn="just"/>
            <a:r>
              <a:rPr lang="es-ES" dirty="0"/>
              <a:t>En instalaciones nuevas, la estimación se puede </a:t>
            </a:r>
            <a:r>
              <a:rPr lang="es-ES" dirty="0" smtClean="0"/>
              <a:t>realizar con los factores de simultaneidad (</a:t>
            </a:r>
            <a:r>
              <a:rPr lang="es-ES" dirty="0" err="1" smtClean="0"/>
              <a:t>fs</a:t>
            </a:r>
            <a:r>
              <a:rPr lang="es-ES" dirty="0" smtClean="0"/>
              <a:t>) utilizados en las reglamentaciones </a:t>
            </a:r>
            <a:r>
              <a:rPr lang="es-ES" dirty="0" smtClean="0"/>
              <a:t>de cada </a:t>
            </a:r>
            <a:r>
              <a:rPr lang="es-ES" dirty="0"/>
              <a:t>país.</a:t>
            </a:r>
          </a:p>
          <a:p>
            <a:pPr algn="just"/>
            <a:r>
              <a:rPr lang="es-ES" dirty="0"/>
              <a:t>Por ejemplo, la suma de las cargas de un local comercial es </a:t>
            </a:r>
            <a:r>
              <a:rPr lang="es-ES" dirty="0" smtClean="0"/>
              <a:t>de </a:t>
            </a:r>
            <a:r>
              <a:rPr lang="es-ES" dirty="0"/>
              <a:t>57 kW. Calculemos los </a:t>
            </a:r>
            <a:r>
              <a:rPr lang="es-ES" dirty="0" err="1"/>
              <a:t>kVA</a:t>
            </a:r>
            <a:r>
              <a:rPr lang="es-ES" dirty="0"/>
              <a:t> que debe poseer el </a:t>
            </a:r>
            <a:r>
              <a:rPr lang="es-ES" dirty="0"/>
              <a:t>generador si se considera que nunca se encontrarán, al mismo tiempo, </a:t>
            </a:r>
            <a:r>
              <a:rPr lang="es-ES" dirty="0" smtClean="0"/>
              <a:t>más </a:t>
            </a:r>
            <a:r>
              <a:rPr lang="es-ES" dirty="0"/>
              <a:t>que el 70 % de las cargas conectadas. Se supone que </a:t>
            </a:r>
            <a:r>
              <a:rPr lang="es-ES" dirty="0" smtClean="0"/>
              <a:t>la </a:t>
            </a:r>
            <a:r>
              <a:rPr lang="es-ES" dirty="0"/>
              <a:t>carga está equilibrada</a:t>
            </a:r>
            <a:r>
              <a:rPr lang="es-ES" dirty="0" smtClean="0"/>
              <a:t>.</a:t>
            </a:r>
            <a:endParaRPr lang="es-ES" dirty="0"/>
          </a:p>
          <a:p>
            <a:pPr algn="ctr"/>
            <a:r>
              <a:rPr lang="es-ES" b="1" dirty="0"/>
              <a:t>DPMS =  57 kW *  </a:t>
            </a:r>
            <a:r>
              <a:rPr lang="es-ES" b="1" dirty="0" err="1"/>
              <a:t>fs</a:t>
            </a:r>
            <a:r>
              <a:rPr lang="es-ES" b="1" dirty="0"/>
              <a:t>  =  57 kW *  0,70 = 39,90 kW </a:t>
            </a:r>
          </a:p>
          <a:p>
            <a:pPr algn="ctr"/>
            <a:r>
              <a:rPr lang="es-ES" b="1" dirty="0"/>
              <a:t>S  =P /</a:t>
            </a:r>
            <a:r>
              <a:rPr lang="es-ES" b="1" dirty="0" err="1" smtClean="0"/>
              <a:t>cos</a:t>
            </a:r>
            <a:r>
              <a:rPr lang="es-ES" b="1" dirty="0" smtClean="0"/>
              <a:t> ɸ </a:t>
            </a:r>
            <a:r>
              <a:rPr lang="es-ES" b="1" dirty="0"/>
              <a:t>= 39,90 kW /  0,80 =  49,90 </a:t>
            </a:r>
            <a:r>
              <a:rPr lang="es-ES" b="1" dirty="0" smtClean="0"/>
              <a:t>KVA</a:t>
            </a:r>
          </a:p>
          <a:p>
            <a:pPr algn="just"/>
            <a:r>
              <a:rPr lang="es-ES" dirty="0"/>
              <a:t>Debe preverse una capacidad de crecimiento de la demanda. </a:t>
            </a:r>
          </a:p>
          <a:p>
            <a:pPr algn="just"/>
            <a:r>
              <a:rPr lang="es-ES" dirty="0"/>
              <a:t>Se recomienda utilizar un mínimo del 10 %: Adoptamos el 15 %:</a:t>
            </a:r>
          </a:p>
          <a:p>
            <a:pPr algn="ctr"/>
            <a:r>
              <a:rPr lang="es-ES" b="1" dirty="0"/>
              <a:t>S  gen = 49,90 KVA *  1,15 =  57,40 </a:t>
            </a:r>
            <a:r>
              <a:rPr lang="es-ES" b="1" dirty="0" smtClean="0"/>
              <a:t>KVA</a:t>
            </a:r>
          </a:p>
          <a:p>
            <a:pPr algn="just"/>
            <a:r>
              <a:rPr lang="es-ES" dirty="0"/>
              <a:t>Los motores eléctricos demandan de 4 a  6 veces su  Intensidad </a:t>
            </a:r>
            <a:r>
              <a:rPr lang="es-ES" dirty="0" smtClean="0"/>
              <a:t>nominal </a:t>
            </a:r>
            <a:r>
              <a:rPr lang="es-ES" dirty="0"/>
              <a:t>cuando arrancan directamente de la  red y  el  </a:t>
            </a:r>
            <a:r>
              <a:rPr lang="es-ES" dirty="0" err="1" smtClean="0"/>
              <a:t>cos</a:t>
            </a:r>
            <a:r>
              <a:rPr lang="es-ES" dirty="0" smtClean="0"/>
              <a:t> ɸ </a:t>
            </a:r>
            <a:r>
              <a:rPr lang="es-ES" dirty="0"/>
              <a:t>es </a:t>
            </a:r>
            <a:r>
              <a:rPr lang="es-ES" dirty="0" smtClean="0"/>
              <a:t>tan  </a:t>
            </a:r>
            <a:r>
              <a:rPr lang="es-ES" dirty="0"/>
              <a:t>bajo como 0,30,  por lo  que el  generador debe poder </a:t>
            </a:r>
            <a:r>
              <a:rPr lang="es-ES" dirty="0" smtClean="0"/>
              <a:t>suministrar </a:t>
            </a:r>
            <a:r>
              <a:rPr lang="es-ES" dirty="0"/>
              <a:t>esta  potencia extra  para  el  arranque de  los  motores. </a:t>
            </a:r>
          </a:p>
          <a:p>
            <a:pPr algn="just"/>
            <a:r>
              <a:rPr lang="es-ES" dirty="0"/>
              <a:t>Para  el   ejemplo  dado,  el   local  posee  seis  equipos  de  aire </a:t>
            </a:r>
            <a:r>
              <a:rPr lang="es-ES" dirty="0" smtClean="0"/>
              <a:t>acondicionado </a:t>
            </a:r>
            <a:r>
              <a:rPr lang="es-ES" dirty="0"/>
              <a:t>del tipo  </a:t>
            </a:r>
            <a:r>
              <a:rPr lang="es-ES" dirty="0" err="1"/>
              <a:t>cassette</a:t>
            </a:r>
            <a:r>
              <a:rPr lang="es-ES" dirty="0"/>
              <a:t>, de 3kVA cada uno. La  peor</a:t>
            </a:r>
          </a:p>
          <a:p>
            <a:pPr algn="just"/>
            <a:r>
              <a:rPr lang="es-ES" dirty="0"/>
              <a:t>condición es que arranquen todos al mismo tiempo, luego, </a:t>
            </a:r>
            <a:r>
              <a:rPr lang="es-ES" dirty="0" smtClean="0"/>
              <a:t>la </a:t>
            </a:r>
            <a:r>
              <a:rPr lang="es-ES" dirty="0"/>
              <a:t>potencia aparente total para el arranque será de 3 </a:t>
            </a:r>
            <a:r>
              <a:rPr lang="es-ES" dirty="0" err="1"/>
              <a:t>kVA</a:t>
            </a:r>
            <a:r>
              <a:rPr lang="es-ES" dirty="0"/>
              <a:t>; </a:t>
            </a:r>
            <a:r>
              <a:rPr lang="es-ES" dirty="0" smtClean="0"/>
              <a:t>para </a:t>
            </a:r>
            <a:r>
              <a:rPr lang="es-ES" dirty="0"/>
              <a:t>seis equipos, 18 </a:t>
            </a:r>
            <a:r>
              <a:rPr lang="es-ES" dirty="0" err="1"/>
              <a:t>kVA</a:t>
            </a:r>
            <a:r>
              <a:rPr lang="es-ES" dirty="0"/>
              <a:t>. Se suele aceptar que la potencia </a:t>
            </a:r>
            <a:r>
              <a:rPr lang="es-ES" dirty="0" smtClean="0"/>
              <a:t>extra </a:t>
            </a:r>
            <a:r>
              <a:rPr lang="es-ES" dirty="0"/>
              <a:t>que debe suministrar el generador para el arranque de </a:t>
            </a:r>
            <a:r>
              <a:rPr lang="es-ES" dirty="0" smtClean="0"/>
              <a:t>los </a:t>
            </a:r>
            <a:r>
              <a:rPr lang="es-ES" dirty="0"/>
              <a:t>motores es 1,5 veces la potencia nominal de los motores, </a:t>
            </a:r>
            <a:r>
              <a:rPr lang="es-ES" dirty="0" smtClean="0"/>
              <a:t>por </a:t>
            </a:r>
            <a:r>
              <a:rPr lang="es-ES" dirty="0"/>
              <a:t>lo tanto, la potencia extra que deberá suministrar el </a:t>
            </a:r>
            <a:r>
              <a:rPr lang="es-ES" dirty="0" smtClean="0"/>
              <a:t>generador </a:t>
            </a:r>
            <a:r>
              <a:rPr lang="es-ES" dirty="0"/>
              <a:t>será de 18 </a:t>
            </a:r>
            <a:r>
              <a:rPr lang="es-ES" dirty="0" err="1"/>
              <a:t>kVA</a:t>
            </a:r>
            <a:r>
              <a:rPr lang="es-ES" dirty="0"/>
              <a:t> x 1,5 = 27 </a:t>
            </a:r>
            <a:r>
              <a:rPr lang="es-ES" dirty="0" err="1"/>
              <a:t>kVA</a:t>
            </a:r>
            <a:r>
              <a:rPr lang="es-ES" dirty="0"/>
              <a:t>. Entonces, la </a:t>
            </a:r>
            <a:r>
              <a:rPr lang="es-ES" dirty="0" smtClean="0"/>
              <a:t>potencia mínima </a:t>
            </a:r>
            <a:r>
              <a:rPr lang="es-ES" dirty="0"/>
              <a:t>del  generador del  ejemplo será  de:</a:t>
            </a:r>
          </a:p>
          <a:p>
            <a:pPr algn="ctr"/>
            <a:r>
              <a:rPr lang="es-ES" b="1" dirty="0"/>
              <a:t>S  gen = 57,4KVA + 27  KVA =  84,4 KVA</a:t>
            </a:r>
          </a:p>
          <a:p>
            <a:pPr algn="just"/>
            <a:r>
              <a:rPr lang="es-ES" dirty="0"/>
              <a:t>El valor comercial más cercano será seguramente de 90 o </a:t>
            </a:r>
            <a:r>
              <a:rPr lang="es-ES" dirty="0" smtClean="0"/>
              <a:t>100 </a:t>
            </a:r>
            <a:r>
              <a:rPr lang="es-ES" dirty="0" err="1"/>
              <a:t>kVA</a:t>
            </a:r>
            <a:r>
              <a:rPr lang="es-ES" dirty="0"/>
              <a:t>. Si se utiliza un generador de menor potencia que la </a:t>
            </a:r>
          </a:p>
          <a:p>
            <a:pPr algn="just"/>
            <a:r>
              <a:rPr lang="es-ES" dirty="0"/>
              <a:t>necesaria para el arranque de los motores, será </a:t>
            </a:r>
            <a:r>
              <a:rPr lang="es-ES" dirty="0" smtClean="0"/>
              <a:t>imprescindible </a:t>
            </a:r>
            <a:r>
              <a:rPr lang="es-ES" dirty="0"/>
              <a:t>incorporar sistemas de arranque suave.</a:t>
            </a:r>
          </a:p>
        </p:txBody>
      </p:sp>
    </p:spTree>
    <p:extLst>
      <p:ext uri="{BB962C8B-B14F-4D97-AF65-F5344CB8AC3E}">
        <p14:creationId xmlns:p14="http://schemas.microsoft.com/office/powerpoint/2010/main" val="1643582461"/>
      </p:ext>
    </p:extLst>
  </p:cSld>
  <p:clrMapOvr>
    <a:masterClrMapping/>
  </p:clrMapOvr>
</p:sld>
</file>

<file path=ppt/slides/slide2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n 1"/>
          <p:cNvPicPr>
            <a:picLocks noChangeAspect="1"/>
          </p:cNvPicPr>
          <p:nvPr/>
        </p:nvPicPr>
        <p:blipFill>
          <a:blip r:embed="rId2"/>
          <a:stretch>
            <a:fillRect/>
          </a:stretch>
        </p:blipFill>
        <p:spPr>
          <a:xfrm>
            <a:off x="304800" y="300135"/>
            <a:ext cx="5462650" cy="5646411"/>
          </a:xfrm>
          <a:prstGeom prst="rect">
            <a:avLst/>
          </a:prstGeom>
        </p:spPr>
      </p:pic>
      <p:sp>
        <p:nvSpPr>
          <p:cNvPr id="3" name="Rectángulo 2"/>
          <p:cNvSpPr/>
          <p:nvPr/>
        </p:nvSpPr>
        <p:spPr>
          <a:xfrm>
            <a:off x="-182088" y="5934670"/>
            <a:ext cx="6096000" cy="923330"/>
          </a:xfrm>
          <a:prstGeom prst="rect">
            <a:avLst/>
          </a:prstGeom>
        </p:spPr>
        <p:txBody>
          <a:bodyPr>
            <a:spAutoFit/>
          </a:bodyPr>
          <a:lstStyle/>
          <a:p>
            <a:pPr algn="ctr"/>
            <a:r>
              <a:rPr lang="es-ES" b="1" dirty="0"/>
              <a:t>Circuito unifilar con un GE preparado para funcionar en paralelo </a:t>
            </a:r>
            <a:r>
              <a:rPr lang="es-ES" b="1" dirty="0" smtClean="0"/>
              <a:t>con </a:t>
            </a:r>
            <a:r>
              <a:rPr lang="es-ES" b="1" dirty="0"/>
              <a:t>la  red. Nótense las protecciones que deben instalarse.</a:t>
            </a:r>
          </a:p>
        </p:txBody>
      </p:sp>
      <p:pic>
        <p:nvPicPr>
          <p:cNvPr id="5" name="Imagen 4"/>
          <p:cNvPicPr>
            <a:picLocks noChangeAspect="1"/>
          </p:cNvPicPr>
          <p:nvPr/>
        </p:nvPicPr>
        <p:blipFill>
          <a:blip r:embed="rId3"/>
          <a:stretch>
            <a:fillRect/>
          </a:stretch>
        </p:blipFill>
        <p:spPr>
          <a:xfrm>
            <a:off x="6254339" y="278004"/>
            <a:ext cx="5650242" cy="5656666"/>
          </a:xfrm>
          <a:prstGeom prst="rect">
            <a:avLst/>
          </a:prstGeom>
        </p:spPr>
      </p:pic>
      <p:sp>
        <p:nvSpPr>
          <p:cNvPr id="6" name="Rectángulo 5"/>
          <p:cNvSpPr/>
          <p:nvPr/>
        </p:nvSpPr>
        <p:spPr>
          <a:xfrm>
            <a:off x="5767450" y="5928732"/>
            <a:ext cx="6096000" cy="923330"/>
          </a:xfrm>
          <a:prstGeom prst="rect">
            <a:avLst/>
          </a:prstGeom>
        </p:spPr>
        <p:txBody>
          <a:bodyPr>
            <a:spAutoFit/>
          </a:bodyPr>
          <a:lstStyle/>
          <a:p>
            <a:pPr algn="ctr"/>
            <a:r>
              <a:rPr lang="es-ES" b="1" dirty="0"/>
              <a:t>Esquema de  un  tablero  principal  para  ingreso  automático  de  GE  con  barras </a:t>
            </a:r>
            <a:r>
              <a:rPr lang="es-ES" b="1" dirty="0" smtClean="0"/>
              <a:t>partidas</a:t>
            </a:r>
            <a:r>
              <a:rPr lang="es-ES" b="1" dirty="0"/>
              <a:t>, que divide servicios esenciales de no esenciales.</a:t>
            </a:r>
          </a:p>
        </p:txBody>
      </p:sp>
    </p:spTree>
    <p:extLst>
      <p:ext uri="{BB962C8B-B14F-4D97-AF65-F5344CB8AC3E}">
        <p14:creationId xmlns:p14="http://schemas.microsoft.com/office/powerpoint/2010/main" val="2473499954"/>
      </p:ext>
    </p:extLst>
  </p:cSld>
  <p:clrMapOvr>
    <a:masterClrMapping/>
  </p:clrMapOvr>
</p:sld>
</file>

<file path=ppt/slides/slide2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ángulo 2"/>
          <p:cNvSpPr/>
          <p:nvPr/>
        </p:nvSpPr>
        <p:spPr>
          <a:xfrm>
            <a:off x="437408" y="5625911"/>
            <a:ext cx="5430982" cy="646331"/>
          </a:xfrm>
          <a:prstGeom prst="rect">
            <a:avLst/>
          </a:prstGeom>
        </p:spPr>
        <p:txBody>
          <a:bodyPr wrap="square">
            <a:spAutoFit/>
          </a:bodyPr>
          <a:lstStyle/>
          <a:p>
            <a:pPr algn="ctr"/>
            <a:r>
              <a:rPr lang="es-ES" b="1" dirty="0"/>
              <a:t>Tablero principal con seccionamiento de barras para </a:t>
            </a:r>
            <a:r>
              <a:rPr lang="es-ES" b="1" dirty="0" smtClean="0"/>
              <a:t>conexión de </a:t>
            </a:r>
            <a:r>
              <a:rPr lang="es-ES" b="1" dirty="0"/>
              <a:t>GE a  servicios esenciales..</a:t>
            </a:r>
          </a:p>
        </p:txBody>
      </p:sp>
      <p:pic>
        <p:nvPicPr>
          <p:cNvPr id="4" name="Imagen 3"/>
          <p:cNvPicPr>
            <a:picLocks noChangeAspect="1"/>
          </p:cNvPicPr>
          <p:nvPr/>
        </p:nvPicPr>
        <p:blipFill>
          <a:blip r:embed="rId2"/>
          <a:stretch>
            <a:fillRect/>
          </a:stretch>
        </p:blipFill>
        <p:spPr>
          <a:xfrm>
            <a:off x="356261" y="368136"/>
            <a:ext cx="5593277" cy="5130139"/>
          </a:xfrm>
          <a:prstGeom prst="rect">
            <a:avLst/>
          </a:prstGeom>
        </p:spPr>
      </p:pic>
      <p:sp>
        <p:nvSpPr>
          <p:cNvPr id="7" name="Rectángulo 6"/>
          <p:cNvSpPr/>
          <p:nvPr/>
        </p:nvSpPr>
        <p:spPr>
          <a:xfrm>
            <a:off x="6456218" y="5025746"/>
            <a:ext cx="5217226" cy="923330"/>
          </a:xfrm>
          <a:prstGeom prst="rect">
            <a:avLst/>
          </a:prstGeom>
        </p:spPr>
        <p:txBody>
          <a:bodyPr wrap="square">
            <a:spAutoFit/>
          </a:bodyPr>
          <a:lstStyle/>
          <a:p>
            <a:pPr algn="ctr"/>
            <a:r>
              <a:rPr lang="es-ES" b="1" dirty="0"/>
              <a:t>Cálculo de la  Potencia Aparente dada la  </a:t>
            </a:r>
            <a:r>
              <a:rPr lang="es-ES" b="1" dirty="0" smtClean="0"/>
              <a:t>Potencia Mecánica</a:t>
            </a:r>
            <a:r>
              <a:rPr lang="es-ES" b="1" dirty="0"/>
              <a:t>. El  coeficiente 1,50 es genérico, debe </a:t>
            </a:r>
            <a:r>
              <a:rPr lang="es-ES" b="1" dirty="0" smtClean="0"/>
              <a:t>consultarse </a:t>
            </a:r>
            <a:r>
              <a:rPr lang="es-ES" b="1" dirty="0"/>
              <a:t>con el  fabricante del GE</a:t>
            </a:r>
          </a:p>
        </p:txBody>
      </p:sp>
      <p:pic>
        <p:nvPicPr>
          <p:cNvPr id="8" name="Imagen 7"/>
          <p:cNvPicPr>
            <a:picLocks noChangeAspect="1"/>
          </p:cNvPicPr>
          <p:nvPr/>
        </p:nvPicPr>
        <p:blipFill>
          <a:blip r:embed="rId3"/>
          <a:stretch>
            <a:fillRect/>
          </a:stretch>
        </p:blipFill>
        <p:spPr>
          <a:xfrm>
            <a:off x="6161314" y="881526"/>
            <a:ext cx="5807034" cy="4103358"/>
          </a:xfrm>
          <a:prstGeom prst="rect">
            <a:avLst/>
          </a:prstGeom>
        </p:spPr>
      </p:pic>
    </p:spTree>
    <p:extLst>
      <p:ext uri="{BB962C8B-B14F-4D97-AF65-F5344CB8AC3E}">
        <p14:creationId xmlns:p14="http://schemas.microsoft.com/office/powerpoint/2010/main" val="1090587534"/>
      </p:ext>
    </p:extLst>
  </p:cSld>
  <p:clrMapOvr>
    <a:masterClrMapping/>
  </p:clrMapOvr>
</p:sld>
</file>

<file path=ppt/slides/slide2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ángulo 3"/>
          <p:cNvSpPr/>
          <p:nvPr/>
        </p:nvSpPr>
        <p:spPr>
          <a:xfrm>
            <a:off x="237507" y="209360"/>
            <a:ext cx="11471564" cy="6186309"/>
          </a:xfrm>
          <a:prstGeom prst="rect">
            <a:avLst/>
          </a:prstGeom>
        </p:spPr>
        <p:txBody>
          <a:bodyPr wrap="square">
            <a:spAutoFit/>
          </a:bodyPr>
          <a:lstStyle/>
          <a:p>
            <a:pPr algn="just"/>
            <a:r>
              <a:rPr lang="es-ES" b="1" dirty="0">
                <a:solidFill>
                  <a:srgbClr val="0070C0"/>
                </a:solidFill>
                <a:latin typeface="Arial Rounded MT Bold" panose="020F0704030504030204" pitchFamily="34" charset="0"/>
              </a:rPr>
              <a:t>Componentes de un grupo electrógeno</a:t>
            </a:r>
          </a:p>
          <a:p>
            <a:pPr algn="just"/>
            <a:r>
              <a:rPr lang="es-ES" dirty="0"/>
              <a:t>Un grupo electrógeno posee una máquina motriz y un generador. Según la aplicación, el generador puede ser un alternador o un generador de corriente continua; nos concentraremos en los GE con alternadores, pues son los de uso común como generadores stand-</a:t>
            </a:r>
            <a:r>
              <a:rPr lang="es-ES" dirty="0" err="1"/>
              <a:t>by</a:t>
            </a:r>
            <a:r>
              <a:rPr lang="es-ES" dirty="0"/>
              <a:t> o de emergencia para suplantar el suministro de red de distribución.</a:t>
            </a:r>
          </a:p>
          <a:p>
            <a:pPr algn="just"/>
            <a:endParaRPr lang="es-ES" dirty="0" smtClean="0"/>
          </a:p>
          <a:p>
            <a:pPr algn="just"/>
            <a:r>
              <a:rPr lang="es-ES" b="1" dirty="0" smtClean="0">
                <a:solidFill>
                  <a:srgbClr val="0070C0"/>
                </a:solidFill>
                <a:latin typeface="Arial Rounded MT Bold" panose="020F0704030504030204" pitchFamily="34" charset="0"/>
              </a:rPr>
              <a:t>Alineación </a:t>
            </a:r>
            <a:r>
              <a:rPr lang="es-ES" b="1" dirty="0">
                <a:solidFill>
                  <a:srgbClr val="0070C0"/>
                </a:solidFill>
                <a:latin typeface="Arial Rounded MT Bold" panose="020F0704030504030204" pitchFamily="34" charset="0"/>
              </a:rPr>
              <a:t>de ejes</a:t>
            </a:r>
          </a:p>
          <a:p>
            <a:pPr algn="just"/>
            <a:r>
              <a:rPr lang="es-ES" b="1" dirty="0" smtClean="0">
                <a:solidFill>
                  <a:srgbClr val="0070C0"/>
                </a:solidFill>
              </a:rPr>
              <a:t>Un </a:t>
            </a:r>
            <a:r>
              <a:rPr lang="es-ES" b="1" dirty="0" smtClean="0">
                <a:solidFill>
                  <a:srgbClr val="0070C0"/>
                </a:solidFill>
              </a:rPr>
              <a:t>problema </a:t>
            </a:r>
            <a:r>
              <a:rPr lang="es-ES" b="1" dirty="0">
                <a:solidFill>
                  <a:srgbClr val="0070C0"/>
                </a:solidFill>
              </a:rPr>
              <a:t>común </a:t>
            </a:r>
            <a:r>
              <a:rPr lang="es-ES" b="1" dirty="0" smtClean="0">
                <a:solidFill>
                  <a:srgbClr val="0070C0"/>
                </a:solidFill>
              </a:rPr>
              <a:t>en la instalación </a:t>
            </a:r>
            <a:r>
              <a:rPr lang="es-ES" b="1" dirty="0" smtClean="0">
                <a:solidFill>
                  <a:srgbClr val="0070C0"/>
                </a:solidFill>
              </a:rPr>
              <a:t>de </a:t>
            </a:r>
            <a:r>
              <a:rPr lang="es-ES" b="1" dirty="0">
                <a:solidFill>
                  <a:srgbClr val="0070C0"/>
                </a:solidFill>
              </a:rPr>
              <a:t>grupos electrógenos </a:t>
            </a:r>
            <a:r>
              <a:rPr lang="es-ES" b="1" dirty="0" smtClean="0">
                <a:solidFill>
                  <a:srgbClr val="0070C0"/>
                </a:solidFill>
              </a:rPr>
              <a:t>es la </a:t>
            </a:r>
            <a:r>
              <a:rPr lang="es-ES" b="1" dirty="0" smtClean="0">
                <a:solidFill>
                  <a:srgbClr val="0070C0"/>
                </a:solidFill>
              </a:rPr>
              <a:t>inapropiada </a:t>
            </a:r>
            <a:r>
              <a:rPr lang="es-ES" b="1" dirty="0">
                <a:solidFill>
                  <a:srgbClr val="0070C0"/>
                </a:solidFill>
              </a:rPr>
              <a:t>alineación </a:t>
            </a:r>
            <a:r>
              <a:rPr lang="es-ES" b="1" dirty="0" smtClean="0">
                <a:solidFill>
                  <a:srgbClr val="0070C0"/>
                </a:solidFill>
              </a:rPr>
              <a:t>de los ejes del </a:t>
            </a:r>
            <a:r>
              <a:rPr lang="es-ES" b="1" dirty="0" smtClean="0">
                <a:solidFill>
                  <a:srgbClr val="0070C0"/>
                </a:solidFill>
              </a:rPr>
              <a:t>generador </a:t>
            </a:r>
            <a:r>
              <a:rPr lang="es-ES" b="1" dirty="0" smtClean="0">
                <a:solidFill>
                  <a:srgbClr val="0070C0"/>
                </a:solidFill>
              </a:rPr>
              <a:t>y de la máquina </a:t>
            </a:r>
            <a:r>
              <a:rPr lang="es-ES" b="1" dirty="0">
                <a:solidFill>
                  <a:srgbClr val="0070C0"/>
                </a:solidFill>
              </a:rPr>
              <a:t>motriz. </a:t>
            </a:r>
            <a:r>
              <a:rPr lang="es-ES" b="1" dirty="0" smtClean="0">
                <a:solidFill>
                  <a:srgbClr val="0070C0"/>
                </a:solidFill>
              </a:rPr>
              <a:t>Para </a:t>
            </a:r>
            <a:r>
              <a:rPr lang="es-ES" b="1" dirty="0">
                <a:solidFill>
                  <a:srgbClr val="0070C0"/>
                </a:solidFill>
              </a:rPr>
              <a:t>potencias medias </a:t>
            </a:r>
            <a:r>
              <a:rPr lang="es-ES" b="1" dirty="0" smtClean="0">
                <a:solidFill>
                  <a:srgbClr val="0070C0"/>
                </a:solidFill>
              </a:rPr>
              <a:t>y grandes</a:t>
            </a:r>
            <a:r>
              <a:rPr lang="es-ES" b="1" dirty="0">
                <a:solidFill>
                  <a:srgbClr val="0070C0"/>
                </a:solidFill>
              </a:rPr>
              <a:t>, los </a:t>
            </a:r>
            <a:r>
              <a:rPr lang="es-ES" b="1" dirty="0" smtClean="0">
                <a:solidFill>
                  <a:srgbClr val="0070C0"/>
                </a:solidFill>
              </a:rPr>
              <a:t>acoplamientos </a:t>
            </a:r>
            <a:r>
              <a:rPr lang="es-ES" b="1" dirty="0">
                <a:solidFill>
                  <a:srgbClr val="0070C0"/>
                </a:solidFill>
              </a:rPr>
              <a:t>no son flexibles </a:t>
            </a:r>
            <a:r>
              <a:rPr lang="es-ES" b="1" dirty="0" smtClean="0">
                <a:solidFill>
                  <a:srgbClr val="0070C0"/>
                </a:solidFill>
              </a:rPr>
              <a:t>y las </a:t>
            </a:r>
            <a:r>
              <a:rPr lang="es-ES" b="1" dirty="0" smtClean="0">
                <a:solidFill>
                  <a:srgbClr val="0070C0"/>
                </a:solidFill>
              </a:rPr>
              <a:t>líneas </a:t>
            </a:r>
            <a:r>
              <a:rPr lang="es-ES" b="1" dirty="0">
                <a:solidFill>
                  <a:srgbClr val="0070C0"/>
                </a:solidFill>
              </a:rPr>
              <a:t>de </a:t>
            </a:r>
            <a:r>
              <a:rPr lang="es-ES" b="1" dirty="0" smtClean="0">
                <a:solidFill>
                  <a:srgbClr val="0070C0"/>
                </a:solidFill>
              </a:rPr>
              <a:t>eje deben </a:t>
            </a:r>
            <a:r>
              <a:rPr lang="es-ES" b="1" dirty="0">
                <a:solidFill>
                  <a:srgbClr val="0070C0"/>
                </a:solidFill>
              </a:rPr>
              <a:t>ser alineadas con </a:t>
            </a:r>
            <a:r>
              <a:rPr lang="es-ES" b="1" dirty="0" smtClean="0">
                <a:solidFill>
                  <a:srgbClr val="0070C0"/>
                </a:solidFill>
              </a:rPr>
              <a:t>precisión</a:t>
            </a:r>
            <a:r>
              <a:rPr lang="es-ES" b="1" dirty="0">
                <a:solidFill>
                  <a:srgbClr val="0070C0"/>
                </a:solidFill>
              </a:rPr>
              <a:t>. Se </a:t>
            </a:r>
            <a:r>
              <a:rPr lang="es-ES" b="1" dirty="0" smtClean="0">
                <a:solidFill>
                  <a:srgbClr val="0070C0"/>
                </a:solidFill>
              </a:rPr>
              <a:t>utilizan comparadores </a:t>
            </a:r>
            <a:r>
              <a:rPr lang="es-ES" b="1" dirty="0" smtClean="0">
                <a:solidFill>
                  <a:srgbClr val="0070C0"/>
                </a:solidFill>
              </a:rPr>
              <a:t>dobles </a:t>
            </a:r>
            <a:r>
              <a:rPr lang="es-ES" b="1" dirty="0" smtClean="0">
                <a:solidFill>
                  <a:srgbClr val="0070C0"/>
                </a:solidFill>
              </a:rPr>
              <a:t>en forma axial y radial. Las </a:t>
            </a:r>
            <a:r>
              <a:rPr lang="es-ES" b="1" dirty="0" smtClean="0">
                <a:solidFill>
                  <a:srgbClr val="0070C0"/>
                </a:solidFill>
              </a:rPr>
              <a:t>posiciones </a:t>
            </a:r>
            <a:r>
              <a:rPr lang="es-ES" b="1" dirty="0" smtClean="0">
                <a:solidFill>
                  <a:srgbClr val="0070C0"/>
                </a:solidFill>
              </a:rPr>
              <a:t>de las máquinas </a:t>
            </a:r>
            <a:r>
              <a:rPr lang="es-ES" b="1" dirty="0" smtClean="0">
                <a:solidFill>
                  <a:srgbClr val="0070C0"/>
                </a:solidFill>
              </a:rPr>
              <a:t>se corrigen </a:t>
            </a:r>
            <a:r>
              <a:rPr lang="es-ES" b="1" dirty="0" smtClean="0">
                <a:solidFill>
                  <a:srgbClr val="0070C0"/>
                </a:solidFill>
              </a:rPr>
              <a:t>con placas </a:t>
            </a:r>
            <a:r>
              <a:rPr lang="es-ES" b="1" dirty="0">
                <a:solidFill>
                  <a:srgbClr val="0070C0"/>
                </a:solidFill>
              </a:rPr>
              <a:t>calibradas</a:t>
            </a:r>
            <a:r>
              <a:rPr lang="es-ES" b="1" dirty="0" smtClean="0">
                <a:solidFill>
                  <a:srgbClr val="0070C0"/>
                </a:solidFill>
              </a:rPr>
              <a:t>.</a:t>
            </a:r>
          </a:p>
          <a:p>
            <a:pPr algn="just"/>
            <a:endParaRPr lang="es-ES" dirty="0"/>
          </a:p>
          <a:p>
            <a:pPr algn="just"/>
            <a:r>
              <a:rPr lang="es-ES" dirty="0"/>
              <a:t>El alternador es una máquina sincrónica, generalmente de </a:t>
            </a:r>
            <a:r>
              <a:rPr lang="es-ES" dirty="0" smtClean="0"/>
              <a:t>cuatro </a:t>
            </a:r>
            <a:r>
              <a:rPr lang="es-ES" dirty="0"/>
              <a:t>polos, lo que implica una velocidad estable de la </a:t>
            </a:r>
            <a:r>
              <a:rPr lang="es-ES" dirty="0" smtClean="0"/>
              <a:t>máquina </a:t>
            </a:r>
            <a:r>
              <a:rPr lang="es-ES" dirty="0"/>
              <a:t>primaria o motriz de 1500 RPM para una frecuencia </a:t>
            </a:r>
            <a:r>
              <a:rPr lang="es-ES" dirty="0" smtClean="0"/>
              <a:t>eléctrica </a:t>
            </a:r>
            <a:r>
              <a:rPr lang="es-ES" dirty="0"/>
              <a:t>de 50Hz; se prefiere esta cantidad de polos, para </a:t>
            </a:r>
            <a:r>
              <a:rPr lang="es-ES" dirty="0" smtClean="0"/>
              <a:t>mantener </a:t>
            </a:r>
            <a:r>
              <a:rPr lang="es-ES" dirty="0"/>
              <a:t>más baja la velocidad de la máquina motriz diésel. </a:t>
            </a:r>
          </a:p>
          <a:p>
            <a:pPr algn="just"/>
            <a:r>
              <a:rPr lang="es-ES" dirty="0"/>
              <a:t>Para cargas </a:t>
            </a:r>
            <a:r>
              <a:rPr lang="es-ES" dirty="0" err="1"/>
              <a:t>alineales</a:t>
            </a:r>
            <a:r>
              <a:rPr lang="es-ES" dirty="0"/>
              <a:t> (UPS, rectificadores, convertidores </a:t>
            </a:r>
            <a:r>
              <a:rPr lang="es-ES" dirty="0" err="1" smtClean="0"/>
              <a:t>switching</a:t>
            </a:r>
            <a:r>
              <a:rPr lang="es-ES" dirty="0"/>
              <a:t>), que son las predominantes en estas épocas, es </a:t>
            </a:r>
            <a:r>
              <a:rPr lang="es-ES" dirty="0" smtClean="0"/>
              <a:t>referible </a:t>
            </a:r>
            <a:r>
              <a:rPr lang="es-ES" dirty="0"/>
              <a:t>utilizar alternadores con bobinado inducido (</a:t>
            </a:r>
            <a:r>
              <a:rPr lang="es-ES" dirty="0" err="1" smtClean="0"/>
              <a:t>estatórico</a:t>
            </a:r>
            <a:r>
              <a:rPr lang="es-ES" dirty="0"/>
              <a:t>) de paso fraccional, pues poseen características </a:t>
            </a:r>
            <a:r>
              <a:rPr lang="es-ES" dirty="0" smtClean="0"/>
              <a:t>de </a:t>
            </a:r>
            <a:r>
              <a:rPr lang="es-ES" dirty="0"/>
              <a:t>reducción de armónicos. Así, un paso fraccional de 2/3 </a:t>
            </a:r>
            <a:r>
              <a:rPr lang="es-ES" dirty="0" smtClean="0"/>
              <a:t>(</a:t>
            </a:r>
            <a:r>
              <a:rPr lang="es-ES" dirty="0"/>
              <a:t>ancho eléctrico de bobina de </a:t>
            </a:r>
            <a:r>
              <a:rPr lang="es-ES" dirty="0" smtClean="0"/>
              <a:t>120°) </a:t>
            </a:r>
            <a:r>
              <a:rPr lang="es-ES" dirty="0"/>
              <a:t>reduce la tercera </a:t>
            </a:r>
            <a:r>
              <a:rPr lang="es-ES" dirty="0" smtClean="0"/>
              <a:t>armónica</a:t>
            </a:r>
            <a:r>
              <a:rPr lang="es-ES" dirty="0"/>
              <a:t>. El inducido en el </a:t>
            </a:r>
            <a:r>
              <a:rPr lang="es-ES" dirty="0" smtClean="0"/>
              <a:t>estator </a:t>
            </a:r>
            <a:r>
              <a:rPr lang="es-ES" dirty="0"/>
              <a:t>elimina los anillos </a:t>
            </a:r>
            <a:r>
              <a:rPr lang="es-ES" dirty="0" err="1"/>
              <a:t>rozantes</a:t>
            </a:r>
            <a:r>
              <a:rPr lang="es-ES" dirty="0"/>
              <a:t> </a:t>
            </a:r>
            <a:r>
              <a:rPr lang="es-ES" dirty="0" smtClean="0"/>
              <a:t>(</a:t>
            </a:r>
            <a:r>
              <a:rPr lang="es-ES" dirty="0"/>
              <a:t>alternadores tipo </a:t>
            </a:r>
            <a:r>
              <a:rPr lang="es-ES" dirty="0" err="1"/>
              <a:t>brushless</a:t>
            </a:r>
            <a:r>
              <a:rPr lang="es-ES" dirty="0"/>
              <a:t>), mejora la confiabilidad de la </a:t>
            </a:r>
            <a:r>
              <a:rPr lang="es-ES" dirty="0" smtClean="0"/>
              <a:t>máquina </a:t>
            </a:r>
            <a:r>
              <a:rPr lang="es-ES" dirty="0"/>
              <a:t>y reduce el mantenimiento.</a:t>
            </a:r>
          </a:p>
          <a:p>
            <a:pPr algn="just"/>
            <a:r>
              <a:rPr lang="es-ES" dirty="0"/>
              <a:t>Algunos alternadores para GE poseen generación inicial </a:t>
            </a:r>
            <a:r>
              <a:rPr lang="es-ES" dirty="0" smtClean="0"/>
              <a:t>para </a:t>
            </a:r>
            <a:r>
              <a:rPr lang="es-ES" dirty="0"/>
              <a:t>la excitación con imanes permanentes y </a:t>
            </a:r>
            <a:r>
              <a:rPr lang="es-ES" dirty="0" smtClean="0"/>
              <a:t>rectificación por </a:t>
            </a:r>
            <a:r>
              <a:rPr lang="es-ES" dirty="0"/>
              <a:t>diodos montados en el eje; así, se eliminan escobillas</a:t>
            </a:r>
            <a:r>
              <a:rPr lang="es-ES" dirty="0" smtClean="0"/>
              <a:t>, colectores </a:t>
            </a:r>
            <a:r>
              <a:rPr lang="es-ES" dirty="0" smtClean="0"/>
              <a:t>y anillos </a:t>
            </a:r>
            <a:r>
              <a:rPr lang="es-ES" dirty="0" err="1" smtClean="0"/>
              <a:t>rozantes</a:t>
            </a:r>
            <a:r>
              <a:rPr lang="es-ES" dirty="0"/>
              <a:t>.</a:t>
            </a:r>
          </a:p>
          <a:p>
            <a:pPr algn="just"/>
            <a:r>
              <a:rPr lang="es-ES" dirty="0"/>
              <a:t>Por simplicidad, se prefieren alternadores autoventilados. </a:t>
            </a:r>
          </a:p>
        </p:txBody>
      </p:sp>
    </p:spTree>
    <p:extLst>
      <p:ext uri="{BB962C8B-B14F-4D97-AF65-F5344CB8AC3E}">
        <p14:creationId xmlns:p14="http://schemas.microsoft.com/office/powerpoint/2010/main" val="3821619663"/>
      </p:ext>
    </p:extLst>
  </p:cSld>
  <p:clrMapOvr>
    <a:masterClrMapping/>
  </p:clrMapOvr>
</p:sld>
</file>

<file path=ppt/slides/slide2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ángulo 3"/>
          <p:cNvSpPr/>
          <p:nvPr/>
        </p:nvSpPr>
        <p:spPr>
          <a:xfrm>
            <a:off x="237507" y="209360"/>
            <a:ext cx="11471564" cy="5909310"/>
          </a:xfrm>
          <a:prstGeom prst="rect">
            <a:avLst/>
          </a:prstGeom>
        </p:spPr>
        <p:txBody>
          <a:bodyPr wrap="square">
            <a:spAutoFit/>
          </a:bodyPr>
          <a:lstStyle/>
          <a:p>
            <a:pPr algn="just"/>
            <a:r>
              <a:rPr lang="es-ES" dirty="0" smtClean="0"/>
              <a:t>Cuando </a:t>
            </a:r>
            <a:r>
              <a:rPr lang="es-ES" dirty="0"/>
              <a:t>poseen grado de protección 1P21 (IEC 60529) </a:t>
            </a:r>
            <a:r>
              <a:rPr lang="es-ES" dirty="0" smtClean="0"/>
              <a:t>mínimo</a:t>
            </a:r>
            <a:r>
              <a:rPr lang="es-ES" dirty="0"/>
              <a:t>, no evitan el ingreso de polvo o chorros de agua, por lo </a:t>
            </a:r>
            <a:r>
              <a:rPr lang="es-ES" dirty="0" smtClean="0"/>
              <a:t>tanto</a:t>
            </a:r>
            <a:r>
              <a:rPr lang="es-ES" dirty="0"/>
              <a:t>, estos equipos deben ubicarse en ambientes aptos o </a:t>
            </a:r>
            <a:r>
              <a:rPr lang="es-ES" dirty="0" smtClean="0"/>
              <a:t>deben </a:t>
            </a:r>
            <a:r>
              <a:rPr lang="es-ES" dirty="0"/>
              <a:t>ser </a:t>
            </a:r>
            <a:r>
              <a:rPr lang="es-ES" dirty="0" err="1" smtClean="0"/>
              <a:t>cabinados</a:t>
            </a:r>
            <a:r>
              <a:rPr lang="es-ES" dirty="0"/>
              <a:t>. Existen equipos con protección hasta </a:t>
            </a:r>
          </a:p>
          <a:p>
            <a:pPr algn="just"/>
            <a:r>
              <a:rPr lang="es-ES" dirty="0"/>
              <a:t>IP56W que permiten el trabajo en inundación.</a:t>
            </a:r>
          </a:p>
          <a:p>
            <a:pPr algn="just"/>
            <a:r>
              <a:rPr lang="es-ES" dirty="0"/>
              <a:t>La clase de aislación puede ser F (</a:t>
            </a:r>
            <a:r>
              <a:rPr lang="es-ES" dirty="0" smtClean="0"/>
              <a:t>155°) </a:t>
            </a:r>
            <a:r>
              <a:rPr lang="es-ES" dirty="0"/>
              <a:t>o H (</a:t>
            </a:r>
            <a:r>
              <a:rPr lang="es-ES" dirty="0" smtClean="0"/>
              <a:t>180°) </a:t>
            </a:r>
            <a:r>
              <a:rPr lang="es-ES" dirty="0"/>
              <a:t>con </a:t>
            </a:r>
            <a:r>
              <a:rPr lang="es-ES" dirty="0" smtClean="0"/>
              <a:t>aislantes </a:t>
            </a:r>
            <a:r>
              <a:rPr lang="es-ES" dirty="0"/>
              <a:t>impregnados; se prefiere siempre la más </a:t>
            </a:r>
            <a:r>
              <a:rPr lang="es-ES" dirty="0" smtClean="0"/>
              <a:t>aislación alta </a:t>
            </a:r>
            <a:r>
              <a:rPr lang="es-ES" dirty="0"/>
              <a:t>posible en GE aptos para la alimentación de cargas no </a:t>
            </a:r>
            <a:r>
              <a:rPr lang="es-ES" dirty="0" smtClean="0"/>
              <a:t>lineales</a:t>
            </a:r>
            <a:r>
              <a:rPr lang="es-ES" dirty="0"/>
              <a:t>, dado que la circulación de corrientes armónicas </a:t>
            </a:r>
            <a:r>
              <a:rPr lang="es-ES" dirty="0" smtClean="0"/>
              <a:t>produce </a:t>
            </a:r>
            <a:r>
              <a:rPr lang="es-ES" dirty="0"/>
              <a:t>calentamientos extraordinarios.</a:t>
            </a:r>
          </a:p>
          <a:p>
            <a:pPr algn="just"/>
            <a:r>
              <a:rPr lang="es-ES" dirty="0"/>
              <a:t>Solo son monofásicos los GE para pequeños grupos </a:t>
            </a:r>
            <a:r>
              <a:rPr lang="es-ES" dirty="0" smtClean="0"/>
              <a:t>portátiles </a:t>
            </a:r>
            <a:r>
              <a:rPr lang="es-ES" dirty="0"/>
              <a:t>de hasta unos 5 </a:t>
            </a:r>
            <a:r>
              <a:rPr lang="es-ES" dirty="0" err="1"/>
              <a:t>kVA</a:t>
            </a:r>
            <a:r>
              <a:rPr lang="es-ES" dirty="0"/>
              <a:t>, de uso residencial, o para cargas </a:t>
            </a:r>
            <a:r>
              <a:rPr lang="es-ES" dirty="0" smtClean="0"/>
              <a:t>rápidas </a:t>
            </a:r>
            <a:r>
              <a:rPr lang="es-ES" dirty="0"/>
              <a:t>de baterías o alimentación de bombas de </a:t>
            </a:r>
            <a:r>
              <a:rPr lang="es-ES" dirty="0" smtClean="0"/>
              <a:t>emergencia </a:t>
            </a:r>
            <a:r>
              <a:rPr lang="es-ES" dirty="0"/>
              <a:t>(achique de inundación, etcétera).</a:t>
            </a:r>
          </a:p>
          <a:p>
            <a:pPr algn="just"/>
            <a:r>
              <a:rPr lang="es-ES" dirty="0"/>
              <a:t>El </a:t>
            </a:r>
            <a:r>
              <a:rPr lang="es-ES" b="1" dirty="0"/>
              <a:t>control automático de tensión </a:t>
            </a:r>
            <a:r>
              <a:rPr lang="es-ES" dirty="0"/>
              <a:t>(AVR) posee la función de </a:t>
            </a:r>
            <a:r>
              <a:rPr lang="es-ES" dirty="0" smtClean="0"/>
              <a:t>mantener </a:t>
            </a:r>
            <a:r>
              <a:rPr lang="es-ES" dirty="0"/>
              <a:t>estable la tensión de salida ante variación de </a:t>
            </a:r>
            <a:r>
              <a:rPr lang="es-ES" dirty="0" smtClean="0"/>
              <a:t>cargas </a:t>
            </a:r>
            <a:r>
              <a:rPr lang="es-ES" dirty="0"/>
              <a:t>o frecuencia. Son dispositivos electrónicos. La </a:t>
            </a:r>
            <a:r>
              <a:rPr lang="es-ES" dirty="0" err="1"/>
              <a:t>fem</a:t>
            </a:r>
            <a:r>
              <a:rPr lang="es-ES" dirty="0"/>
              <a:t> de un </a:t>
            </a:r>
            <a:r>
              <a:rPr lang="es-ES" dirty="0" smtClean="0"/>
              <a:t>alternador </a:t>
            </a:r>
            <a:r>
              <a:rPr lang="es-ES" dirty="0"/>
              <a:t>es función directa de la velocidad de rotación de la </a:t>
            </a:r>
            <a:r>
              <a:rPr lang="es-ES" dirty="0" smtClean="0"/>
              <a:t>máquina </a:t>
            </a:r>
            <a:r>
              <a:rPr lang="es-ES" dirty="0"/>
              <a:t>y de la corriente de excitación. El dispositivo de </a:t>
            </a:r>
            <a:r>
              <a:rPr lang="es-ES" dirty="0" smtClean="0"/>
              <a:t>control </a:t>
            </a:r>
            <a:r>
              <a:rPr lang="es-ES" dirty="0"/>
              <a:t>AVR es un lazo de realimentación que toma una muestra </a:t>
            </a:r>
            <a:r>
              <a:rPr lang="es-ES" dirty="0" smtClean="0"/>
              <a:t>de </a:t>
            </a:r>
            <a:r>
              <a:rPr lang="es-ES" dirty="0"/>
              <a:t>la tensión en bornes del alternador, la compara con una </a:t>
            </a:r>
            <a:r>
              <a:rPr lang="es-ES" dirty="0" smtClean="0"/>
              <a:t>tensión </a:t>
            </a:r>
            <a:r>
              <a:rPr lang="es-ES" dirty="0"/>
              <a:t>de referencia estable y controla directamente la </a:t>
            </a:r>
            <a:r>
              <a:rPr lang="es-ES" dirty="0" smtClean="0"/>
              <a:t>intensidad </a:t>
            </a:r>
            <a:r>
              <a:rPr lang="es-ES" dirty="0"/>
              <a:t>de corriente continua del bobinado de excitación.</a:t>
            </a:r>
          </a:p>
          <a:p>
            <a:pPr algn="just"/>
            <a:r>
              <a:rPr lang="es-ES" dirty="0"/>
              <a:t>En el esquema se observa un AVR con muestreo </a:t>
            </a:r>
            <a:r>
              <a:rPr lang="es-ES" dirty="0" smtClean="0"/>
              <a:t>monofásico</a:t>
            </a:r>
            <a:r>
              <a:rPr lang="es-ES" dirty="0" smtClean="0"/>
              <a:t>, aunque hay con muestreo </a:t>
            </a:r>
            <a:r>
              <a:rPr lang="es-ES" dirty="0"/>
              <a:t>trifásico</a:t>
            </a:r>
            <a:r>
              <a:rPr lang="es-ES" dirty="0" smtClean="0"/>
              <a:t>, más aptos para </a:t>
            </a:r>
            <a:r>
              <a:rPr lang="es-ES" dirty="0" smtClean="0"/>
              <a:t>cargas </a:t>
            </a:r>
            <a:r>
              <a:rPr lang="es-ES" dirty="0"/>
              <a:t>desequilibradas.</a:t>
            </a:r>
          </a:p>
          <a:p>
            <a:pPr algn="just"/>
            <a:r>
              <a:rPr lang="es-ES" dirty="0"/>
              <a:t>La corriente de excitación puede controlarse con SCR (</a:t>
            </a:r>
            <a:r>
              <a:rPr lang="es-ES" dirty="0" smtClean="0"/>
              <a:t>rectificador </a:t>
            </a:r>
            <a:r>
              <a:rPr lang="es-ES" dirty="0"/>
              <a:t>controlado de silicio o tiristor) de una forma simple</a:t>
            </a:r>
            <a:r>
              <a:rPr lang="es-ES" dirty="0" smtClean="0"/>
              <a:t>, mediante </a:t>
            </a:r>
            <a:r>
              <a:rPr lang="es-ES" dirty="0"/>
              <a:t>pulsos de control aplicados a la compuerta del </a:t>
            </a:r>
            <a:r>
              <a:rPr lang="es-ES" dirty="0" smtClean="0"/>
              <a:t>SCR</a:t>
            </a:r>
            <a:r>
              <a:rPr lang="es-ES" dirty="0"/>
              <a:t>. En ocasiones, cuando se alimentan cargas no lineales, </a:t>
            </a:r>
            <a:r>
              <a:rPr lang="es-ES" dirty="0" smtClean="0"/>
              <a:t>se </a:t>
            </a:r>
            <a:r>
              <a:rPr lang="es-ES" dirty="0"/>
              <a:t>producen variaciones cíclicas de la tensión, pues las </a:t>
            </a:r>
            <a:r>
              <a:rPr lang="es-ES" dirty="0" smtClean="0"/>
              <a:t>armónicas </a:t>
            </a:r>
            <a:r>
              <a:rPr lang="es-ES" dirty="0"/>
              <a:t>de la carga originan muescas (</a:t>
            </a:r>
            <a:r>
              <a:rPr lang="es-ES" dirty="0" err="1"/>
              <a:t>notches</a:t>
            </a:r>
            <a:r>
              <a:rPr lang="es-ES" dirty="0"/>
              <a:t>) en la onda </a:t>
            </a:r>
            <a:r>
              <a:rPr lang="es-ES" dirty="0" smtClean="0"/>
              <a:t>de </a:t>
            </a:r>
            <a:r>
              <a:rPr lang="es-ES" dirty="0"/>
              <a:t>tensión, y estas muescas de tensión pueden confundir </a:t>
            </a:r>
            <a:r>
              <a:rPr lang="es-ES" dirty="0" smtClean="0"/>
              <a:t>al </a:t>
            </a:r>
            <a:r>
              <a:rPr lang="es-ES" dirty="0"/>
              <a:t>SCR si no son correctamente filtradas, lo que no siempre </a:t>
            </a:r>
            <a:r>
              <a:rPr lang="es-ES" dirty="0" smtClean="0"/>
              <a:t>es </a:t>
            </a:r>
            <a:r>
              <a:rPr lang="es-ES" dirty="0"/>
              <a:t>posible, pues las variaciones de la carga alteran el factor </a:t>
            </a:r>
            <a:r>
              <a:rPr lang="es-ES" dirty="0" smtClean="0"/>
              <a:t>de </a:t>
            </a:r>
            <a:r>
              <a:rPr lang="es-ES" dirty="0"/>
              <a:t>mérito O de los filtros reduciendo su selectividad. Para </a:t>
            </a:r>
            <a:r>
              <a:rPr lang="es-ES" dirty="0" smtClean="0"/>
              <a:t>evitar </a:t>
            </a:r>
            <a:r>
              <a:rPr lang="es-ES" dirty="0"/>
              <a:t>este problema, se han diseñado AVR con control </a:t>
            </a:r>
            <a:r>
              <a:rPr lang="es-ES" dirty="0" smtClean="0"/>
              <a:t>por modulación </a:t>
            </a:r>
            <a:r>
              <a:rPr lang="es-ES" dirty="0" smtClean="0"/>
              <a:t>de ancho de pulso </a:t>
            </a:r>
            <a:r>
              <a:rPr lang="es-ES" dirty="0"/>
              <a:t>(PWM</a:t>
            </a:r>
            <a:r>
              <a:rPr lang="es-ES" dirty="0" smtClean="0"/>
              <a:t>).</a:t>
            </a:r>
            <a:endParaRPr lang="es-ES" dirty="0"/>
          </a:p>
        </p:txBody>
      </p:sp>
    </p:spTree>
    <p:extLst>
      <p:ext uri="{BB962C8B-B14F-4D97-AF65-F5344CB8AC3E}">
        <p14:creationId xmlns:p14="http://schemas.microsoft.com/office/powerpoint/2010/main" val="1736684635"/>
      </p:ext>
    </p:extLst>
  </p:cSld>
  <p:clrMapOvr>
    <a:masterClrMapping/>
  </p:clrMapOvr>
</p:sld>
</file>

<file path=ppt/slides/slide2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n 1"/>
          <p:cNvPicPr>
            <a:picLocks noChangeAspect="1"/>
          </p:cNvPicPr>
          <p:nvPr/>
        </p:nvPicPr>
        <p:blipFill>
          <a:blip r:embed="rId2"/>
          <a:stretch>
            <a:fillRect/>
          </a:stretch>
        </p:blipFill>
        <p:spPr>
          <a:xfrm>
            <a:off x="237507" y="308882"/>
            <a:ext cx="4352925" cy="3105150"/>
          </a:xfrm>
          <a:prstGeom prst="rect">
            <a:avLst/>
          </a:prstGeom>
        </p:spPr>
      </p:pic>
      <p:pic>
        <p:nvPicPr>
          <p:cNvPr id="3" name="Imagen 2"/>
          <p:cNvPicPr>
            <a:picLocks noChangeAspect="1"/>
          </p:cNvPicPr>
          <p:nvPr/>
        </p:nvPicPr>
        <p:blipFill>
          <a:blip r:embed="rId3"/>
          <a:stretch>
            <a:fillRect/>
          </a:stretch>
        </p:blipFill>
        <p:spPr>
          <a:xfrm>
            <a:off x="7089446" y="308882"/>
            <a:ext cx="4619625" cy="2952750"/>
          </a:xfrm>
          <a:prstGeom prst="rect">
            <a:avLst/>
          </a:prstGeom>
        </p:spPr>
      </p:pic>
      <p:sp>
        <p:nvSpPr>
          <p:cNvPr id="5" name="Rectángulo 4"/>
          <p:cNvSpPr/>
          <p:nvPr/>
        </p:nvSpPr>
        <p:spPr>
          <a:xfrm>
            <a:off x="237507" y="3414032"/>
            <a:ext cx="5273277" cy="923330"/>
          </a:xfrm>
          <a:prstGeom prst="rect">
            <a:avLst/>
          </a:prstGeom>
        </p:spPr>
        <p:txBody>
          <a:bodyPr wrap="square">
            <a:spAutoFit/>
          </a:bodyPr>
          <a:lstStyle/>
          <a:p>
            <a:pPr algn="ctr"/>
            <a:r>
              <a:rPr lang="es-ES" b="1" dirty="0"/>
              <a:t>Esquema de conexionado de un AVR. Se toma una muestra de tensión </a:t>
            </a:r>
            <a:r>
              <a:rPr lang="es-ES" b="1" dirty="0" smtClean="0"/>
              <a:t>monofásica </a:t>
            </a:r>
            <a:r>
              <a:rPr lang="es-ES" b="1" dirty="0"/>
              <a:t>y se controla la excitación según varíe la tensión.</a:t>
            </a:r>
            <a:endParaRPr lang="es-ES" b="1" dirty="0"/>
          </a:p>
        </p:txBody>
      </p:sp>
      <p:sp>
        <p:nvSpPr>
          <p:cNvPr id="6" name="Rectángulo 5"/>
          <p:cNvSpPr/>
          <p:nvPr/>
        </p:nvSpPr>
        <p:spPr>
          <a:xfrm>
            <a:off x="6851904" y="3261632"/>
            <a:ext cx="5059680" cy="923330"/>
          </a:xfrm>
          <a:prstGeom prst="rect">
            <a:avLst/>
          </a:prstGeom>
        </p:spPr>
        <p:txBody>
          <a:bodyPr wrap="square">
            <a:spAutoFit/>
          </a:bodyPr>
          <a:lstStyle/>
          <a:p>
            <a:pPr algn="ctr"/>
            <a:r>
              <a:rPr lang="es-ES" b="1" dirty="0"/>
              <a:t>Esquema de funcionamiento de un SCR (tiristor).  El  semiconductor </a:t>
            </a:r>
            <a:r>
              <a:rPr lang="es-ES" b="1" dirty="0" smtClean="0"/>
              <a:t>conduce </a:t>
            </a:r>
            <a:r>
              <a:rPr lang="es-ES" b="1" dirty="0"/>
              <a:t>cuando recibe un pulso en su  compuerta.</a:t>
            </a:r>
          </a:p>
        </p:txBody>
      </p:sp>
    </p:spTree>
    <p:extLst>
      <p:ext uri="{BB962C8B-B14F-4D97-AF65-F5344CB8AC3E}">
        <p14:creationId xmlns:p14="http://schemas.microsoft.com/office/powerpoint/2010/main" val="1198554756"/>
      </p:ext>
    </p:extLst>
  </p:cSld>
  <p:clrMapOvr>
    <a:masterClrMapping/>
  </p:clrMapOvr>
</p:sld>
</file>

<file path=ppt/slides/slide2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ángulo 3"/>
          <p:cNvSpPr/>
          <p:nvPr/>
        </p:nvSpPr>
        <p:spPr>
          <a:xfrm>
            <a:off x="205364" y="268224"/>
            <a:ext cx="11471564" cy="2585323"/>
          </a:xfrm>
          <a:prstGeom prst="rect">
            <a:avLst/>
          </a:prstGeom>
        </p:spPr>
        <p:txBody>
          <a:bodyPr wrap="square">
            <a:spAutoFit/>
          </a:bodyPr>
          <a:lstStyle/>
          <a:p>
            <a:pPr algn="just"/>
            <a:r>
              <a:rPr lang="es-ES" b="1" dirty="0" smtClean="0">
                <a:solidFill>
                  <a:srgbClr val="0070C0"/>
                </a:solidFill>
                <a:latin typeface="Arial Rounded MT Bold" panose="020F0704030504030204" pitchFamily="34" charset="0"/>
              </a:rPr>
              <a:t>¿</a:t>
            </a:r>
            <a:r>
              <a:rPr lang="es-ES" b="1" dirty="0">
                <a:solidFill>
                  <a:srgbClr val="0070C0"/>
                </a:solidFill>
                <a:latin typeface="Arial Rounded MT Bold" panose="020F0704030504030204" pitchFamily="34" charset="0"/>
              </a:rPr>
              <a:t>Cómo funciona </a:t>
            </a:r>
            <a:r>
              <a:rPr lang="es-ES" b="1" dirty="0" smtClean="0">
                <a:solidFill>
                  <a:srgbClr val="0070C0"/>
                </a:solidFill>
                <a:latin typeface="Arial Rounded MT Bold" panose="020F0704030504030204" pitchFamily="34" charset="0"/>
              </a:rPr>
              <a:t>un SCR</a:t>
            </a:r>
            <a:r>
              <a:rPr lang="es-ES" b="1" dirty="0">
                <a:solidFill>
                  <a:srgbClr val="0070C0"/>
                </a:solidFill>
                <a:latin typeface="Arial Rounded MT Bold" panose="020F0704030504030204" pitchFamily="34" charset="0"/>
              </a:rPr>
              <a:t>?</a:t>
            </a:r>
          </a:p>
          <a:p>
            <a:pPr algn="just"/>
            <a:r>
              <a:rPr lang="es-ES" b="1" dirty="0">
                <a:solidFill>
                  <a:srgbClr val="0070C0"/>
                </a:solidFill>
              </a:rPr>
              <a:t>Un </a:t>
            </a:r>
            <a:r>
              <a:rPr lang="es-ES" b="1" dirty="0" smtClean="0">
                <a:solidFill>
                  <a:srgbClr val="0070C0"/>
                </a:solidFill>
              </a:rPr>
              <a:t>SCR o </a:t>
            </a:r>
            <a:r>
              <a:rPr lang="es-ES" b="1" dirty="0">
                <a:solidFill>
                  <a:srgbClr val="0070C0"/>
                </a:solidFill>
              </a:rPr>
              <a:t>tiristor </a:t>
            </a:r>
            <a:r>
              <a:rPr lang="es-ES" b="1" dirty="0" smtClean="0">
                <a:solidFill>
                  <a:srgbClr val="0070C0"/>
                </a:solidFill>
              </a:rPr>
              <a:t>es un diodo </a:t>
            </a:r>
            <a:r>
              <a:rPr lang="es-ES" b="1" dirty="0">
                <a:solidFill>
                  <a:srgbClr val="0070C0"/>
                </a:solidFill>
              </a:rPr>
              <a:t>polarizado </a:t>
            </a:r>
            <a:r>
              <a:rPr lang="es-ES" b="1" dirty="0" smtClean="0">
                <a:solidFill>
                  <a:srgbClr val="0070C0"/>
                </a:solidFill>
              </a:rPr>
              <a:t>directamente (el </a:t>
            </a:r>
            <a:r>
              <a:rPr lang="es-ES" b="1" dirty="0" smtClean="0">
                <a:solidFill>
                  <a:srgbClr val="0070C0"/>
                </a:solidFill>
              </a:rPr>
              <a:t>polo </a:t>
            </a:r>
            <a:r>
              <a:rPr lang="es-ES" b="1" dirty="0">
                <a:solidFill>
                  <a:srgbClr val="0070C0"/>
                </a:solidFill>
              </a:rPr>
              <a:t>positivo conectado </a:t>
            </a:r>
            <a:r>
              <a:rPr lang="es-ES" b="1" dirty="0" smtClean="0">
                <a:solidFill>
                  <a:srgbClr val="0070C0"/>
                </a:solidFill>
              </a:rPr>
              <a:t>a su ánodo y el negativo </a:t>
            </a:r>
            <a:r>
              <a:rPr lang="es-ES" b="1" dirty="0" smtClean="0">
                <a:solidFill>
                  <a:srgbClr val="0070C0"/>
                </a:solidFill>
              </a:rPr>
              <a:t>a su </a:t>
            </a:r>
            <a:r>
              <a:rPr lang="es-ES" b="1" dirty="0" smtClean="0">
                <a:solidFill>
                  <a:srgbClr val="0070C0"/>
                </a:solidFill>
              </a:rPr>
              <a:t>cátodo</a:t>
            </a:r>
            <a:r>
              <a:rPr lang="es-ES" b="1" dirty="0">
                <a:solidFill>
                  <a:srgbClr val="0070C0"/>
                </a:solidFill>
              </a:rPr>
              <a:t>), </a:t>
            </a:r>
            <a:r>
              <a:rPr lang="es-ES" b="1" dirty="0" smtClean="0">
                <a:solidFill>
                  <a:srgbClr val="0070C0"/>
                </a:solidFill>
              </a:rPr>
              <a:t>al que se le introduce </a:t>
            </a:r>
            <a:r>
              <a:rPr lang="es-ES" b="1" dirty="0">
                <a:solidFill>
                  <a:srgbClr val="0070C0"/>
                </a:solidFill>
              </a:rPr>
              <a:t>un tercer electrodo (la </a:t>
            </a:r>
            <a:r>
              <a:rPr lang="es-ES" b="1" dirty="0" smtClean="0">
                <a:solidFill>
                  <a:srgbClr val="0070C0"/>
                </a:solidFill>
              </a:rPr>
              <a:t>compuerta</a:t>
            </a:r>
            <a:r>
              <a:rPr lang="es-ES" b="1" dirty="0">
                <a:solidFill>
                  <a:srgbClr val="0070C0"/>
                </a:solidFill>
              </a:rPr>
              <a:t>) que permite controlar </a:t>
            </a:r>
            <a:r>
              <a:rPr lang="es-ES" b="1" dirty="0" smtClean="0">
                <a:solidFill>
                  <a:srgbClr val="0070C0"/>
                </a:solidFill>
              </a:rPr>
              <a:t>la conducción</a:t>
            </a:r>
            <a:r>
              <a:rPr lang="es-ES" b="1" dirty="0">
                <a:solidFill>
                  <a:srgbClr val="0070C0"/>
                </a:solidFill>
              </a:rPr>
              <a:t>: cuando </a:t>
            </a:r>
            <a:r>
              <a:rPr lang="es-ES" b="1" dirty="0" smtClean="0">
                <a:solidFill>
                  <a:srgbClr val="0070C0"/>
                </a:solidFill>
              </a:rPr>
              <a:t>un </a:t>
            </a:r>
            <a:r>
              <a:rPr lang="es-ES" b="1" dirty="0" smtClean="0">
                <a:solidFill>
                  <a:srgbClr val="0070C0"/>
                </a:solidFill>
              </a:rPr>
              <a:t>pulso </a:t>
            </a:r>
            <a:r>
              <a:rPr lang="es-ES" b="1" dirty="0">
                <a:solidFill>
                  <a:srgbClr val="0070C0"/>
                </a:solidFill>
              </a:rPr>
              <a:t>positivo </a:t>
            </a:r>
            <a:r>
              <a:rPr lang="es-ES" b="1" dirty="0" smtClean="0">
                <a:solidFill>
                  <a:srgbClr val="0070C0"/>
                </a:solidFill>
              </a:rPr>
              <a:t>se introduce en la compuerta</a:t>
            </a:r>
            <a:r>
              <a:rPr lang="es-ES" b="1" dirty="0">
                <a:solidFill>
                  <a:srgbClr val="0070C0"/>
                </a:solidFill>
              </a:rPr>
              <a:t>, </a:t>
            </a:r>
            <a:r>
              <a:rPr lang="es-ES" b="1" dirty="0" smtClean="0">
                <a:solidFill>
                  <a:srgbClr val="0070C0"/>
                </a:solidFill>
              </a:rPr>
              <a:t>el diodo </a:t>
            </a:r>
            <a:r>
              <a:rPr lang="es-ES" b="1" dirty="0" smtClean="0">
                <a:solidFill>
                  <a:srgbClr val="0070C0"/>
                </a:solidFill>
              </a:rPr>
              <a:t>controlado </a:t>
            </a:r>
            <a:r>
              <a:rPr lang="es-ES" b="1" dirty="0">
                <a:solidFill>
                  <a:srgbClr val="0070C0"/>
                </a:solidFill>
              </a:rPr>
              <a:t>conduce. </a:t>
            </a:r>
            <a:r>
              <a:rPr lang="es-ES" b="1" dirty="0" smtClean="0">
                <a:solidFill>
                  <a:srgbClr val="0070C0"/>
                </a:solidFill>
              </a:rPr>
              <a:t>Si está conectado a corriente </a:t>
            </a:r>
            <a:r>
              <a:rPr lang="es-ES" b="1" dirty="0">
                <a:solidFill>
                  <a:srgbClr val="0070C0"/>
                </a:solidFill>
              </a:rPr>
              <a:t>alterna, </a:t>
            </a:r>
            <a:r>
              <a:rPr lang="es-ES" b="1" dirty="0" smtClean="0">
                <a:solidFill>
                  <a:srgbClr val="0070C0"/>
                </a:solidFill>
              </a:rPr>
              <a:t>el </a:t>
            </a:r>
            <a:r>
              <a:rPr lang="es-ES" b="1" dirty="0" smtClean="0">
                <a:solidFill>
                  <a:srgbClr val="0070C0"/>
                </a:solidFill>
              </a:rPr>
              <a:t>diodo </a:t>
            </a:r>
            <a:r>
              <a:rPr lang="es-ES" b="1" dirty="0">
                <a:solidFill>
                  <a:srgbClr val="0070C0"/>
                </a:solidFill>
              </a:rPr>
              <a:t>SCR conduce hasta tanto </a:t>
            </a:r>
            <a:r>
              <a:rPr lang="es-ES" b="1" dirty="0" smtClean="0">
                <a:solidFill>
                  <a:srgbClr val="0070C0"/>
                </a:solidFill>
              </a:rPr>
              <a:t>la corriente llega a su </a:t>
            </a:r>
            <a:r>
              <a:rPr lang="es-ES" b="1" dirty="0" smtClean="0">
                <a:solidFill>
                  <a:srgbClr val="0070C0"/>
                </a:solidFill>
              </a:rPr>
              <a:t>hemiciclo </a:t>
            </a:r>
            <a:r>
              <a:rPr lang="es-ES" b="1" dirty="0">
                <a:solidFill>
                  <a:srgbClr val="0070C0"/>
                </a:solidFill>
              </a:rPr>
              <a:t>negativo. </a:t>
            </a:r>
            <a:r>
              <a:rPr lang="es-ES" b="1" dirty="0" smtClean="0">
                <a:solidFill>
                  <a:srgbClr val="0070C0"/>
                </a:solidFill>
              </a:rPr>
              <a:t>La corriente </a:t>
            </a:r>
            <a:r>
              <a:rPr lang="es-ES" b="1" dirty="0">
                <a:solidFill>
                  <a:srgbClr val="0070C0"/>
                </a:solidFill>
              </a:rPr>
              <a:t>resultante </a:t>
            </a:r>
            <a:r>
              <a:rPr lang="es-ES" b="1" dirty="0" smtClean="0">
                <a:solidFill>
                  <a:srgbClr val="0070C0"/>
                </a:solidFill>
              </a:rPr>
              <a:t>es una </a:t>
            </a:r>
            <a:r>
              <a:rPr lang="es-ES" b="1" dirty="0">
                <a:solidFill>
                  <a:srgbClr val="0070C0"/>
                </a:solidFill>
              </a:rPr>
              <a:t>serie </a:t>
            </a:r>
            <a:r>
              <a:rPr lang="es-ES" b="1" dirty="0" smtClean="0">
                <a:solidFill>
                  <a:srgbClr val="0070C0"/>
                </a:solidFill>
              </a:rPr>
              <a:t>de </a:t>
            </a:r>
            <a:r>
              <a:rPr lang="es-ES" b="1" dirty="0" smtClean="0">
                <a:solidFill>
                  <a:srgbClr val="0070C0"/>
                </a:solidFill>
              </a:rPr>
              <a:t>pulsos </a:t>
            </a:r>
            <a:r>
              <a:rPr lang="es-ES" b="1" dirty="0">
                <a:solidFill>
                  <a:srgbClr val="0070C0"/>
                </a:solidFill>
              </a:rPr>
              <a:t>formados por </a:t>
            </a:r>
            <a:r>
              <a:rPr lang="es-ES" b="1" dirty="0" smtClean="0">
                <a:solidFill>
                  <a:srgbClr val="0070C0"/>
                </a:solidFill>
              </a:rPr>
              <a:t>la porción </a:t>
            </a:r>
            <a:r>
              <a:rPr lang="es-ES" b="1" dirty="0">
                <a:solidFill>
                  <a:srgbClr val="0070C0"/>
                </a:solidFill>
              </a:rPr>
              <a:t>conductora </a:t>
            </a:r>
            <a:r>
              <a:rPr lang="es-ES" b="1" dirty="0" smtClean="0">
                <a:solidFill>
                  <a:srgbClr val="0070C0"/>
                </a:solidFill>
              </a:rPr>
              <a:t>de los </a:t>
            </a:r>
            <a:r>
              <a:rPr lang="es-ES" b="1" dirty="0" smtClean="0">
                <a:solidFill>
                  <a:srgbClr val="0070C0"/>
                </a:solidFill>
              </a:rPr>
              <a:t>hemiciclos </a:t>
            </a:r>
            <a:r>
              <a:rPr lang="es-ES" b="1" dirty="0">
                <a:solidFill>
                  <a:srgbClr val="0070C0"/>
                </a:solidFill>
              </a:rPr>
              <a:t>de corriente. Cuanto mayor </a:t>
            </a:r>
            <a:r>
              <a:rPr lang="es-ES" b="1" dirty="0" smtClean="0">
                <a:solidFill>
                  <a:srgbClr val="0070C0"/>
                </a:solidFill>
              </a:rPr>
              <a:t>es el ángulo </a:t>
            </a:r>
            <a:r>
              <a:rPr lang="es-ES" b="1" dirty="0">
                <a:solidFill>
                  <a:srgbClr val="0070C0"/>
                </a:solidFill>
              </a:rPr>
              <a:t>de </a:t>
            </a:r>
            <a:r>
              <a:rPr lang="es-ES" b="1" dirty="0" smtClean="0">
                <a:solidFill>
                  <a:srgbClr val="0070C0"/>
                </a:solidFill>
              </a:rPr>
              <a:t>conducción </a:t>
            </a:r>
            <a:r>
              <a:rPr lang="es-ES" b="1" dirty="0">
                <a:solidFill>
                  <a:srgbClr val="0070C0"/>
                </a:solidFill>
              </a:rPr>
              <a:t>(</a:t>
            </a:r>
            <a:r>
              <a:rPr lang="es-ES" b="1" dirty="0" smtClean="0">
                <a:solidFill>
                  <a:srgbClr val="0070C0"/>
                </a:solidFill>
              </a:rPr>
              <a:t>la porción </a:t>
            </a:r>
            <a:r>
              <a:rPr lang="es-ES" b="1" dirty="0">
                <a:solidFill>
                  <a:srgbClr val="0070C0"/>
                </a:solidFill>
              </a:rPr>
              <a:t>conductora </a:t>
            </a:r>
            <a:r>
              <a:rPr lang="es-ES" b="1" dirty="0" smtClean="0">
                <a:solidFill>
                  <a:srgbClr val="0070C0"/>
                </a:solidFill>
              </a:rPr>
              <a:t>del hemiciclo</a:t>
            </a:r>
            <a:r>
              <a:rPr lang="es-ES" b="1" dirty="0">
                <a:solidFill>
                  <a:srgbClr val="0070C0"/>
                </a:solidFill>
              </a:rPr>
              <a:t>), mayor </a:t>
            </a:r>
            <a:r>
              <a:rPr lang="es-ES" b="1" dirty="0" smtClean="0">
                <a:solidFill>
                  <a:srgbClr val="0070C0"/>
                </a:solidFill>
              </a:rPr>
              <a:t>es </a:t>
            </a:r>
            <a:r>
              <a:rPr lang="es-ES" b="1" dirty="0" smtClean="0">
                <a:solidFill>
                  <a:srgbClr val="0070C0"/>
                </a:solidFill>
              </a:rPr>
              <a:t>la corriente </a:t>
            </a:r>
            <a:r>
              <a:rPr lang="es-ES" b="1" dirty="0">
                <a:solidFill>
                  <a:srgbClr val="0070C0"/>
                </a:solidFill>
              </a:rPr>
              <a:t>continua pulsante</a:t>
            </a:r>
            <a:r>
              <a:rPr lang="es-ES" b="1" dirty="0" smtClean="0">
                <a:solidFill>
                  <a:srgbClr val="0070C0"/>
                </a:solidFill>
              </a:rPr>
              <a:t>. De </a:t>
            </a:r>
            <a:r>
              <a:rPr lang="es-ES" b="1" dirty="0">
                <a:solidFill>
                  <a:srgbClr val="0070C0"/>
                </a:solidFill>
              </a:rPr>
              <a:t>esta forma, </a:t>
            </a:r>
            <a:r>
              <a:rPr lang="es-ES" b="1" dirty="0" smtClean="0">
                <a:solidFill>
                  <a:srgbClr val="0070C0"/>
                </a:solidFill>
              </a:rPr>
              <a:t>es posible </a:t>
            </a:r>
            <a:r>
              <a:rPr lang="es-ES" b="1" dirty="0" smtClean="0">
                <a:solidFill>
                  <a:srgbClr val="0070C0"/>
                </a:solidFill>
              </a:rPr>
              <a:t>controlar </a:t>
            </a:r>
            <a:r>
              <a:rPr lang="es-ES" b="1" dirty="0">
                <a:solidFill>
                  <a:srgbClr val="0070C0"/>
                </a:solidFill>
              </a:rPr>
              <a:t>con </a:t>
            </a:r>
            <a:r>
              <a:rPr lang="es-ES" b="1" dirty="0" smtClean="0">
                <a:solidFill>
                  <a:srgbClr val="0070C0"/>
                </a:solidFill>
              </a:rPr>
              <a:t>facilidad la corriente en cualquier </a:t>
            </a:r>
            <a:r>
              <a:rPr lang="es-ES" b="1" dirty="0">
                <a:solidFill>
                  <a:srgbClr val="0070C0"/>
                </a:solidFill>
              </a:rPr>
              <a:t>dispositivo </a:t>
            </a:r>
            <a:r>
              <a:rPr lang="es-ES" b="1" dirty="0" smtClean="0">
                <a:solidFill>
                  <a:srgbClr val="0070C0"/>
                </a:solidFill>
              </a:rPr>
              <a:t>de </a:t>
            </a:r>
            <a:r>
              <a:rPr lang="es-ES" b="1" dirty="0" smtClean="0">
                <a:solidFill>
                  <a:srgbClr val="0070C0"/>
                </a:solidFill>
              </a:rPr>
              <a:t>carga, por </a:t>
            </a:r>
            <a:r>
              <a:rPr lang="es-ES" b="1" dirty="0">
                <a:solidFill>
                  <a:srgbClr val="0070C0"/>
                </a:solidFill>
              </a:rPr>
              <a:t>ejemplo </a:t>
            </a:r>
            <a:r>
              <a:rPr lang="es-ES" b="1" dirty="0" smtClean="0">
                <a:solidFill>
                  <a:srgbClr val="0070C0"/>
                </a:solidFill>
              </a:rPr>
              <a:t>el bobinado </a:t>
            </a:r>
            <a:r>
              <a:rPr lang="es-ES" b="1" dirty="0">
                <a:solidFill>
                  <a:srgbClr val="0070C0"/>
                </a:solidFill>
              </a:rPr>
              <a:t>de excitación </a:t>
            </a:r>
            <a:r>
              <a:rPr lang="es-ES" b="1" dirty="0" smtClean="0">
                <a:solidFill>
                  <a:srgbClr val="0070C0"/>
                </a:solidFill>
              </a:rPr>
              <a:t>de un </a:t>
            </a:r>
            <a:r>
              <a:rPr lang="es-ES" b="1" dirty="0" smtClean="0">
                <a:solidFill>
                  <a:srgbClr val="0070C0"/>
                </a:solidFill>
              </a:rPr>
              <a:t>alternador</a:t>
            </a:r>
            <a:r>
              <a:rPr lang="es-ES" b="1" dirty="0">
                <a:solidFill>
                  <a:srgbClr val="0070C0"/>
                </a:solidFill>
              </a:rPr>
              <a:t>, </a:t>
            </a:r>
            <a:r>
              <a:rPr lang="es-ES" b="1" dirty="0" smtClean="0">
                <a:solidFill>
                  <a:srgbClr val="0070C0"/>
                </a:solidFill>
              </a:rPr>
              <a:t>o en el caso de un motor </a:t>
            </a:r>
            <a:r>
              <a:rPr lang="es-ES" b="1" dirty="0">
                <a:solidFill>
                  <a:srgbClr val="0070C0"/>
                </a:solidFill>
              </a:rPr>
              <a:t>de corriente continua, </a:t>
            </a:r>
            <a:r>
              <a:rPr lang="es-ES" b="1" dirty="0" smtClean="0">
                <a:solidFill>
                  <a:srgbClr val="0070C0"/>
                </a:solidFill>
              </a:rPr>
              <a:t>vigilar </a:t>
            </a:r>
            <a:r>
              <a:rPr lang="es-ES" b="1" dirty="0" smtClean="0">
                <a:solidFill>
                  <a:srgbClr val="0070C0"/>
                </a:solidFill>
              </a:rPr>
              <a:t>su velocidad </a:t>
            </a:r>
            <a:r>
              <a:rPr lang="es-ES" b="1" dirty="0">
                <a:solidFill>
                  <a:srgbClr val="0070C0"/>
                </a:solidFill>
              </a:rPr>
              <a:t>por </a:t>
            </a:r>
            <a:r>
              <a:rPr lang="es-ES" b="1" dirty="0" smtClean="0">
                <a:solidFill>
                  <a:srgbClr val="0070C0"/>
                </a:solidFill>
              </a:rPr>
              <a:t>control de la corriente </a:t>
            </a:r>
            <a:r>
              <a:rPr lang="es-ES" b="1" dirty="0">
                <a:solidFill>
                  <a:srgbClr val="0070C0"/>
                </a:solidFill>
              </a:rPr>
              <a:t>aplicada</a:t>
            </a:r>
            <a:r>
              <a:rPr lang="es-ES" b="1" dirty="0" smtClean="0">
                <a:solidFill>
                  <a:srgbClr val="0070C0"/>
                </a:solidFill>
              </a:rPr>
              <a:t>.</a:t>
            </a:r>
            <a:endParaRPr lang="es-ES" dirty="0"/>
          </a:p>
        </p:txBody>
      </p:sp>
      <p:sp>
        <p:nvSpPr>
          <p:cNvPr id="7" name="Rectángulo 6"/>
          <p:cNvSpPr/>
          <p:nvPr/>
        </p:nvSpPr>
        <p:spPr>
          <a:xfrm>
            <a:off x="-276160" y="5888950"/>
            <a:ext cx="6158860" cy="923330"/>
          </a:xfrm>
          <a:prstGeom prst="rect">
            <a:avLst/>
          </a:prstGeom>
        </p:spPr>
        <p:txBody>
          <a:bodyPr wrap="square">
            <a:spAutoFit/>
          </a:bodyPr>
          <a:lstStyle/>
          <a:p>
            <a:pPr algn="ctr"/>
            <a:r>
              <a:rPr lang="es-ES" b="1" dirty="0"/>
              <a:t>Esquema de funcionamiento de un SCR (tiristor).  El  </a:t>
            </a:r>
            <a:r>
              <a:rPr lang="es-ES" b="1" dirty="0" smtClean="0"/>
              <a:t>semiconductor conduce </a:t>
            </a:r>
            <a:r>
              <a:rPr lang="es-ES" b="1" dirty="0"/>
              <a:t>cuando recibe un pulso en su compuerta.</a:t>
            </a:r>
          </a:p>
        </p:txBody>
      </p:sp>
      <p:pic>
        <p:nvPicPr>
          <p:cNvPr id="8" name="Imagen 7"/>
          <p:cNvPicPr>
            <a:picLocks noChangeAspect="1"/>
          </p:cNvPicPr>
          <p:nvPr/>
        </p:nvPicPr>
        <p:blipFill>
          <a:blip r:embed="rId2"/>
          <a:stretch>
            <a:fillRect/>
          </a:stretch>
        </p:blipFill>
        <p:spPr>
          <a:xfrm>
            <a:off x="546740" y="2806827"/>
            <a:ext cx="4648200" cy="3095625"/>
          </a:xfrm>
          <a:prstGeom prst="rect">
            <a:avLst/>
          </a:prstGeom>
        </p:spPr>
      </p:pic>
      <p:pic>
        <p:nvPicPr>
          <p:cNvPr id="9" name="Imagen 8"/>
          <p:cNvPicPr>
            <a:picLocks noChangeAspect="1"/>
          </p:cNvPicPr>
          <p:nvPr/>
        </p:nvPicPr>
        <p:blipFill>
          <a:blip r:embed="rId3"/>
          <a:stretch>
            <a:fillRect/>
          </a:stretch>
        </p:blipFill>
        <p:spPr>
          <a:xfrm>
            <a:off x="6619551" y="2806827"/>
            <a:ext cx="4429125" cy="3095625"/>
          </a:xfrm>
          <a:prstGeom prst="rect">
            <a:avLst/>
          </a:prstGeom>
        </p:spPr>
      </p:pic>
      <p:sp>
        <p:nvSpPr>
          <p:cNvPr id="10" name="Rectángulo 9"/>
          <p:cNvSpPr/>
          <p:nvPr/>
        </p:nvSpPr>
        <p:spPr>
          <a:xfrm>
            <a:off x="5882700" y="5911810"/>
            <a:ext cx="6096000" cy="923330"/>
          </a:xfrm>
          <a:prstGeom prst="rect">
            <a:avLst/>
          </a:prstGeom>
        </p:spPr>
        <p:txBody>
          <a:bodyPr>
            <a:spAutoFit/>
          </a:bodyPr>
          <a:lstStyle/>
          <a:p>
            <a:pPr algn="ctr"/>
            <a:r>
              <a:rPr lang="es-ES" b="1" dirty="0" smtClean="0"/>
              <a:t>Calidad </a:t>
            </a:r>
            <a:r>
              <a:rPr lang="es-ES" b="1" dirty="0"/>
              <a:t>de la  onda en el AVR. Un </a:t>
            </a:r>
            <a:r>
              <a:rPr lang="es-ES" b="1" dirty="0" err="1"/>
              <a:t>notch</a:t>
            </a:r>
            <a:r>
              <a:rPr lang="es-ES" b="1" dirty="0"/>
              <a:t> puede apagar un SCR,</a:t>
            </a:r>
          </a:p>
          <a:p>
            <a:pPr algn="ctr"/>
            <a:r>
              <a:rPr lang="es-ES" b="1" dirty="0"/>
              <a:t>disminuyendo la excitación y, por lo tanto, también la tensión del alternador.</a:t>
            </a:r>
          </a:p>
        </p:txBody>
      </p:sp>
    </p:spTree>
    <p:extLst>
      <p:ext uri="{BB962C8B-B14F-4D97-AF65-F5344CB8AC3E}">
        <p14:creationId xmlns:p14="http://schemas.microsoft.com/office/powerpoint/2010/main" val="813379948"/>
      </p:ext>
    </p:extLst>
  </p:cSld>
  <p:clrMapOvr>
    <a:masterClrMapping/>
  </p:clrMapOvr>
</p:sld>
</file>

<file path=ppt/slides/slide2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ángulo 3"/>
          <p:cNvSpPr/>
          <p:nvPr/>
        </p:nvSpPr>
        <p:spPr>
          <a:xfrm>
            <a:off x="205364" y="268224"/>
            <a:ext cx="7822355" cy="6463308"/>
          </a:xfrm>
          <a:prstGeom prst="rect">
            <a:avLst/>
          </a:prstGeom>
        </p:spPr>
        <p:txBody>
          <a:bodyPr wrap="square">
            <a:spAutoFit/>
          </a:bodyPr>
          <a:lstStyle/>
          <a:p>
            <a:pPr algn="just"/>
            <a:r>
              <a:rPr lang="es-ES" b="1" dirty="0">
                <a:solidFill>
                  <a:srgbClr val="0070C0"/>
                </a:solidFill>
                <a:latin typeface="Arial Rounded MT Bold" panose="020F0704030504030204" pitchFamily="34" charset="0"/>
              </a:rPr>
              <a:t>Efectos de  la  calidad </a:t>
            </a:r>
            <a:r>
              <a:rPr lang="es-ES" b="1" dirty="0" smtClean="0">
                <a:solidFill>
                  <a:srgbClr val="0070C0"/>
                </a:solidFill>
                <a:latin typeface="Arial Rounded MT Bold" panose="020F0704030504030204" pitchFamily="34" charset="0"/>
              </a:rPr>
              <a:t>de </a:t>
            </a:r>
            <a:r>
              <a:rPr lang="es-ES" b="1" dirty="0">
                <a:solidFill>
                  <a:srgbClr val="0070C0"/>
                </a:solidFill>
                <a:latin typeface="Arial Rounded MT Bold" panose="020F0704030504030204" pitchFamily="34" charset="0"/>
              </a:rPr>
              <a:t>energía de un  </a:t>
            </a:r>
            <a:r>
              <a:rPr lang="es-ES" b="1" dirty="0" smtClean="0">
                <a:solidFill>
                  <a:srgbClr val="0070C0"/>
                </a:solidFill>
                <a:latin typeface="Arial Rounded MT Bold" panose="020F0704030504030204" pitchFamily="34" charset="0"/>
              </a:rPr>
              <a:t>GE</a:t>
            </a:r>
          </a:p>
          <a:p>
            <a:pPr algn="just"/>
            <a:r>
              <a:rPr lang="es-ES" dirty="0" smtClean="0"/>
              <a:t>En </a:t>
            </a:r>
            <a:r>
              <a:rPr lang="es-ES" dirty="0" smtClean="0"/>
              <a:t>el gráfico </a:t>
            </a:r>
            <a:r>
              <a:rPr lang="es-ES" dirty="0"/>
              <a:t>que </a:t>
            </a:r>
            <a:r>
              <a:rPr lang="es-ES" dirty="0" smtClean="0"/>
              <a:t>se muestra al final de esta columna </a:t>
            </a:r>
            <a:r>
              <a:rPr lang="es-ES" dirty="0" smtClean="0"/>
              <a:t>podemos </a:t>
            </a:r>
            <a:r>
              <a:rPr lang="es-ES" dirty="0"/>
              <a:t>ver que para </a:t>
            </a:r>
            <a:r>
              <a:rPr lang="es-ES" dirty="0" smtClean="0"/>
              <a:t>un alternador</a:t>
            </a:r>
            <a:r>
              <a:rPr lang="es-ES" dirty="0"/>
              <a:t>, el tipo de carga afecta </a:t>
            </a:r>
            <a:r>
              <a:rPr lang="es-ES" dirty="0" smtClean="0"/>
              <a:t>la </a:t>
            </a:r>
            <a:r>
              <a:rPr lang="es-ES" dirty="0" smtClean="0"/>
              <a:t>distorsión </a:t>
            </a:r>
            <a:r>
              <a:rPr lang="es-ES" dirty="0" smtClean="0"/>
              <a:t>armónica</a:t>
            </a:r>
            <a:r>
              <a:rPr lang="es-ES" dirty="0"/>
              <a:t>. </a:t>
            </a:r>
            <a:r>
              <a:rPr lang="es-ES" dirty="0" smtClean="0"/>
              <a:t>Esto es importante para elegir un GE. Por </a:t>
            </a:r>
            <a:r>
              <a:rPr lang="es-ES" dirty="0" smtClean="0"/>
              <a:t>ejemplo</a:t>
            </a:r>
            <a:r>
              <a:rPr lang="es-ES" dirty="0"/>
              <a:t>, </a:t>
            </a:r>
            <a:r>
              <a:rPr lang="es-ES" dirty="0" smtClean="0"/>
              <a:t>si se requiere </a:t>
            </a:r>
            <a:r>
              <a:rPr lang="es-ES" dirty="0"/>
              <a:t>que </a:t>
            </a:r>
            <a:r>
              <a:rPr lang="es-ES" dirty="0" smtClean="0"/>
              <a:t>la THD </a:t>
            </a:r>
            <a:r>
              <a:rPr lang="es-ES" dirty="0"/>
              <a:t>(distorsión armónica total) </a:t>
            </a:r>
            <a:r>
              <a:rPr lang="es-ES" dirty="0" smtClean="0"/>
              <a:t>sea </a:t>
            </a:r>
            <a:r>
              <a:rPr lang="es-ES" dirty="0"/>
              <a:t>no mayor </a:t>
            </a:r>
            <a:r>
              <a:rPr lang="es-ES" dirty="0" smtClean="0"/>
              <a:t>al 5 % </a:t>
            </a:r>
            <a:r>
              <a:rPr lang="es-ES" dirty="0"/>
              <a:t>(</a:t>
            </a:r>
            <a:r>
              <a:rPr lang="es-ES" dirty="0" smtClean="0"/>
              <a:t>el estándar </a:t>
            </a:r>
            <a:r>
              <a:rPr lang="es-ES" dirty="0"/>
              <a:t>para </a:t>
            </a:r>
            <a:r>
              <a:rPr lang="es-ES" dirty="0" smtClean="0"/>
              <a:t>la red de distribución</a:t>
            </a:r>
            <a:r>
              <a:rPr lang="es-ES" dirty="0"/>
              <a:t>), </a:t>
            </a:r>
            <a:r>
              <a:rPr lang="es-ES" dirty="0" smtClean="0"/>
              <a:t>el </a:t>
            </a:r>
            <a:r>
              <a:rPr lang="es-ES" dirty="0" smtClean="0"/>
              <a:t>alternador elegido solamente </a:t>
            </a:r>
            <a:r>
              <a:rPr lang="es-ES" dirty="0"/>
              <a:t>deberá trabajar </a:t>
            </a:r>
            <a:r>
              <a:rPr lang="es-ES" dirty="0" smtClean="0"/>
              <a:t>al 14 % de </a:t>
            </a:r>
            <a:r>
              <a:rPr lang="es-ES" dirty="0" smtClean="0"/>
              <a:t>su </a:t>
            </a:r>
            <a:r>
              <a:rPr lang="es-ES" dirty="0" smtClean="0"/>
              <a:t>carga </a:t>
            </a:r>
            <a:r>
              <a:rPr lang="es-ES" dirty="0"/>
              <a:t>nominal con </a:t>
            </a:r>
            <a:r>
              <a:rPr lang="es-ES" dirty="0" smtClean="0"/>
              <a:t>un motor </a:t>
            </a:r>
            <a:r>
              <a:rPr lang="es-ES" dirty="0"/>
              <a:t>controlado por </a:t>
            </a:r>
            <a:r>
              <a:rPr lang="es-ES" dirty="0" smtClean="0"/>
              <a:t>seis pulsos</a:t>
            </a:r>
            <a:r>
              <a:rPr lang="es-ES" dirty="0"/>
              <a:t>. </a:t>
            </a:r>
          </a:p>
          <a:p>
            <a:pPr algn="just"/>
            <a:r>
              <a:rPr lang="es-ES" dirty="0"/>
              <a:t>Acerca </a:t>
            </a:r>
            <a:r>
              <a:rPr lang="es-ES" dirty="0" smtClean="0"/>
              <a:t>de la terminología de pulsos utilizada en electrónica </a:t>
            </a:r>
            <a:r>
              <a:rPr lang="es-ES" dirty="0" smtClean="0"/>
              <a:t>de </a:t>
            </a:r>
            <a:r>
              <a:rPr lang="es-ES" dirty="0" smtClean="0"/>
              <a:t>control de potencia, vale mencionar que un rectificador </a:t>
            </a:r>
            <a:r>
              <a:rPr lang="es-ES" dirty="0" smtClean="0"/>
              <a:t>trifásico </a:t>
            </a:r>
            <a:r>
              <a:rPr lang="es-ES" dirty="0"/>
              <a:t>produce seis pulsos </a:t>
            </a:r>
            <a:r>
              <a:rPr lang="es-ES" dirty="0" smtClean="0"/>
              <a:t>de corriente </a:t>
            </a:r>
            <a:r>
              <a:rPr lang="es-ES" dirty="0"/>
              <a:t>en su salida, por lo </a:t>
            </a:r>
            <a:r>
              <a:rPr lang="es-ES" dirty="0" smtClean="0"/>
              <a:t>tanto</a:t>
            </a:r>
            <a:r>
              <a:rPr lang="es-ES" dirty="0"/>
              <a:t>, </a:t>
            </a:r>
            <a:r>
              <a:rPr lang="es-ES" dirty="0" smtClean="0"/>
              <a:t>se lo denomina </a:t>
            </a:r>
            <a:r>
              <a:rPr lang="es-ES" dirty="0"/>
              <a:t>de </a:t>
            </a:r>
            <a:r>
              <a:rPr lang="es-ES" dirty="0" smtClean="0"/>
              <a:t>seis pulsos</a:t>
            </a:r>
            <a:r>
              <a:rPr lang="es-ES" dirty="0"/>
              <a:t>. Un solo diodo </a:t>
            </a:r>
            <a:r>
              <a:rPr lang="es-ES" dirty="0" smtClean="0"/>
              <a:t>conectado </a:t>
            </a:r>
            <a:r>
              <a:rPr lang="es-ES" dirty="0" smtClean="0"/>
              <a:t>a un generador monofásico es un rectificador de un </a:t>
            </a:r>
            <a:r>
              <a:rPr lang="es-ES" dirty="0" smtClean="0"/>
              <a:t>pulso</a:t>
            </a:r>
            <a:r>
              <a:rPr lang="es-ES" dirty="0"/>
              <a:t>. </a:t>
            </a:r>
            <a:r>
              <a:rPr lang="es-ES" dirty="0" smtClean="0"/>
              <a:t>En un circuito </a:t>
            </a:r>
            <a:r>
              <a:rPr lang="es-ES" dirty="0"/>
              <a:t>trifásico, cuando </a:t>
            </a:r>
            <a:r>
              <a:rPr lang="es-ES" dirty="0" smtClean="0"/>
              <a:t>se rectifica en media </a:t>
            </a:r>
            <a:r>
              <a:rPr lang="es-ES" dirty="0" smtClean="0"/>
              <a:t>onda</a:t>
            </a:r>
            <a:r>
              <a:rPr lang="es-ES" dirty="0"/>
              <a:t>, se producen tres pulsos de corriente </a:t>
            </a:r>
            <a:r>
              <a:rPr lang="es-ES" dirty="0" smtClean="0"/>
              <a:t>a su salida</a:t>
            </a:r>
            <a:r>
              <a:rPr lang="es-ES" dirty="0"/>
              <a:t>. </a:t>
            </a:r>
            <a:r>
              <a:rPr lang="es-ES" dirty="0" smtClean="0"/>
              <a:t>Cuanto </a:t>
            </a:r>
            <a:r>
              <a:rPr lang="es-ES" dirty="0" smtClean="0"/>
              <a:t>mayor </a:t>
            </a:r>
            <a:r>
              <a:rPr lang="es-ES" dirty="0"/>
              <a:t>es </a:t>
            </a:r>
            <a:r>
              <a:rPr lang="es-ES" dirty="0" smtClean="0"/>
              <a:t>la cantidad de pulsos</a:t>
            </a:r>
            <a:r>
              <a:rPr lang="es-ES" dirty="0"/>
              <a:t>, menos </a:t>
            </a:r>
            <a:r>
              <a:rPr lang="es-ES" dirty="0" smtClean="0"/>
              <a:t>rizada es la salida</a:t>
            </a:r>
            <a:r>
              <a:rPr lang="es-ES" dirty="0"/>
              <a:t>, </a:t>
            </a:r>
            <a:r>
              <a:rPr lang="es-ES" dirty="0" smtClean="0"/>
              <a:t>por </a:t>
            </a:r>
            <a:r>
              <a:rPr lang="es-ES" dirty="0" smtClean="0"/>
              <a:t>lo tanto</a:t>
            </a:r>
            <a:r>
              <a:rPr lang="es-ES" dirty="0"/>
              <a:t>, menor es </a:t>
            </a:r>
            <a:r>
              <a:rPr lang="es-ES" dirty="0" smtClean="0"/>
              <a:t>la cantidad de armónicos </a:t>
            </a:r>
            <a:r>
              <a:rPr lang="es-ES" dirty="0"/>
              <a:t>generados. </a:t>
            </a:r>
          </a:p>
          <a:p>
            <a:pPr algn="just"/>
            <a:r>
              <a:rPr lang="es-ES" dirty="0" smtClean="0"/>
              <a:t>Esto implica un sobredimensionamiento del alternador, que </a:t>
            </a:r>
            <a:r>
              <a:rPr lang="es-ES" dirty="0" smtClean="0"/>
              <a:t>constituye </a:t>
            </a:r>
            <a:r>
              <a:rPr lang="es-ES" dirty="0" smtClean="0"/>
              <a:t>un costo extra muy importante. Por este motivo</a:t>
            </a:r>
            <a:r>
              <a:rPr lang="es-ES" dirty="0"/>
              <a:t>, </a:t>
            </a:r>
            <a:r>
              <a:rPr lang="es-ES" dirty="0" smtClean="0"/>
              <a:t>cuando </a:t>
            </a:r>
            <a:r>
              <a:rPr lang="es-ES" dirty="0" smtClean="0"/>
              <a:t>se requieren </a:t>
            </a:r>
            <a:r>
              <a:rPr lang="es-ES" dirty="0"/>
              <a:t>muy bajos valores de THD, </a:t>
            </a:r>
            <a:r>
              <a:rPr lang="es-ES" dirty="0" smtClean="0"/>
              <a:t>se deberá </a:t>
            </a:r>
            <a:r>
              <a:rPr lang="es-ES" dirty="0" smtClean="0"/>
              <a:t>incorporar </a:t>
            </a:r>
            <a:r>
              <a:rPr lang="es-ES" dirty="0"/>
              <a:t>un </a:t>
            </a:r>
            <a:r>
              <a:rPr lang="es-ES" dirty="0" smtClean="0"/>
              <a:t>filtro activo o pasivo a la salida del GE. En general</a:t>
            </a:r>
            <a:r>
              <a:rPr lang="es-ES" dirty="0"/>
              <a:t>, </a:t>
            </a:r>
            <a:r>
              <a:rPr lang="es-ES" dirty="0" smtClean="0"/>
              <a:t>si </a:t>
            </a:r>
            <a:r>
              <a:rPr lang="es-ES" dirty="0" smtClean="0"/>
              <a:t>la carga es una </a:t>
            </a:r>
            <a:r>
              <a:rPr lang="es-ES" dirty="0"/>
              <a:t>UPS, no es necesario un THD </a:t>
            </a:r>
            <a:r>
              <a:rPr lang="es-ES" dirty="0" smtClean="0"/>
              <a:t>tan bajo</a:t>
            </a:r>
            <a:r>
              <a:rPr lang="es-ES" dirty="0"/>
              <a:t>.</a:t>
            </a:r>
          </a:p>
          <a:p>
            <a:pPr algn="just"/>
            <a:r>
              <a:rPr lang="es-ES" b="1" dirty="0" smtClean="0">
                <a:solidFill>
                  <a:srgbClr val="0070C0"/>
                </a:solidFill>
                <a:latin typeface="Arial Rounded MT Bold" panose="020F0704030504030204" pitchFamily="34" charset="0"/>
              </a:rPr>
              <a:t>La </a:t>
            </a:r>
            <a:r>
              <a:rPr lang="es-ES" b="1" dirty="0" smtClean="0">
                <a:solidFill>
                  <a:srgbClr val="0070C0"/>
                </a:solidFill>
                <a:latin typeface="Arial Rounded MT Bold" panose="020F0704030504030204" pitchFamily="34" charset="0"/>
              </a:rPr>
              <a:t>máquina </a:t>
            </a:r>
            <a:r>
              <a:rPr lang="es-ES" b="1" dirty="0">
                <a:solidFill>
                  <a:srgbClr val="0070C0"/>
                </a:solidFill>
                <a:latin typeface="Arial Rounded MT Bold" panose="020F0704030504030204" pitchFamily="34" charset="0"/>
              </a:rPr>
              <a:t>motriz</a:t>
            </a:r>
          </a:p>
          <a:p>
            <a:pPr algn="just"/>
            <a:r>
              <a:rPr lang="es-ES" dirty="0" smtClean="0"/>
              <a:t>Se </a:t>
            </a:r>
            <a:r>
              <a:rPr lang="es-ES" dirty="0"/>
              <a:t>trata de una máquina diésel. En ocasiones, son del tipo </a:t>
            </a:r>
            <a:r>
              <a:rPr lang="es-ES" dirty="0" err="1" smtClean="0"/>
              <a:t>bicombustible</a:t>
            </a:r>
            <a:r>
              <a:rPr lang="es-ES" dirty="0"/>
              <a:t>, con gasoil y gas natural de red, dependiendo </a:t>
            </a:r>
            <a:r>
              <a:rPr lang="es-ES" dirty="0" smtClean="0"/>
              <a:t>de </a:t>
            </a:r>
            <a:r>
              <a:rPr lang="es-ES" dirty="0"/>
              <a:t>la facilidad de acceso que se tenga a este último </a:t>
            </a:r>
            <a:r>
              <a:rPr lang="es-ES" dirty="0" smtClean="0"/>
              <a:t>combustible </a:t>
            </a:r>
            <a:r>
              <a:rPr lang="es-ES" dirty="0"/>
              <a:t>o incluso con biogás.</a:t>
            </a:r>
          </a:p>
          <a:p>
            <a:pPr algn="just"/>
            <a:r>
              <a:rPr lang="es-ES" dirty="0" smtClean="0"/>
              <a:t>Efectos </a:t>
            </a:r>
            <a:r>
              <a:rPr lang="es-ES" dirty="0"/>
              <a:t>de </a:t>
            </a:r>
            <a:r>
              <a:rPr lang="es-ES" dirty="0" smtClean="0"/>
              <a:t>la carga </a:t>
            </a:r>
            <a:r>
              <a:rPr lang="es-ES" dirty="0"/>
              <a:t>de un </a:t>
            </a:r>
            <a:r>
              <a:rPr lang="es-ES" dirty="0" err="1" smtClean="0"/>
              <a:t>alternadorsobre</a:t>
            </a:r>
            <a:r>
              <a:rPr lang="es-ES" dirty="0" smtClean="0"/>
              <a:t> </a:t>
            </a:r>
            <a:r>
              <a:rPr lang="es-ES" dirty="0"/>
              <a:t>la distorsión armónica total de la onda</a:t>
            </a:r>
            <a:r>
              <a:rPr lang="es-ES" dirty="0" smtClean="0"/>
              <a:t>.</a:t>
            </a:r>
            <a:endParaRPr lang="es-ES" dirty="0"/>
          </a:p>
        </p:txBody>
      </p:sp>
      <p:pic>
        <p:nvPicPr>
          <p:cNvPr id="11" name="Imagen 10"/>
          <p:cNvPicPr>
            <a:picLocks noChangeAspect="1"/>
          </p:cNvPicPr>
          <p:nvPr/>
        </p:nvPicPr>
        <p:blipFill>
          <a:blip r:embed="rId2"/>
          <a:stretch>
            <a:fillRect/>
          </a:stretch>
        </p:blipFill>
        <p:spPr>
          <a:xfrm>
            <a:off x="8122723" y="268224"/>
            <a:ext cx="3788228" cy="5278740"/>
          </a:xfrm>
          <a:prstGeom prst="rect">
            <a:avLst/>
          </a:prstGeom>
        </p:spPr>
      </p:pic>
      <p:sp>
        <p:nvSpPr>
          <p:cNvPr id="12" name="Rectángulo 11"/>
          <p:cNvSpPr/>
          <p:nvPr/>
        </p:nvSpPr>
        <p:spPr>
          <a:xfrm>
            <a:off x="8027719" y="5630092"/>
            <a:ext cx="3883232" cy="923330"/>
          </a:xfrm>
          <a:prstGeom prst="rect">
            <a:avLst/>
          </a:prstGeom>
        </p:spPr>
        <p:txBody>
          <a:bodyPr wrap="square">
            <a:spAutoFit/>
          </a:bodyPr>
          <a:lstStyle/>
          <a:p>
            <a:pPr algn="ctr"/>
            <a:r>
              <a:rPr lang="es-ES" b="1" dirty="0" smtClean="0"/>
              <a:t>Efectos </a:t>
            </a:r>
            <a:r>
              <a:rPr lang="es-ES" b="1" dirty="0"/>
              <a:t>de la  carga de un </a:t>
            </a:r>
            <a:r>
              <a:rPr lang="es-ES" b="1" dirty="0" smtClean="0"/>
              <a:t>alternador sobre </a:t>
            </a:r>
            <a:r>
              <a:rPr lang="es-ES" b="1" dirty="0"/>
              <a:t>la distorsión armónica total de la onda</a:t>
            </a:r>
            <a:r>
              <a:rPr lang="es-ES" dirty="0"/>
              <a:t>.</a:t>
            </a:r>
          </a:p>
        </p:txBody>
      </p:sp>
    </p:spTree>
    <p:extLst>
      <p:ext uri="{BB962C8B-B14F-4D97-AF65-F5344CB8AC3E}">
        <p14:creationId xmlns:p14="http://schemas.microsoft.com/office/powerpoint/2010/main" val="1127314734"/>
      </p:ext>
    </p:extLst>
  </p:cSld>
  <p:clrMapOvr>
    <a:masterClrMapping/>
  </p:clrMapOvr>
</p:sld>
</file>

<file path=ppt/slides/slide2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ángulo 3"/>
          <p:cNvSpPr/>
          <p:nvPr/>
        </p:nvSpPr>
        <p:spPr>
          <a:xfrm>
            <a:off x="205364" y="268224"/>
            <a:ext cx="11471564" cy="6186309"/>
          </a:xfrm>
          <a:prstGeom prst="rect">
            <a:avLst/>
          </a:prstGeom>
        </p:spPr>
        <p:txBody>
          <a:bodyPr wrap="square">
            <a:spAutoFit/>
          </a:bodyPr>
          <a:lstStyle/>
          <a:p>
            <a:pPr algn="just"/>
            <a:r>
              <a:rPr lang="es-ES" b="1" dirty="0" smtClean="0">
                <a:solidFill>
                  <a:srgbClr val="0070C0"/>
                </a:solidFill>
                <a:latin typeface="Arial Rounded MT Bold" panose="020F0704030504030204" pitchFamily="34" charset="0"/>
              </a:rPr>
              <a:t>Tipos </a:t>
            </a:r>
            <a:r>
              <a:rPr lang="es-ES" b="1" dirty="0" smtClean="0">
                <a:solidFill>
                  <a:srgbClr val="0070C0"/>
                </a:solidFill>
                <a:latin typeface="Arial Rounded MT Bold" panose="020F0704030504030204" pitchFamily="34" charset="0"/>
              </a:rPr>
              <a:t>de motores</a:t>
            </a:r>
            <a:endParaRPr lang="es-ES" b="1" dirty="0">
              <a:solidFill>
                <a:srgbClr val="0070C0"/>
              </a:solidFill>
              <a:latin typeface="Arial Rounded MT Bold" panose="020F0704030504030204" pitchFamily="34" charset="0"/>
            </a:endParaRPr>
          </a:p>
          <a:p>
            <a:pPr algn="just"/>
            <a:r>
              <a:rPr lang="es-ES" b="1" dirty="0" smtClean="0">
                <a:solidFill>
                  <a:srgbClr val="0070C0"/>
                </a:solidFill>
              </a:rPr>
              <a:t>La alimentación </a:t>
            </a:r>
            <a:r>
              <a:rPr lang="es-ES" b="1" dirty="0">
                <a:solidFill>
                  <a:srgbClr val="0070C0"/>
                </a:solidFill>
              </a:rPr>
              <a:t>de GE con gas </a:t>
            </a:r>
            <a:r>
              <a:rPr lang="es-ES" b="1" dirty="0" smtClean="0">
                <a:solidFill>
                  <a:srgbClr val="0070C0"/>
                </a:solidFill>
              </a:rPr>
              <a:t>natural </a:t>
            </a:r>
            <a:r>
              <a:rPr lang="es-ES" b="1" dirty="0" smtClean="0">
                <a:solidFill>
                  <a:srgbClr val="0070C0"/>
                </a:solidFill>
              </a:rPr>
              <a:t>es una </a:t>
            </a:r>
            <a:r>
              <a:rPr lang="es-ES" b="1" dirty="0">
                <a:solidFill>
                  <a:srgbClr val="0070C0"/>
                </a:solidFill>
              </a:rPr>
              <a:t>opción limpia, </a:t>
            </a:r>
            <a:r>
              <a:rPr lang="es-ES" b="1" dirty="0" smtClean="0">
                <a:solidFill>
                  <a:srgbClr val="0070C0"/>
                </a:solidFill>
              </a:rPr>
              <a:t>económica </a:t>
            </a:r>
            <a:r>
              <a:rPr lang="es-ES" b="1" dirty="0" smtClean="0">
                <a:solidFill>
                  <a:srgbClr val="0070C0"/>
                </a:solidFill>
              </a:rPr>
              <a:t>y de alto rendimiento</a:t>
            </a:r>
            <a:r>
              <a:rPr lang="es-ES" b="1" dirty="0" smtClean="0">
                <a:solidFill>
                  <a:srgbClr val="0070C0"/>
                </a:solidFill>
              </a:rPr>
              <a:t>, y </a:t>
            </a:r>
            <a:r>
              <a:rPr lang="es-ES" b="1" dirty="0" smtClean="0">
                <a:solidFill>
                  <a:srgbClr val="0070C0"/>
                </a:solidFill>
              </a:rPr>
              <a:t>estos </a:t>
            </a:r>
            <a:r>
              <a:rPr lang="es-ES" b="1" dirty="0">
                <a:solidFill>
                  <a:srgbClr val="0070C0"/>
                </a:solidFill>
              </a:rPr>
              <a:t>son más seguros que los </a:t>
            </a:r>
            <a:r>
              <a:rPr lang="es-ES" b="1" dirty="0" smtClean="0">
                <a:solidFill>
                  <a:srgbClr val="0070C0"/>
                </a:solidFill>
              </a:rPr>
              <a:t>equipos </a:t>
            </a:r>
            <a:r>
              <a:rPr lang="es-ES" b="1" dirty="0">
                <a:solidFill>
                  <a:srgbClr val="0070C0"/>
                </a:solidFill>
              </a:rPr>
              <a:t>con combustible líquido</a:t>
            </a:r>
            <a:r>
              <a:rPr lang="es-ES" b="1" dirty="0" smtClean="0">
                <a:solidFill>
                  <a:srgbClr val="0070C0"/>
                </a:solidFill>
              </a:rPr>
              <a:t>. El </a:t>
            </a:r>
            <a:r>
              <a:rPr lang="es-ES" b="1" dirty="0" smtClean="0">
                <a:solidFill>
                  <a:srgbClr val="0070C0"/>
                </a:solidFill>
              </a:rPr>
              <a:t>problema </a:t>
            </a:r>
            <a:r>
              <a:rPr lang="es-ES" b="1" dirty="0">
                <a:solidFill>
                  <a:srgbClr val="0070C0"/>
                </a:solidFill>
              </a:rPr>
              <a:t>es que </a:t>
            </a:r>
            <a:r>
              <a:rPr lang="es-ES" b="1" dirty="0" smtClean="0">
                <a:solidFill>
                  <a:srgbClr val="0070C0"/>
                </a:solidFill>
              </a:rPr>
              <a:t>el suministro </a:t>
            </a:r>
            <a:r>
              <a:rPr lang="es-ES" b="1" dirty="0">
                <a:solidFill>
                  <a:srgbClr val="0070C0"/>
                </a:solidFill>
              </a:rPr>
              <a:t>de gas </a:t>
            </a:r>
            <a:r>
              <a:rPr lang="es-ES" b="1" dirty="0" smtClean="0">
                <a:solidFill>
                  <a:srgbClr val="0070C0"/>
                </a:solidFill>
              </a:rPr>
              <a:t>puede </a:t>
            </a:r>
            <a:r>
              <a:rPr lang="es-ES" b="1" dirty="0">
                <a:solidFill>
                  <a:srgbClr val="0070C0"/>
                </a:solidFill>
              </a:rPr>
              <a:t>no ser estable </a:t>
            </a:r>
            <a:r>
              <a:rPr lang="es-ES" b="1" dirty="0" smtClean="0">
                <a:solidFill>
                  <a:srgbClr val="0070C0"/>
                </a:solidFill>
              </a:rPr>
              <a:t>o permanente </a:t>
            </a:r>
            <a:r>
              <a:rPr lang="es-ES" b="1" dirty="0" smtClean="0">
                <a:solidFill>
                  <a:srgbClr val="0070C0"/>
                </a:solidFill>
              </a:rPr>
              <a:t>en </a:t>
            </a:r>
            <a:r>
              <a:rPr lang="es-ES" b="1" dirty="0" smtClean="0">
                <a:solidFill>
                  <a:srgbClr val="0070C0"/>
                </a:solidFill>
              </a:rPr>
              <a:t>invierno</a:t>
            </a:r>
            <a:r>
              <a:rPr lang="es-ES" b="1" dirty="0">
                <a:solidFill>
                  <a:srgbClr val="0070C0"/>
                </a:solidFill>
              </a:rPr>
              <a:t>, por </a:t>
            </a:r>
            <a:r>
              <a:rPr lang="es-ES" b="1" dirty="0" smtClean="0">
                <a:solidFill>
                  <a:srgbClr val="0070C0"/>
                </a:solidFill>
              </a:rPr>
              <a:t>lo que </a:t>
            </a:r>
            <a:r>
              <a:rPr lang="es-ES" b="1" dirty="0">
                <a:solidFill>
                  <a:srgbClr val="0070C0"/>
                </a:solidFill>
              </a:rPr>
              <a:t>deben </a:t>
            </a:r>
            <a:r>
              <a:rPr lang="es-ES" b="1" dirty="0" smtClean="0">
                <a:solidFill>
                  <a:srgbClr val="0070C0"/>
                </a:solidFill>
              </a:rPr>
              <a:t>preverse </a:t>
            </a:r>
            <a:r>
              <a:rPr lang="es-ES" b="1" dirty="0" smtClean="0">
                <a:solidFill>
                  <a:srgbClr val="0070C0"/>
                </a:solidFill>
              </a:rPr>
              <a:t>las alternativas </a:t>
            </a:r>
            <a:r>
              <a:rPr lang="es-ES" b="1" dirty="0">
                <a:solidFill>
                  <a:srgbClr val="0070C0"/>
                </a:solidFill>
              </a:rPr>
              <a:t>adecuadas</a:t>
            </a:r>
            <a:r>
              <a:rPr lang="es-ES" b="1" dirty="0" smtClean="0">
                <a:solidFill>
                  <a:srgbClr val="0070C0"/>
                </a:solidFill>
              </a:rPr>
              <a:t>.</a:t>
            </a:r>
          </a:p>
          <a:p>
            <a:pPr algn="just"/>
            <a:endParaRPr lang="es-ES" dirty="0"/>
          </a:p>
          <a:p>
            <a:pPr algn="just"/>
            <a:r>
              <a:rPr lang="es-ES" dirty="0"/>
              <a:t>Se deberán tener </a:t>
            </a:r>
            <a:r>
              <a:rPr lang="es-ES" dirty="0" smtClean="0"/>
              <a:t>en cuenta los siguientes </a:t>
            </a:r>
            <a:r>
              <a:rPr lang="es-ES" dirty="0"/>
              <a:t>puntos:</a:t>
            </a:r>
          </a:p>
          <a:p>
            <a:pPr marL="742950" lvl="1" indent="-285750" algn="just">
              <a:buFont typeface="Arial" panose="020B0604020202020204" pitchFamily="34" charset="0"/>
              <a:buChar char="•"/>
            </a:pPr>
            <a:r>
              <a:rPr lang="es-ES" b="1" dirty="0" smtClean="0"/>
              <a:t>Fundación </a:t>
            </a:r>
            <a:r>
              <a:rPr lang="es-ES" b="1" dirty="0" smtClean="0"/>
              <a:t>del grupo electrógeno: se asienta sobre una </a:t>
            </a:r>
            <a:r>
              <a:rPr lang="es-ES" b="1" dirty="0" smtClean="0"/>
              <a:t>base </a:t>
            </a:r>
            <a:r>
              <a:rPr lang="es-ES" b="1" dirty="0" smtClean="0"/>
              <a:t>de hormigón</a:t>
            </a:r>
            <a:r>
              <a:rPr lang="es-ES" b="1" dirty="0"/>
              <a:t>. </a:t>
            </a:r>
            <a:r>
              <a:rPr lang="es-ES" b="1" dirty="0" smtClean="0"/>
              <a:t>Si el GE no posee </a:t>
            </a:r>
            <a:r>
              <a:rPr lang="es-ES" b="1" dirty="0"/>
              <a:t>aisladores </a:t>
            </a:r>
            <a:r>
              <a:rPr lang="es-ES" b="1" dirty="0" smtClean="0"/>
              <a:t>elásticos de </a:t>
            </a:r>
            <a:r>
              <a:rPr lang="es-ES" b="1" dirty="0"/>
              <a:t>vibración, el bloque de hormigón deberá ser de igual </a:t>
            </a:r>
            <a:r>
              <a:rPr lang="es-ES" b="1" dirty="0" smtClean="0"/>
              <a:t>peso </a:t>
            </a:r>
            <a:r>
              <a:rPr lang="es-ES" b="1" dirty="0"/>
              <a:t>que el GE que soportará. Teniendo en cuenta que </a:t>
            </a:r>
            <a:r>
              <a:rPr lang="es-ES" b="1" dirty="0" smtClean="0"/>
              <a:t>un </a:t>
            </a:r>
            <a:r>
              <a:rPr lang="es-ES" b="1" dirty="0"/>
              <a:t>hormigón ordinario tiene una densidad de 2350 kg/m, </a:t>
            </a:r>
            <a:r>
              <a:rPr lang="es-ES" b="1" dirty="0" smtClean="0"/>
              <a:t>puede </a:t>
            </a:r>
            <a:r>
              <a:rPr lang="es-ES" b="1" dirty="0"/>
              <a:t>calcularse el volumen necesario del bloque.</a:t>
            </a:r>
          </a:p>
          <a:p>
            <a:pPr marL="742950" lvl="1" indent="-285750" algn="just">
              <a:buFont typeface="Arial" panose="020B0604020202020204" pitchFamily="34" charset="0"/>
              <a:buChar char="•"/>
            </a:pPr>
            <a:r>
              <a:rPr lang="es-ES" b="1" dirty="0" smtClean="0"/>
              <a:t>Ventilación</a:t>
            </a:r>
            <a:r>
              <a:rPr lang="es-ES" b="1" dirty="0"/>
              <a:t>: de la ventilación depende la potencia </a:t>
            </a:r>
            <a:r>
              <a:rPr lang="es-ES" b="1" dirty="0" smtClean="0"/>
              <a:t>mecánica </a:t>
            </a:r>
            <a:r>
              <a:rPr lang="es-ES" b="1" dirty="0"/>
              <a:t>del motor. En general, la ventilación es suficiente con </a:t>
            </a:r>
            <a:r>
              <a:rPr lang="es-ES" b="1" dirty="0" smtClean="0"/>
              <a:t>la </a:t>
            </a:r>
            <a:r>
              <a:rPr lang="es-ES" b="1" dirty="0"/>
              <a:t>inyección de aire al cuarto de máquinas, que </a:t>
            </a:r>
            <a:r>
              <a:rPr lang="es-ES" b="1" dirty="0" smtClean="0"/>
              <a:t>produce el </a:t>
            </a:r>
            <a:r>
              <a:rPr lang="es-ES" b="1" dirty="0"/>
              <a:t>ventilador del radiador. La abertura de salida de aire </a:t>
            </a:r>
            <a:r>
              <a:rPr lang="es-ES" b="1" dirty="0" smtClean="0"/>
              <a:t>caliente </a:t>
            </a:r>
            <a:r>
              <a:rPr lang="es-ES" b="1" dirty="0"/>
              <a:t>del radiador debe ser de 1,25 el área del radiador</a:t>
            </a:r>
            <a:r>
              <a:rPr lang="es-ES" b="1" dirty="0" smtClean="0"/>
              <a:t>, de </a:t>
            </a:r>
            <a:r>
              <a:rPr lang="es-ES" b="1" dirty="0"/>
              <a:t>igual forma rectangular, y debe instalarse un conducto </a:t>
            </a:r>
            <a:r>
              <a:rPr lang="es-ES" b="1" dirty="0" smtClean="0"/>
              <a:t>flexible </a:t>
            </a:r>
            <a:r>
              <a:rPr lang="es-ES" b="1" dirty="0"/>
              <a:t>entre el radiador y la salida de aire al exterior. La </a:t>
            </a:r>
            <a:r>
              <a:rPr lang="es-ES" b="1" dirty="0" smtClean="0"/>
              <a:t>abertura </a:t>
            </a:r>
            <a:r>
              <a:rPr lang="es-ES" b="1" dirty="0"/>
              <a:t>de aspiración de aire al cuarto debe ser </a:t>
            </a:r>
            <a:r>
              <a:rPr lang="es-ES" b="1" dirty="0" smtClean="0"/>
              <a:t>aproximadamente </a:t>
            </a:r>
            <a:r>
              <a:rPr lang="es-ES" b="1" dirty="0"/>
              <a:t>de la misma superficie que la de salida, y se </a:t>
            </a:r>
            <a:r>
              <a:rPr lang="es-ES" b="1" dirty="0" smtClean="0"/>
              <a:t>debe </a:t>
            </a:r>
            <a:r>
              <a:rPr lang="es-ES" b="1" dirty="0"/>
              <a:t>procurar que el aire frío incida sobre el filtro de aire </a:t>
            </a:r>
            <a:r>
              <a:rPr lang="es-ES" b="1" dirty="0" smtClean="0"/>
              <a:t>de </a:t>
            </a:r>
            <a:r>
              <a:rPr lang="es-ES" b="1" dirty="0"/>
              <a:t>admisión. La potencia mecánica se reduce el 2 % por </a:t>
            </a:r>
            <a:r>
              <a:rPr lang="es-ES" b="1" dirty="0" smtClean="0"/>
              <a:t>cada </a:t>
            </a:r>
            <a:r>
              <a:rPr lang="es-ES" b="1" dirty="0"/>
              <a:t>5 </a:t>
            </a:r>
            <a:r>
              <a:rPr lang="es-ES" b="1" dirty="0" smtClean="0"/>
              <a:t>°C </a:t>
            </a:r>
            <a:r>
              <a:rPr lang="es-ES" b="1" dirty="0"/>
              <a:t>de incremento de temperatura por arriba de los </a:t>
            </a:r>
            <a:r>
              <a:rPr lang="es-ES" b="1" dirty="0" smtClean="0"/>
              <a:t>40 </a:t>
            </a:r>
            <a:r>
              <a:rPr lang="es-ES" b="1" dirty="0" smtClean="0"/>
              <a:t>°C. </a:t>
            </a:r>
            <a:r>
              <a:rPr lang="es-ES" b="1" dirty="0"/>
              <a:t>La temperatura del cuarto del GE no debe superar </a:t>
            </a:r>
            <a:r>
              <a:rPr lang="es-ES" b="1" dirty="0" smtClean="0"/>
              <a:t>los </a:t>
            </a:r>
            <a:r>
              <a:rPr lang="es-ES" b="1" dirty="0"/>
              <a:t>60 </a:t>
            </a:r>
            <a:r>
              <a:rPr lang="es-ES" b="1" dirty="0" smtClean="0"/>
              <a:t>°C, </a:t>
            </a:r>
            <a:r>
              <a:rPr lang="es-ES" b="1" dirty="0"/>
              <a:t>si no, hay que aumentar la ventilación con </a:t>
            </a:r>
            <a:r>
              <a:rPr lang="es-ES" b="1" dirty="0" smtClean="0"/>
              <a:t>un ventilador </a:t>
            </a:r>
            <a:r>
              <a:rPr lang="es-ES" b="1" dirty="0"/>
              <a:t>de inyección, extra. La diferencia de presión </a:t>
            </a:r>
            <a:r>
              <a:rPr lang="es-ES" b="1" dirty="0" smtClean="0"/>
              <a:t>entre </a:t>
            </a:r>
            <a:r>
              <a:rPr lang="es-ES" b="1" dirty="0"/>
              <a:t>el cuarto del GE y el ambiente externo no debe ser </a:t>
            </a:r>
            <a:r>
              <a:rPr lang="es-ES" b="1" dirty="0" smtClean="0"/>
              <a:t>inferior </a:t>
            </a:r>
            <a:r>
              <a:rPr lang="es-ES" b="1" dirty="0"/>
              <a:t>a 10 mm, para asegurar el ingreso de aire. </a:t>
            </a:r>
            <a:r>
              <a:rPr lang="es-ES" b="1" dirty="0" smtClean="0"/>
              <a:t>Puede ser </a:t>
            </a:r>
            <a:r>
              <a:rPr lang="es-ES" b="1" dirty="0"/>
              <a:t>fácilmente medido con una manguera (tubos </a:t>
            </a:r>
            <a:r>
              <a:rPr lang="es-ES" b="1" dirty="0" smtClean="0"/>
              <a:t>comunicantes</a:t>
            </a:r>
            <a:r>
              <a:rPr lang="es-ES" b="1" dirty="0"/>
              <a:t>), una rama dentro </a:t>
            </a:r>
            <a:r>
              <a:rPr lang="es-ES" b="1" dirty="0" smtClean="0"/>
              <a:t>del cuarto</a:t>
            </a:r>
            <a:r>
              <a:rPr lang="es-ES" b="1" dirty="0"/>
              <a:t>, </a:t>
            </a:r>
            <a:r>
              <a:rPr lang="es-ES" b="1" dirty="0" smtClean="0"/>
              <a:t>la otra en el exterior</a:t>
            </a:r>
            <a:r>
              <a:rPr lang="es-ES" b="1" dirty="0"/>
              <a:t>.</a:t>
            </a:r>
          </a:p>
          <a:p>
            <a:pPr marL="742950" lvl="1" indent="-285750" algn="just">
              <a:buFont typeface="Arial" panose="020B0604020202020204" pitchFamily="34" charset="0"/>
              <a:buChar char="•"/>
            </a:pPr>
            <a:r>
              <a:rPr lang="es-ES" b="1" dirty="0" smtClean="0"/>
              <a:t>Baterías</a:t>
            </a:r>
            <a:r>
              <a:rPr lang="es-ES" b="1" dirty="0"/>
              <a:t>: se recomiendan del tipo para uso estacionario, de </a:t>
            </a:r>
            <a:r>
              <a:rPr lang="es-ES" b="1" dirty="0" smtClean="0"/>
              <a:t>gel</a:t>
            </a:r>
            <a:r>
              <a:rPr lang="es-ES" b="1" dirty="0"/>
              <a:t>, selladas. El cargado debe poseer carga de flote (</a:t>
            </a:r>
            <a:r>
              <a:rPr lang="es-ES" b="1" dirty="0" smtClean="0"/>
              <a:t>aproximadamente </a:t>
            </a:r>
            <a:r>
              <a:rPr lang="es-ES" b="1" dirty="0"/>
              <a:t>2,27 V por celda en baterías a 25 </a:t>
            </a:r>
            <a:r>
              <a:rPr lang="es-ES" b="1" dirty="0" smtClean="0"/>
              <a:t>°C) </a:t>
            </a:r>
            <a:r>
              <a:rPr lang="es-ES" b="1" dirty="0"/>
              <a:t>para que </a:t>
            </a:r>
            <a:r>
              <a:rPr lang="es-ES" b="1" dirty="0" smtClean="0"/>
              <a:t>mantenga </a:t>
            </a:r>
            <a:r>
              <a:rPr lang="es-ES" b="1" dirty="0"/>
              <a:t>la batería en condiciones de arranque del GE</a:t>
            </a:r>
            <a:r>
              <a:rPr lang="es-ES" b="1" dirty="0" smtClean="0"/>
              <a:t>.</a:t>
            </a:r>
            <a:endParaRPr lang="es-ES" dirty="0"/>
          </a:p>
        </p:txBody>
      </p:sp>
    </p:spTree>
    <p:extLst>
      <p:ext uri="{BB962C8B-B14F-4D97-AF65-F5344CB8AC3E}">
        <p14:creationId xmlns:p14="http://schemas.microsoft.com/office/powerpoint/2010/main" val="1592511984"/>
      </p:ext>
    </p:extLst>
  </p:cSld>
  <p:clrMapOvr>
    <a:masterClrMapping/>
  </p:clrMapOvr>
</p:sld>
</file>

<file path=ppt/slides/slide2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ángulo 3"/>
          <p:cNvSpPr/>
          <p:nvPr/>
        </p:nvSpPr>
        <p:spPr>
          <a:xfrm>
            <a:off x="205364" y="268224"/>
            <a:ext cx="11471564" cy="6463308"/>
          </a:xfrm>
          <a:prstGeom prst="rect">
            <a:avLst/>
          </a:prstGeom>
        </p:spPr>
        <p:txBody>
          <a:bodyPr wrap="square">
            <a:spAutoFit/>
          </a:bodyPr>
          <a:lstStyle/>
          <a:p>
            <a:pPr marL="742950" lvl="1" indent="-285750" algn="just">
              <a:buFont typeface="Arial" panose="020B0604020202020204" pitchFamily="34" charset="0"/>
              <a:buChar char="•"/>
            </a:pPr>
            <a:r>
              <a:rPr lang="es-ES" b="1" dirty="0" smtClean="0"/>
              <a:t>Regulador </a:t>
            </a:r>
            <a:r>
              <a:rPr lang="es-ES" b="1" dirty="0"/>
              <a:t>de velocidad (</a:t>
            </a:r>
            <a:r>
              <a:rPr lang="es-ES" b="1" dirty="0" err="1"/>
              <a:t>governor</a:t>
            </a:r>
            <a:r>
              <a:rPr lang="es-ES" b="1" dirty="0"/>
              <a:t>): en la actualidad son </a:t>
            </a:r>
            <a:r>
              <a:rPr lang="es-ES" b="1" dirty="0" smtClean="0"/>
              <a:t>electrónicos</a:t>
            </a:r>
            <a:r>
              <a:rPr lang="es-ES" b="1" dirty="0"/>
              <a:t>. Mantienen la velocidad de sincronismo de </a:t>
            </a:r>
            <a:r>
              <a:rPr lang="es-ES" b="1" dirty="0" smtClean="0"/>
              <a:t>la </a:t>
            </a:r>
            <a:r>
              <a:rPr lang="es-ES" b="1" dirty="0"/>
              <a:t>máquina ante las variaciones de carga, administrando </a:t>
            </a:r>
            <a:r>
              <a:rPr lang="es-ES" b="1" dirty="0" smtClean="0"/>
              <a:t>la </a:t>
            </a:r>
            <a:r>
              <a:rPr lang="es-ES" b="1" dirty="0"/>
              <a:t>potencia por medio de la bomba inyectora. Es un </a:t>
            </a:r>
            <a:r>
              <a:rPr lang="es-ES" b="1" dirty="0" smtClean="0"/>
              <a:t>componente </a:t>
            </a:r>
            <a:r>
              <a:rPr lang="es-ES" b="1" dirty="0"/>
              <a:t>crítico que exige expertos para su ajuste.</a:t>
            </a:r>
          </a:p>
          <a:p>
            <a:pPr algn="just"/>
            <a:r>
              <a:rPr lang="es-ES" b="1" dirty="0" smtClean="0">
                <a:solidFill>
                  <a:srgbClr val="0070C0"/>
                </a:solidFill>
                <a:latin typeface="Arial Rounded MT Bold" panose="020F0704030504030204" pitchFamily="34" charset="0"/>
              </a:rPr>
              <a:t>Consumo </a:t>
            </a:r>
            <a:r>
              <a:rPr lang="es-ES" b="1" dirty="0">
                <a:solidFill>
                  <a:srgbClr val="0070C0"/>
                </a:solidFill>
                <a:latin typeface="Arial Rounded MT Bold" panose="020F0704030504030204" pitchFamily="34" charset="0"/>
              </a:rPr>
              <a:t>de gasoil</a:t>
            </a:r>
          </a:p>
          <a:p>
            <a:pPr algn="just"/>
            <a:r>
              <a:rPr lang="es-ES" b="1" dirty="0">
                <a:solidFill>
                  <a:srgbClr val="0070C0"/>
                </a:solidFill>
              </a:rPr>
              <a:t>Un grupo electrógeno consume </a:t>
            </a:r>
            <a:r>
              <a:rPr lang="es-ES" b="1" dirty="0" smtClean="0">
                <a:solidFill>
                  <a:srgbClr val="0070C0"/>
                </a:solidFill>
              </a:rPr>
              <a:t>más combustible </a:t>
            </a:r>
            <a:r>
              <a:rPr lang="es-ES" b="1" dirty="0">
                <a:solidFill>
                  <a:srgbClr val="0070C0"/>
                </a:solidFill>
              </a:rPr>
              <a:t>cuando </a:t>
            </a:r>
            <a:r>
              <a:rPr lang="es-ES" b="1" dirty="0" smtClean="0">
                <a:solidFill>
                  <a:srgbClr val="0070C0"/>
                </a:solidFill>
              </a:rPr>
              <a:t>la carga es baja</a:t>
            </a:r>
            <a:r>
              <a:rPr lang="es-ES" b="1" dirty="0">
                <a:solidFill>
                  <a:srgbClr val="0070C0"/>
                </a:solidFill>
              </a:rPr>
              <a:t>.</a:t>
            </a:r>
          </a:p>
          <a:p>
            <a:pPr algn="just"/>
            <a:r>
              <a:rPr lang="es-ES" b="1" dirty="0">
                <a:solidFill>
                  <a:srgbClr val="0070C0"/>
                </a:solidFill>
              </a:rPr>
              <a:t>Este adicional de combustible debe ser </a:t>
            </a:r>
            <a:r>
              <a:rPr lang="es-ES" b="1" dirty="0" smtClean="0">
                <a:solidFill>
                  <a:srgbClr val="0070C0"/>
                </a:solidFill>
              </a:rPr>
              <a:t>previsto </a:t>
            </a:r>
            <a:r>
              <a:rPr lang="es-ES" b="1" dirty="0">
                <a:solidFill>
                  <a:srgbClr val="0070C0"/>
                </a:solidFill>
              </a:rPr>
              <a:t>en </a:t>
            </a:r>
            <a:r>
              <a:rPr lang="es-ES" b="1" dirty="0" smtClean="0">
                <a:solidFill>
                  <a:srgbClr val="0070C0"/>
                </a:solidFill>
              </a:rPr>
              <a:t>la operación</a:t>
            </a:r>
            <a:r>
              <a:rPr lang="es-ES" b="1" dirty="0">
                <a:solidFill>
                  <a:srgbClr val="0070C0"/>
                </a:solidFill>
              </a:rPr>
              <a:t>, </a:t>
            </a:r>
            <a:r>
              <a:rPr lang="es-ES" b="1" dirty="0" smtClean="0">
                <a:solidFill>
                  <a:srgbClr val="0070C0"/>
                </a:solidFill>
              </a:rPr>
              <a:t>y el </a:t>
            </a:r>
            <a:r>
              <a:rPr lang="es-ES" b="1" dirty="0" smtClean="0">
                <a:solidFill>
                  <a:srgbClr val="0070C0"/>
                </a:solidFill>
              </a:rPr>
              <a:t>tanque debe </a:t>
            </a:r>
            <a:r>
              <a:rPr lang="es-ES" b="1" dirty="0">
                <a:solidFill>
                  <a:srgbClr val="0070C0"/>
                </a:solidFill>
              </a:rPr>
              <a:t>tener suficiente reserva para </a:t>
            </a:r>
            <a:r>
              <a:rPr lang="es-ES" b="1" dirty="0" smtClean="0">
                <a:solidFill>
                  <a:srgbClr val="0070C0"/>
                </a:solidFill>
              </a:rPr>
              <a:t>que la </a:t>
            </a:r>
            <a:r>
              <a:rPr lang="es-ES" b="1" dirty="0" smtClean="0">
                <a:solidFill>
                  <a:srgbClr val="0070C0"/>
                </a:solidFill>
              </a:rPr>
              <a:t>máquina </a:t>
            </a:r>
            <a:r>
              <a:rPr lang="es-ES" b="1" dirty="0">
                <a:solidFill>
                  <a:srgbClr val="0070C0"/>
                </a:solidFill>
              </a:rPr>
              <a:t>trabaje con este rendimiento </a:t>
            </a:r>
            <a:r>
              <a:rPr lang="es-ES" b="1" dirty="0" smtClean="0">
                <a:solidFill>
                  <a:srgbClr val="0070C0"/>
                </a:solidFill>
              </a:rPr>
              <a:t>más </a:t>
            </a:r>
            <a:r>
              <a:rPr lang="es-ES" b="1" dirty="0">
                <a:solidFill>
                  <a:srgbClr val="0070C0"/>
                </a:solidFill>
              </a:rPr>
              <a:t>bajo. </a:t>
            </a:r>
            <a:r>
              <a:rPr lang="es-ES" b="1" dirty="0" smtClean="0">
                <a:solidFill>
                  <a:srgbClr val="0070C0"/>
                </a:solidFill>
              </a:rPr>
              <a:t>El consumo </a:t>
            </a:r>
            <a:r>
              <a:rPr lang="es-ES" b="1" dirty="0">
                <a:solidFill>
                  <a:srgbClr val="0070C0"/>
                </a:solidFill>
              </a:rPr>
              <a:t>específico de una </a:t>
            </a:r>
            <a:r>
              <a:rPr lang="es-ES" b="1" dirty="0" smtClean="0">
                <a:solidFill>
                  <a:srgbClr val="0070C0"/>
                </a:solidFill>
              </a:rPr>
              <a:t>máquina </a:t>
            </a:r>
            <a:r>
              <a:rPr lang="es-ES" b="1" dirty="0">
                <a:solidFill>
                  <a:srgbClr val="0070C0"/>
                </a:solidFill>
              </a:rPr>
              <a:t>de 100 kW es de unos 225 g/</a:t>
            </a:r>
            <a:r>
              <a:rPr lang="es-ES" b="1" dirty="0" err="1">
                <a:solidFill>
                  <a:srgbClr val="0070C0"/>
                </a:solidFill>
              </a:rPr>
              <a:t>kWh</a:t>
            </a:r>
            <a:r>
              <a:rPr lang="es-ES" b="1" dirty="0" smtClean="0">
                <a:solidFill>
                  <a:srgbClr val="0070C0"/>
                </a:solidFill>
              </a:rPr>
              <a:t>. La </a:t>
            </a:r>
            <a:r>
              <a:rPr lang="es-ES" b="1" dirty="0" smtClean="0">
                <a:solidFill>
                  <a:srgbClr val="0070C0"/>
                </a:solidFill>
              </a:rPr>
              <a:t>densidad del gasoil </a:t>
            </a:r>
            <a:r>
              <a:rPr lang="es-ES" b="1" dirty="0">
                <a:solidFill>
                  <a:srgbClr val="0070C0"/>
                </a:solidFill>
              </a:rPr>
              <a:t>se toma en </a:t>
            </a:r>
            <a:r>
              <a:rPr lang="es-ES" b="1" dirty="0" smtClean="0">
                <a:solidFill>
                  <a:srgbClr val="0070C0"/>
                </a:solidFill>
              </a:rPr>
              <a:t>0,835 </a:t>
            </a:r>
            <a:r>
              <a:rPr lang="es-ES" b="1" dirty="0">
                <a:solidFill>
                  <a:srgbClr val="0070C0"/>
                </a:solidFill>
              </a:rPr>
              <a:t>kg/1000 </a:t>
            </a:r>
            <a:r>
              <a:rPr lang="es-ES" b="1" dirty="0" smtClean="0">
                <a:solidFill>
                  <a:srgbClr val="0070C0"/>
                </a:solidFill>
              </a:rPr>
              <a:t>cm³.</a:t>
            </a:r>
          </a:p>
          <a:p>
            <a:pPr algn="just"/>
            <a:endParaRPr lang="es-ES" dirty="0"/>
          </a:p>
          <a:p>
            <a:pPr algn="just"/>
            <a:r>
              <a:rPr lang="es-ES" b="1" dirty="0" smtClean="0">
                <a:solidFill>
                  <a:srgbClr val="0070C0"/>
                </a:solidFill>
                <a:latin typeface="Arial Rounded MT Bold" panose="020F0704030504030204" pitchFamily="34" charset="0"/>
              </a:rPr>
              <a:t>Mantenimiento </a:t>
            </a:r>
            <a:r>
              <a:rPr lang="es-ES" b="1" dirty="0">
                <a:solidFill>
                  <a:srgbClr val="0070C0"/>
                </a:solidFill>
                <a:latin typeface="Arial Rounded MT Bold" panose="020F0704030504030204" pitchFamily="34" charset="0"/>
              </a:rPr>
              <a:t>de un </a:t>
            </a:r>
            <a:r>
              <a:rPr lang="es-ES" b="1" dirty="0" smtClean="0">
                <a:solidFill>
                  <a:srgbClr val="0070C0"/>
                </a:solidFill>
                <a:latin typeface="Arial Rounded MT Bold" panose="020F0704030504030204" pitchFamily="34" charset="0"/>
              </a:rPr>
              <a:t>grupo electrógeno</a:t>
            </a:r>
            <a:endParaRPr lang="es-ES" b="1" dirty="0">
              <a:solidFill>
                <a:srgbClr val="0070C0"/>
              </a:solidFill>
              <a:latin typeface="Arial Rounded MT Bold" panose="020F0704030504030204" pitchFamily="34" charset="0"/>
            </a:endParaRPr>
          </a:p>
          <a:p>
            <a:pPr algn="just"/>
            <a:r>
              <a:rPr lang="es-ES" dirty="0"/>
              <a:t>Los GE para stand-</a:t>
            </a:r>
            <a:r>
              <a:rPr lang="es-ES" dirty="0" err="1"/>
              <a:t>by</a:t>
            </a:r>
            <a:r>
              <a:rPr lang="es-ES" dirty="0"/>
              <a:t> son necesarios ante faltas de energía, </a:t>
            </a:r>
            <a:r>
              <a:rPr lang="es-ES" dirty="0" smtClean="0"/>
              <a:t>por </a:t>
            </a:r>
            <a:r>
              <a:rPr lang="es-ES" dirty="0"/>
              <a:t>lo tanto, es imprescindible un mantenimiento preventivo </a:t>
            </a:r>
          </a:p>
          <a:p>
            <a:pPr algn="just"/>
            <a:r>
              <a:rPr lang="es-ES" dirty="0"/>
              <a:t>que asegure que siempre está dispuesto a </a:t>
            </a:r>
            <a:r>
              <a:rPr lang="es-ES" dirty="0" smtClean="0"/>
              <a:t>arrancar y prestar </a:t>
            </a:r>
            <a:r>
              <a:rPr lang="es-ES" dirty="0"/>
              <a:t>servicios. Como siempre, el mantenimiento preventivo </a:t>
            </a:r>
            <a:r>
              <a:rPr lang="es-ES" dirty="0" smtClean="0"/>
              <a:t>debe </a:t>
            </a:r>
            <a:r>
              <a:rPr lang="es-ES" dirty="0"/>
              <a:t>prever las fallas, por eso se cambiarán las partes </a:t>
            </a:r>
            <a:r>
              <a:rPr lang="es-ES" dirty="0" smtClean="0"/>
              <a:t>dudosas </a:t>
            </a:r>
            <a:r>
              <a:rPr lang="es-ES" dirty="0"/>
              <a:t>antes que se produzcan las averías. Se realizará una </a:t>
            </a:r>
            <a:r>
              <a:rPr lang="es-ES" dirty="0" smtClean="0"/>
              <a:t>prueba </a:t>
            </a:r>
            <a:r>
              <a:rPr lang="es-ES" dirty="0"/>
              <a:t>completa de funcionamiento del GE a intervalos </a:t>
            </a:r>
            <a:r>
              <a:rPr lang="es-ES" dirty="0" smtClean="0"/>
              <a:t>periódicos</a:t>
            </a:r>
            <a:r>
              <a:rPr lang="es-ES" dirty="0"/>
              <a:t>, por lo general una vez por semana, poniendo a </a:t>
            </a:r>
            <a:r>
              <a:rPr lang="es-ES" dirty="0" smtClean="0"/>
              <a:t>funcionar </a:t>
            </a:r>
            <a:r>
              <a:rPr lang="es-ES" dirty="0"/>
              <a:t>el equipo al menos por media hora, para comprobar:</a:t>
            </a:r>
          </a:p>
          <a:p>
            <a:pPr marL="742950" lvl="1" indent="-285750" algn="just">
              <a:buFont typeface="Arial" panose="020B0604020202020204" pitchFamily="34" charset="0"/>
              <a:buChar char="•"/>
            </a:pPr>
            <a:r>
              <a:rPr lang="es-ES" b="1" dirty="0" smtClean="0"/>
              <a:t>Simulación </a:t>
            </a:r>
            <a:r>
              <a:rPr lang="es-ES" b="1" dirty="0"/>
              <a:t>de arranque automático por falta de </a:t>
            </a:r>
            <a:r>
              <a:rPr lang="es-ES" b="1" dirty="0" smtClean="0"/>
              <a:t>tensión de </a:t>
            </a:r>
            <a:r>
              <a:rPr lang="es-ES" b="1" dirty="0" smtClean="0"/>
              <a:t>red. Debe </a:t>
            </a:r>
            <a:r>
              <a:rPr lang="es-ES" b="1" dirty="0"/>
              <a:t>arrancar </a:t>
            </a:r>
            <a:r>
              <a:rPr lang="es-ES" b="1" dirty="0" smtClean="0"/>
              <a:t>en los tiempos </a:t>
            </a:r>
            <a:r>
              <a:rPr lang="es-ES" b="1" dirty="0"/>
              <a:t>previstos </a:t>
            </a:r>
            <a:r>
              <a:rPr lang="es-ES" b="1" dirty="0" smtClean="0"/>
              <a:t>según el </a:t>
            </a:r>
            <a:r>
              <a:rPr lang="es-ES" b="1" dirty="0" smtClean="0"/>
              <a:t>tipo </a:t>
            </a:r>
            <a:r>
              <a:rPr lang="es-ES" b="1" dirty="0"/>
              <a:t>de servicio.</a:t>
            </a:r>
          </a:p>
          <a:p>
            <a:pPr marL="742950" lvl="1" indent="-285750" algn="just">
              <a:buFont typeface="Arial" panose="020B0604020202020204" pitchFamily="34" charset="0"/>
              <a:buChar char="•"/>
            </a:pPr>
            <a:r>
              <a:rPr lang="es-ES" b="1" dirty="0" smtClean="0"/>
              <a:t>De </a:t>
            </a:r>
            <a:r>
              <a:rPr lang="es-ES" b="1" dirty="0" smtClean="0"/>
              <a:t>poder hacerse la simulación</a:t>
            </a:r>
            <a:r>
              <a:rPr lang="es-ES" b="1" dirty="0"/>
              <a:t>, </a:t>
            </a:r>
            <a:r>
              <a:rPr lang="es-ES" b="1" dirty="0" smtClean="0"/>
              <a:t>se realizará la </a:t>
            </a:r>
            <a:r>
              <a:rPr lang="es-ES" b="1" dirty="0" smtClean="0"/>
              <a:t>transferencia </a:t>
            </a:r>
            <a:r>
              <a:rPr lang="es-ES" b="1" dirty="0" smtClean="0"/>
              <a:t>de cargas </a:t>
            </a:r>
            <a:r>
              <a:rPr lang="es-ES" b="1" dirty="0"/>
              <a:t>de </a:t>
            </a:r>
            <a:r>
              <a:rPr lang="es-ES" b="1" dirty="0" smtClean="0"/>
              <a:t>red a GE</a:t>
            </a:r>
            <a:r>
              <a:rPr lang="es-ES" b="1" dirty="0"/>
              <a:t>.</a:t>
            </a:r>
          </a:p>
          <a:p>
            <a:pPr marL="742950" lvl="1" indent="-285750" algn="just">
              <a:buFont typeface="Arial" panose="020B0604020202020204" pitchFamily="34" charset="0"/>
              <a:buChar char="•"/>
            </a:pPr>
            <a:r>
              <a:rPr lang="es-ES" b="1" dirty="0" smtClean="0"/>
              <a:t>Control </a:t>
            </a:r>
            <a:r>
              <a:rPr lang="es-ES" b="1" dirty="0"/>
              <a:t>de variables de parámetros de la máquina motriz: </a:t>
            </a:r>
            <a:r>
              <a:rPr lang="es-ES" b="1" dirty="0" smtClean="0"/>
              <a:t>temperatura </a:t>
            </a:r>
            <a:r>
              <a:rPr lang="es-ES" b="1" dirty="0"/>
              <a:t>de aceite antes del arranque (los GE poseen </a:t>
            </a:r>
            <a:r>
              <a:rPr lang="es-ES" b="1" dirty="0" smtClean="0"/>
              <a:t>calentadores </a:t>
            </a:r>
            <a:r>
              <a:rPr lang="es-ES" b="1" dirty="0"/>
              <a:t>eléctricos de lubricante que facilitan la </a:t>
            </a:r>
            <a:r>
              <a:rPr lang="es-ES" b="1" dirty="0" smtClean="0"/>
              <a:t>lubricación </a:t>
            </a:r>
            <a:r>
              <a:rPr lang="es-ES" b="1" dirty="0"/>
              <a:t>y permiten el paso de sin carga a carga nominal </a:t>
            </a:r>
            <a:r>
              <a:rPr lang="es-ES" b="1" dirty="0" smtClean="0"/>
              <a:t>inmediato</a:t>
            </a:r>
            <a:r>
              <a:rPr lang="es-ES" b="1" dirty="0"/>
              <a:t>), temperatura y presión de aceite en </a:t>
            </a:r>
            <a:r>
              <a:rPr lang="es-ES" b="1" dirty="0" smtClean="0"/>
              <a:t>funcionamiento</a:t>
            </a:r>
            <a:r>
              <a:rPr lang="es-ES" b="1" dirty="0"/>
              <a:t>, temperatura de agua de refrigeración, regulación </a:t>
            </a:r>
            <a:r>
              <a:rPr lang="es-ES" b="1" dirty="0" smtClean="0"/>
              <a:t>de </a:t>
            </a:r>
            <a:r>
              <a:rPr lang="es-ES" b="1" dirty="0"/>
              <a:t>RPM, prueba de alarmas de temperatura y presión de </a:t>
            </a:r>
            <a:r>
              <a:rPr lang="es-ES" b="1" dirty="0" smtClean="0"/>
              <a:t>aceite</a:t>
            </a:r>
            <a:r>
              <a:rPr lang="es-ES" b="1" dirty="0"/>
              <a:t>. Los parámetros deben coincidir con las </a:t>
            </a:r>
            <a:r>
              <a:rPr lang="es-ES" b="1" dirty="0" smtClean="0"/>
              <a:t>especificaciones </a:t>
            </a:r>
            <a:r>
              <a:rPr lang="es-ES" b="1" dirty="0"/>
              <a:t>del fabricante</a:t>
            </a:r>
            <a:r>
              <a:rPr lang="es-ES" b="1" dirty="0" smtClean="0"/>
              <a:t>.</a:t>
            </a:r>
            <a:endParaRPr lang="es-ES" dirty="0"/>
          </a:p>
        </p:txBody>
      </p:sp>
    </p:spTree>
    <p:extLst>
      <p:ext uri="{BB962C8B-B14F-4D97-AF65-F5344CB8AC3E}">
        <p14:creationId xmlns:p14="http://schemas.microsoft.com/office/powerpoint/2010/main" val="698425550"/>
      </p:ext>
    </p:extLst>
  </p:cSld>
  <p:clrMapOvr>
    <a:masterClrMapping/>
  </p:clrMapOvr>
</p:sld>
</file>

<file path=ppt/slides/slide2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ángulo 3"/>
          <p:cNvSpPr/>
          <p:nvPr/>
        </p:nvSpPr>
        <p:spPr>
          <a:xfrm>
            <a:off x="205364" y="268224"/>
            <a:ext cx="11471564" cy="5909310"/>
          </a:xfrm>
          <a:prstGeom prst="rect">
            <a:avLst/>
          </a:prstGeom>
        </p:spPr>
        <p:txBody>
          <a:bodyPr wrap="square">
            <a:spAutoFit/>
          </a:bodyPr>
          <a:lstStyle/>
          <a:p>
            <a:pPr marL="742950" lvl="1" indent="-285750" algn="just">
              <a:buFont typeface="Arial" panose="020B0604020202020204" pitchFamily="34" charset="0"/>
              <a:buChar char="•"/>
            </a:pPr>
            <a:r>
              <a:rPr lang="es-ES" b="1" dirty="0" smtClean="0"/>
              <a:t>Verificación </a:t>
            </a:r>
            <a:r>
              <a:rPr lang="es-ES" b="1" dirty="0" smtClean="0"/>
              <a:t>de parámetros eléctricos: tensión nominal</a:t>
            </a:r>
            <a:r>
              <a:rPr lang="es-ES" b="1" dirty="0"/>
              <a:t>, </a:t>
            </a:r>
            <a:r>
              <a:rPr lang="es-ES" b="1" dirty="0" smtClean="0"/>
              <a:t>regulación </a:t>
            </a:r>
            <a:r>
              <a:rPr lang="es-ES" b="1" dirty="0"/>
              <a:t>de tensión, temperaturas </a:t>
            </a:r>
            <a:r>
              <a:rPr lang="es-ES" b="1" dirty="0" smtClean="0"/>
              <a:t>de salida de aire </a:t>
            </a:r>
            <a:r>
              <a:rPr lang="es-ES" b="1" dirty="0" smtClean="0"/>
              <a:t>de la </a:t>
            </a:r>
            <a:r>
              <a:rPr lang="es-ES" b="1" dirty="0" smtClean="0"/>
              <a:t>máquina</a:t>
            </a:r>
            <a:r>
              <a:rPr lang="es-ES" b="1" dirty="0"/>
              <a:t>.</a:t>
            </a:r>
          </a:p>
          <a:p>
            <a:pPr marL="742950" lvl="1" indent="-285750" algn="just">
              <a:buFont typeface="Arial" panose="020B0604020202020204" pitchFamily="34" charset="0"/>
              <a:buChar char="•"/>
            </a:pPr>
            <a:r>
              <a:rPr lang="es-ES" b="1" dirty="0" smtClean="0"/>
              <a:t>Si </a:t>
            </a:r>
            <a:r>
              <a:rPr lang="es-ES" b="1" dirty="0"/>
              <a:t>hay equipos que deban trabajar en paralelo se probará </a:t>
            </a:r>
            <a:r>
              <a:rPr lang="es-ES" b="1" dirty="0" smtClean="0"/>
              <a:t>la </a:t>
            </a:r>
            <a:r>
              <a:rPr lang="es-ES" b="1" dirty="0"/>
              <a:t>puesta en paralelo (automática y manual), y se </a:t>
            </a:r>
            <a:r>
              <a:rPr lang="es-ES" b="1" dirty="0" smtClean="0"/>
              <a:t>comprobará </a:t>
            </a:r>
            <a:r>
              <a:rPr lang="es-ES" b="1" dirty="0"/>
              <a:t>el instrumental.</a:t>
            </a:r>
          </a:p>
          <a:p>
            <a:pPr marL="742950" lvl="1" indent="-285750" algn="just">
              <a:buFont typeface="Arial" panose="020B0604020202020204" pitchFamily="34" charset="0"/>
              <a:buChar char="•"/>
            </a:pPr>
            <a:r>
              <a:rPr lang="es-ES" b="1" dirty="0"/>
              <a:t>Y Durante el funcionamiento se verificarán: vibraciones </a:t>
            </a:r>
            <a:r>
              <a:rPr lang="es-ES" b="1" dirty="0" smtClean="0"/>
              <a:t>mecánicas </a:t>
            </a:r>
            <a:r>
              <a:rPr lang="es-ES" b="1" dirty="0"/>
              <a:t>anormales, movimientos de escapes y </a:t>
            </a:r>
            <a:r>
              <a:rPr lang="es-ES" b="1" dirty="0" smtClean="0"/>
              <a:t>mangueras</a:t>
            </a:r>
            <a:r>
              <a:rPr lang="es-ES" b="1" dirty="0"/>
              <a:t>, abrazaderas, pérdidas de fluidos, funcionamiento </a:t>
            </a:r>
            <a:r>
              <a:rPr lang="es-ES" b="1" dirty="0" smtClean="0"/>
              <a:t>de </a:t>
            </a:r>
            <a:r>
              <a:rPr lang="es-ES" b="1" dirty="0"/>
              <a:t>las luces de emergencia del cuarto de máquinas.</a:t>
            </a:r>
          </a:p>
          <a:p>
            <a:pPr marL="742950" lvl="1" indent="-285750" algn="just">
              <a:buFont typeface="Arial" panose="020B0604020202020204" pitchFamily="34" charset="0"/>
              <a:buChar char="•"/>
            </a:pPr>
            <a:r>
              <a:rPr lang="es-ES" b="1" dirty="0" smtClean="0"/>
              <a:t>Se </a:t>
            </a:r>
            <a:r>
              <a:rPr lang="es-ES" b="1" dirty="0"/>
              <a:t>llevará un registro (en papel o electrónico) de las </a:t>
            </a:r>
            <a:r>
              <a:rPr lang="es-ES" b="1" dirty="0" smtClean="0"/>
              <a:t>pruebas y </a:t>
            </a:r>
            <a:r>
              <a:rPr lang="es-ES" b="1" dirty="0"/>
              <a:t>novedades observadas, y de las correcciones realizadas. </a:t>
            </a:r>
            <a:r>
              <a:rPr lang="es-ES" b="1" dirty="0" smtClean="0"/>
              <a:t> Se </a:t>
            </a:r>
            <a:r>
              <a:rPr lang="es-ES" b="1" dirty="0"/>
              <a:t>verificarán comparaciones semanales a fin de detectar </a:t>
            </a:r>
            <a:r>
              <a:rPr lang="es-ES" b="1" dirty="0" smtClean="0"/>
              <a:t>variaciones </a:t>
            </a:r>
            <a:r>
              <a:rPr lang="es-ES" b="1" dirty="0"/>
              <a:t>de parámetros anormales. Anotaremos las </a:t>
            </a:r>
            <a:r>
              <a:rPr lang="es-ES" b="1" dirty="0" smtClean="0"/>
              <a:t>indicaciones </a:t>
            </a:r>
            <a:r>
              <a:rPr lang="es-ES" b="1" dirty="0"/>
              <a:t>del </a:t>
            </a:r>
            <a:r>
              <a:rPr lang="es-ES" b="1" dirty="0" err="1"/>
              <a:t>horómetro</a:t>
            </a:r>
            <a:r>
              <a:rPr lang="es-ES" b="1" dirty="0"/>
              <a:t> antes y después de la prueba.</a:t>
            </a:r>
          </a:p>
          <a:p>
            <a:pPr marL="742950" lvl="1" indent="-285750" algn="just">
              <a:buFont typeface="Arial" panose="020B0604020202020204" pitchFamily="34" charset="0"/>
              <a:buChar char="•"/>
            </a:pPr>
            <a:r>
              <a:rPr lang="es-ES" b="1" dirty="0" smtClean="0"/>
              <a:t>Debe </a:t>
            </a:r>
            <a:r>
              <a:rPr lang="es-ES" b="1" dirty="0"/>
              <a:t>verificarse la puesta a tierra. Se medirán las </a:t>
            </a:r>
            <a:r>
              <a:rPr lang="es-ES" b="1" dirty="0" smtClean="0"/>
              <a:t>jabalinas </a:t>
            </a:r>
            <a:r>
              <a:rPr lang="es-ES" b="1" dirty="0" smtClean="0"/>
              <a:t>al menos </a:t>
            </a:r>
            <a:r>
              <a:rPr lang="es-ES" b="1" dirty="0"/>
              <a:t>cada seis meses </a:t>
            </a:r>
            <a:r>
              <a:rPr lang="es-ES" b="1" dirty="0" smtClean="0"/>
              <a:t>y se comprobará la </a:t>
            </a:r>
            <a:r>
              <a:rPr lang="es-ES" b="1" dirty="0" err="1" smtClean="0"/>
              <a:t>equipotencialización</a:t>
            </a:r>
            <a:r>
              <a:rPr lang="es-ES" b="1" dirty="0" smtClean="0"/>
              <a:t> con las tierras de protección de la planta. </a:t>
            </a:r>
          </a:p>
          <a:p>
            <a:pPr algn="just"/>
            <a:endParaRPr lang="es-ES" dirty="0" smtClean="0"/>
          </a:p>
          <a:p>
            <a:pPr algn="just"/>
            <a:r>
              <a:rPr lang="es-ES" dirty="0" smtClean="0"/>
              <a:t>Algunos </a:t>
            </a:r>
            <a:r>
              <a:rPr lang="es-ES" dirty="0"/>
              <a:t>sistemas </a:t>
            </a:r>
            <a:r>
              <a:rPr lang="es-ES" dirty="0" smtClean="0"/>
              <a:t>de arranque pueden programar </a:t>
            </a:r>
            <a:r>
              <a:rPr lang="es-ES" dirty="0"/>
              <a:t>pruebas </a:t>
            </a:r>
            <a:r>
              <a:rPr lang="es-ES" dirty="0" smtClean="0"/>
              <a:t>periódicas </a:t>
            </a:r>
            <a:r>
              <a:rPr lang="es-ES" dirty="0"/>
              <a:t>en forma automática. </a:t>
            </a:r>
            <a:r>
              <a:rPr lang="es-ES" dirty="0" smtClean="0"/>
              <a:t>En estos </a:t>
            </a:r>
            <a:r>
              <a:rPr lang="es-ES" dirty="0"/>
              <a:t>casos, debe estar </a:t>
            </a:r>
            <a:r>
              <a:rPr lang="es-ES" dirty="0" smtClean="0"/>
              <a:t>presente </a:t>
            </a:r>
            <a:r>
              <a:rPr lang="es-ES" dirty="0" smtClean="0"/>
              <a:t>el operador </a:t>
            </a:r>
            <a:r>
              <a:rPr lang="es-ES" dirty="0"/>
              <a:t>responsable </a:t>
            </a:r>
            <a:r>
              <a:rPr lang="es-ES" dirty="0" smtClean="0"/>
              <a:t>del equipo.</a:t>
            </a:r>
          </a:p>
          <a:p>
            <a:pPr algn="just"/>
            <a:r>
              <a:rPr lang="es-ES" dirty="0" smtClean="0"/>
              <a:t>Al </a:t>
            </a:r>
            <a:r>
              <a:rPr lang="es-ES" dirty="0"/>
              <a:t>menos una vez al año, se realizará una prueba con carga </a:t>
            </a:r>
            <a:r>
              <a:rPr lang="es-ES" dirty="0" smtClean="0"/>
              <a:t>máxima</a:t>
            </a:r>
            <a:r>
              <a:rPr lang="es-ES" dirty="0"/>
              <a:t>, con la carga verdadera o con una carga fantasma </a:t>
            </a:r>
            <a:r>
              <a:rPr lang="es-ES" dirty="0" smtClean="0"/>
              <a:t>de </a:t>
            </a:r>
            <a:r>
              <a:rPr lang="es-ES" dirty="0"/>
              <a:t>pruebas. Si es necesario, se ajustará el AVR según las </a:t>
            </a:r>
            <a:r>
              <a:rPr lang="es-ES" dirty="0" smtClean="0"/>
              <a:t>indicaciones </a:t>
            </a:r>
            <a:r>
              <a:rPr lang="es-ES" dirty="0"/>
              <a:t>del manual del fabricante. Al menos una vez al </a:t>
            </a:r>
            <a:r>
              <a:rPr lang="es-ES" dirty="0" smtClean="0"/>
              <a:t>mes </a:t>
            </a:r>
            <a:r>
              <a:rPr lang="es-ES" dirty="0"/>
              <a:t>debemos realizar:</a:t>
            </a:r>
          </a:p>
          <a:p>
            <a:pPr marL="742950" lvl="1" indent="-285750" algn="just">
              <a:buFont typeface="Arial" panose="020B0604020202020204" pitchFamily="34" charset="0"/>
              <a:buChar char="•"/>
            </a:pPr>
            <a:r>
              <a:rPr lang="es-ES" b="1" dirty="0" smtClean="0"/>
              <a:t>Limpieza </a:t>
            </a:r>
            <a:r>
              <a:rPr lang="es-ES" b="1" dirty="0"/>
              <a:t>completa de la sala de máquinas y del exterior </a:t>
            </a:r>
            <a:r>
              <a:rPr lang="es-ES" b="1" dirty="0" smtClean="0"/>
              <a:t>del </a:t>
            </a:r>
            <a:r>
              <a:rPr lang="es-ES" b="1" dirty="0"/>
              <a:t>alternador, la máquina motriz, bombas y tuberías. El </a:t>
            </a:r>
            <a:r>
              <a:rPr lang="es-ES" b="1" dirty="0" smtClean="0"/>
              <a:t>piso </a:t>
            </a:r>
            <a:r>
              <a:rPr lang="es-ES" b="1" dirty="0"/>
              <a:t>no debe contener restos de combustible o aceite.</a:t>
            </a:r>
          </a:p>
          <a:p>
            <a:pPr marL="742950" lvl="1" indent="-285750" algn="just">
              <a:buFont typeface="Arial" panose="020B0604020202020204" pitchFamily="34" charset="0"/>
              <a:buChar char="•"/>
            </a:pPr>
            <a:r>
              <a:rPr lang="es-ES" b="1" dirty="0" smtClean="0"/>
              <a:t>Aseo </a:t>
            </a:r>
            <a:r>
              <a:rPr lang="es-ES" b="1" dirty="0"/>
              <a:t>de  rejillas  de  aspiración y  salida  de  aire</a:t>
            </a:r>
            <a:r>
              <a:rPr lang="es-ES" b="1" dirty="0" smtClean="0"/>
              <a:t>.</a:t>
            </a:r>
            <a:endParaRPr lang="es-ES" dirty="0"/>
          </a:p>
        </p:txBody>
      </p:sp>
    </p:spTree>
    <p:extLst>
      <p:ext uri="{BB962C8B-B14F-4D97-AF65-F5344CB8AC3E}">
        <p14:creationId xmlns:p14="http://schemas.microsoft.com/office/powerpoint/2010/main" val="3914209578"/>
      </p:ext>
    </p:extLst>
  </p:cSld>
  <p:clrMapOvr>
    <a:masterClrMapping/>
  </p:clrMapOvr>
</p:sld>
</file>

<file path=ppt/slides/slide2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ángulo 3"/>
          <p:cNvSpPr/>
          <p:nvPr/>
        </p:nvSpPr>
        <p:spPr>
          <a:xfrm>
            <a:off x="157862" y="117693"/>
            <a:ext cx="11471564" cy="6740307"/>
          </a:xfrm>
          <a:prstGeom prst="rect">
            <a:avLst/>
          </a:prstGeom>
        </p:spPr>
        <p:txBody>
          <a:bodyPr wrap="square">
            <a:spAutoFit/>
          </a:bodyPr>
          <a:lstStyle/>
          <a:p>
            <a:pPr marL="742950" lvl="1" indent="-285750" algn="just">
              <a:buFont typeface="Arial" panose="020B0604020202020204" pitchFamily="34" charset="0"/>
              <a:buChar char="•"/>
            </a:pPr>
            <a:r>
              <a:rPr lang="es-ES" b="1" dirty="0" smtClean="0"/>
              <a:t>En </a:t>
            </a:r>
            <a:r>
              <a:rPr lang="es-ES" b="1" dirty="0"/>
              <a:t>las baterías de electrolito líquido, debemos verificar </a:t>
            </a:r>
            <a:r>
              <a:rPr lang="es-ES" b="1" dirty="0" smtClean="0"/>
              <a:t>la densidad  </a:t>
            </a:r>
            <a:r>
              <a:rPr lang="es-ES" b="1" dirty="0"/>
              <a:t>(estado  de  carga  nunca menor a   75  %) y  el  </a:t>
            </a:r>
            <a:r>
              <a:rPr lang="es-ES" b="1" dirty="0" smtClean="0"/>
              <a:t>nivel  </a:t>
            </a:r>
            <a:r>
              <a:rPr lang="es-ES" b="1" dirty="0"/>
              <a:t>de  electrolito. Anotaremos los valores de tensión y  </a:t>
            </a:r>
            <a:r>
              <a:rPr lang="es-ES" b="1" dirty="0" smtClean="0"/>
              <a:t>de corriente </a:t>
            </a:r>
            <a:r>
              <a:rPr lang="es-ES" b="1" dirty="0"/>
              <a:t>de flote. Probaremos la batería bajo carga, con </a:t>
            </a:r>
            <a:r>
              <a:rPr lang="es-ES" b="1" dirty="0" smtClean="0"/>
              <a:t>carga </a:t>
            </a:r>
            <a:r>
              <a:rPr lang="es-ES" b="1" dirty="0"/>
              <a:t>exterior, por elemento o del monoblock, con una </a:t>
            </a:r>
            <a:r>
              <a:rPr lang="es-ES" b="1" dirty="0" smtClean="0"/>
              <a:t>resistencia </a:t>
            </a:r>
            <a:r>
              <a:rPr lang="es-ES" b="1" dirty="0"/>
              <a:t>adecuada. Si la batería está parcialmente </a:t>
            </a:r>
            <a:r>
              <a:rPr lang="es-ES" b="1" dirty="0" smtClean="0"/>
              <a:t>descargada</a:t>
            </a:r>
            <a:r>
              <a:rPr lang="es-ES" b="1" dirty="0"/>
              <a:t>, verificaremos que el cargador funcione </a:t>
            </a:r>
            <a:r>
              <a:rPr lang="es-ES" b="1" dirty="0" smtClean="0"/>
              <a:t>correctamente</a:t>
            </a:r>
            <a:r>
              <a:rPr lang="es-ES" b="1" dirty="0"/>
              <a:t>. Se deben limpiar los bornes con una solución de </a:t>
            </a:r>
            <a:r>
              <a:rPr lang="es-ES" b="1" dirty="0" smtClean="0"/>
              <a:t>carbonato </a:t>
            </a:r>
            <a:r>
              <a:rPr lang="es-ES" b="1" dirty="0"/>
              <a:t>de calcio y lubricar con vaselina sólida.</a:t>
            </a:r>
          </a:p>
          <a:p>
            <a:pPr marL="742950" lvl="1" indent="-285750" algn="just">
              <a:buFont typeface="Arial" panose="020B0604020202020204" pitchFamily="34" charset="0"/>
              <a:buChar char="•"/>
            </a:pPr>
            <a:r>
              <a:rPr lang="es-ES" b="1" dirty="0" smtClean="0"/>
              <a:t>Se </a:t>
            </a:r>
            <a:r>
              <a:rPr lang="es-ES" b="1" dirty="0"/>
              <a:t>verificarán los niveles del líquido refrigerante y su </a:t>
            </a:r>
            <a:r>
              <a:rPr lang="es-ES" b="1" dirty="0" smtClean="0"/>
              <a:t>limpieza</a:t>
            </a:r>
            <a:r>
              <a:rPr lang="es-ES" b="1" dirty="0"/>
              <a:t>. Tengamos en cuenta que el equipo estuvo al </a:t>
            </a:r>
            <a:r>
              <a:rPr lang="es-ES" b="1" dirty="0" smtClean="0"/>
              <a:t>menos </a:t>
            </a:r>
            <a:r>
              <a:rPr lang="es-ES" b="1" dirty="0"/>
              <a:t>de 2a 4 horas al mes en servicio (por las pruebas). Se </a:t>
            </a:r>
            <a:r>
              <a:rPr lang="es-ES" b="1" dirty="0" smtClean="0"/>
              <a:t>debe </a:t>
            </a:r>
            <a:r>
              <a:rPr lang="es-ES" b="1" dirty="0"/>
              <a:t>detectar si hay óxidos en el agua</a:t>
            </a:r>
            <a:r>
              <a:rPr lang="es-ES" b="1" dirty="0" smtClean="0"/>
              <a:t>.</a:t>
            </a:r>
          </a:p>
          <a:p>
            <a:pPr marL="0" lvl="1" algn="just"/>
            <a:r>
              <a:rPr lang="es-ES" dirty="0" smtClean="0"/>
              <a:t>Por </a:t>
            </a:r>
            <a:r>
              <a:rPr lang="es-ES" dirty="0"/>
              <a:t>otra parte, cada seis meses se realizaremos lo siguiente:</a:t>
            </a:r>
          </a:p>
          <a:p>
            <a:pPr marL="742950" lvl="2" indent="-285750" algn="just">
              <a:buFont typeface="Arial" panose="020B0604020202020204" pitchFamily="34" charset="0"/>
              <a:buChar char="•"/>
            </a:pPr>
            <a:r>
              <a:rPr lang="es-ES" b="1" dirty="0" smtClean="0"/>
              <a:t>Limpieza </a:t>
            </a:r>
            <a:r>
              <a:rPr lang="es-ES" b="1" dirty="0"/>
              <a:t>de bobinados del alternador, utilizando los </a:t>
            </a:r>
            <a:r>
              <a:rPr lang="es-ES" b="1" dirty="0" smtClean="0"/>
              <a:t>solventes </a:t>
            </a:r>
            <a:r>
              <a:rPr lang="es-ES" b="1" dirty="0"/>
              <a:t>adecuados al tipo de impregnación si es </a:t>
            </a:r>
            <a:r>
              <a:rPr lang="es-ES" b="1" dirty="0" smtClean="0"/>
              <a:t>necesario </a:t>
            </a:r>
            <a:r>
              <a:rPr lang="es-ES" b="1" dirty="0"/>
              <a:t>eliminar depósitos grasos. </a:t>
            </a:r>
            <a:r>
              <a:rPr lang="es-ES" b="1" dirty="0" err="1"/>
              <a:t>Sopleteo</a:t>
            </a:r>
            <a:r>
              <a:rPr lang="es-ES" b="1" dirty="0"/>
              <a:t> con aire seco. </a:t>
            </a:r>
            <a:r>
              <a:rPr lang="es-ES" b="1" dirty="0" smtClean="0"/>
              <a:t>Limpieza </a:t>
            </a:r>
            <a:r>
              <a:rPr lang="es-ES" b="1" dirty="0"/>
              <a:t>del ventilador.</a:t>
            </a:r>
          </a:p>
          <a:p>
            <a:pPr marL="742950" lvl="2" indent="-285750" algn="just">
              <a:buFont typeface="Arial" panose="020B0604020202020204" pitchFamily="34" charset="0"/>
              <a:buChar char="•"/>
            </a:pPr>
            <a:r>
              <a:rPr lang="es-ES" b="1" dirty="0" smtClean="0"/>
              <a:t>Medición </a:t>
            </a:r>
            <a:r>
              <a:rPr lang="es-ES" b="1" dirty="0"/>
              <a:t>de  resistencia de  aislación de  bobinados.</a:t>
            </a:r>
          </a:p>
          <a:p>
            <a:pPr marL="0" lvl="1" algn="just"/>
            <a:r>
              <a:rPr lang="es-ES" dirty="0"/>
              <a:t>La  medición de  aislamiento se  realiza  para máquinas de 400 </a:t>
            </a:r>
            <a:r>
              <a:rPr lang="es-ES" dirty="0" smtClean="0"/>
              <a:t>V  </a:t>
            </a:r>
            <a:r>
              <a:rPr lang="es-ES" dirty="0"/>
              <a:t>con tensión de  500 V  (</a:t>
            </a:r>
            <a:r>
              <a:rPr lang="es-ES" dirty="0" err="1"/>
              <a:t>megóhmetro</a:t>
            </a:r>
            <a:r>
              <a:rPr lang="es-ES" dirty="0"/>
              <a:t>) hasta  1    </a:t>
            </a:r>
            <a:r>
              <a:rPr lang="es-ES" dirty="0" err="1"/>
              <a:t>kV</a:t>
            </a:r>
            <a:r>
              <a:rPr lang="es-ES" dirty="0"/>
              <a:t>.</a:t>
            </a:r>
          </a:p>
          <a:p>
            <a:pPr marL="0" lvl="1" algn="just"/>
            <a:r>
              <a:rPr lang="es-ES" dirty="0"/>
              <a:t>La tensión debe permanecer aplicada un minuto, aunque </a:t>
            </a:r>
            <a:r>
              <a:rPr lang="es-ES" dirty="0" smtClean="0"/>
              <a:t>puede </a:t>
            </a:r>
            <a:r>
              <a:rPr lang="es-ES" dirty="0"/>
              <a:t>superarse ese tiempo. Durante este período, la </a:t>
            </a:r>
            <a:r>
              <a:rPr lang="es-ES" dirty="0" smtClean="0"/>
              <a:t>resistencia va </a:t>
            </a:r>
            <a:r>
              <a:rPr lang="es-ES" dirty="0"/>
              <a:t>subiendo, y se fijará en un valor al cabo del minuto. Esto se </a:t>
            </a:r>
            <a:r>
              <a:rPr lang="es-ES" dirty="0" smtClean="0"/>
              <a:t>produce </a:t>
            </a:r>
            <a:r>
              <a:rPr lang="es-ES" dirty="0"/>
              <a:t>por la polarización del dieléctrico. Si la resistencia no </a:t>
            </a:r>
            <a:r>
              <a:rPr lang="es-ES" dirty="0" smtClean="0"/>
              <a:t>se </a:t>
            </a:r>
            <a:r>
              <a:rPr lang="es-ES" dirty="0"/>
              <a:t>estabiliza, hay indicios de problemas de aislamiento.</a:t>
            </a:r>
          </a:p>
          <a:p>
            <a:pPr marL="0" lvl="1" algn="just"/>
            <a:r>
              <a:rPr lang="es-ES" dirty="0"/>
              <a:t>La resistencia debe ser mayor a 5 MO (norma IEEE 43-2000). </a:t>
            </a:r>
            <a:r>
              <a:rPr lang="es-ES" dirty="0" smtClean="0"/>
              <a:t>Todavía </a:t>
            </a:r>
            <a:r>
              <a:rPr lang="es-ES" dirty="0"/>
              <a:t>suelen encontrarse máquinas de los años 70, en las </a:t>
            </a:r>
          </a:p>
          <a:p>
            <a:pPr marL="0" lvl="1" algn="just"/>
            <a:r>
              <a:rPr lang="es-ES" dirty="0"/>
              <a:t>que la resistencia será no menor a R=V +1, en donde R </a:t>
            </a:r>
            <a:r>
              <a:rPr lang="es-ES" dirty="0" smtClean="0"/>
              <a:t>es la  </a:t>
            </a:r>
            <a:r>
              <a:rPr lang="es-ES" dirty="0"/>
              <a:t>resistencia en  MO, y  V,  la  tensión nominal en  </a:t>
            </a:r>
            <a:r>
              <a:rPr lang="es-ES" dirty="0" err="1"/>
              <a:t>kV</a:t>
            </a:r>
            <a:r>
              <a:rPr lang="es-ES" dirty="0"/>
              <a:t>.</a:t>
            </a:r>
          </a:p>
          <a:p>
            <a:pPr marL="0" lvl="1" algn="just"/>
            <a:r>
              <a:rPr lang="es-ES" dirty="0"/>
              <a:t>Para  el  mantenimiento de  la  máquina diésel  debemos </a:t>
            </a:r>
            <a:r>
              <a:rPr lang="es-ES" dirty="0" smtClean="0"/>
              <a:t>considerar</a:t>
            </a:r>
            <a:r>
              <a:rPr lang="es-ES" dirty="0"/>
              <a:t>:</a:t>
            </a:r>
          </a:p>
          <a:p>
            <a:pPr marL="742950" lvl="2" indent="-285750" algn="just">
              <a:buFont typeface="Arial" panose="020B0604020202020204" pitchFamily="34" charset="0"/>
              <a:buChar char="•"/>
            </a:pPr>
            <a:r>
              <a:rPr lang="es-ES" b="1" dirty="0" smtClean="0"/>
              <a:t>Cambio </a:t>
            </a:r>
            <a:r>
              <a:rPr lang="es-ES" b="1" dirty="0"/>
              <a:t>de aceite y filtro, según el manual. Por lo general</a:t>
            </a:r>
            <a:r>
              <a:rPr lang="es-ES" b="1" dirty="0" smtClean="0"/>
              <a:t>, cada </a:t>
            </a:r>
            <a:r>
              <a:rPr lang="es-ES" b="1" dirty="0"/>
              <a:t>80 horas o  una vez al  año si  no se  cumplen esas horas.</a:t>
            </a:r>
          </a:p>
          <a:p>
            <a:pPr marL="742950" lvl="2" indent="-285750" algn="just">
              <a:buFont typeface="Arial" panose="020B0604020202020204" pitchFamily="34" charset="0"/>
              <a:buChar char="•"/>
            </a:pPr>
            <a:r>
              <a:rPr lang="es-ES" b="1" dirty="0" smtClean="0"/>
              <a:t>Cambio </a:t>
            </a:r>
            <a:r>
              <a:rPr lang="es-ES" b="1" dirty="0"/>
              <a:t>de  filtros  de  combustible y  aire  una  vez  al  año  o </a:t>
            </a:r>
            <a:r>
              <a:rPr lang="es-ES" b="1" dirty="0" smtClean="0"/>
              <a:t>cada </a:t>
            </a:r>
            <a:r>
              <a:rPr lang="es-ES" b="1" dirty="0"/>
              <a:t>80 horas.</a:t>
            </a:r>
          </a:p>
          <a:p>
            <a:pPr marL="742950" lvl="2" indent="-285750" algn="just">
              <a:buFont typeface="Arial" panose="020B0604020202020204" pitchFamily="34" charset="0"/>
              <a:buChar char="•"/>
            </a:pPr>
            <a:r>
              <a:rPr lang="es-ES" b="1" dirty="0" smtClean="0"/>
              <a:t>Cambio </a:t>
            </a:r>
            <a:r>
              <a:rPr lang="es-ES" b="1" dirty="0"/>
              <a:t>de  refrigerante una vez al  año.</a:t>
            </a:r>
          </a:p>
          <a:p>
            <a:pPr marL="742950" lvl="2" indent="-285750" algn="just">
              <a:buFont typeface="Arial" panose="020B0604020202020204" pitchFamily="34" charset="0"/>
              <a:buChar char="•"/>
            </a:pPr>
            <a:r>
              <a:rPr lang="es-ES" b="1" dirty="0" smtClean="0"/>
              <a:t>Una </a:t>
            </a:r>
            <a:r>
              <a:rPr lang="es-ES" b="1" dirty="0"/>
              <a:t>vez  al  año  debe  purgarse  el  tanque  de  combustible </a:t>
            </a:r>
            <a:r>
              <a:rPr lang="es-ES" b="1" dirty="0" smtClean="0"/>
              <a:t>de </a:t>
            </a:r>
            <a:r>
              <a:rPr lang="es-ES" b="1" dirty="0"/>
              <a:t>agua de  condensación.</a:t>
            </a:r>
          </a:p>
          <a:p>
            <a:pPr marL="742950" lvl="2" indent="-285750" algn="just">
              <a:buFont typeface="Arial" panose="020B0604020202020204" pitchFamily="34" charset="0"/>
              <a:buChar char="•"/>
            </a:pPr>
            <a:r>
              <a:rPr lang="es-ES" b="1" dirty="0" smtClean="0"/>
              <a:t> </a:t>
            </a:r>
            <a:r>
              <a:rPr lang="es-ES" b="1" dirty="0"/>
              <a:t>Verificación de  inyectores y  bomba según el  manual. </a:t>
            </a:r>
            <a:r>
              <a:rPr lang="es-ES" b="1" dirty="0" smtClean="0"/>
              <a:t>Calibración.</a:t>
            </a:r>
            <a:endParaRPr lang="es-ES" b="1" dirty="0"/>
          </a:p>
        </p:txBody>
      </p:sp>
    </p:spTree>
    <p:extLst>
      <p:ext uri="{BB962C8B-B14F-4D97-AF65-F5344CB8AC3E}">
        <p14:creationId xmlns:p14="http://schemas.microsoft.com/office/powerpoint/2010/main" val="2535183743"/>
      </p:ext>
    </p:extLst>
  </p:cSld>
  <p:clrMapOvr>
    <a:masterClrMapping/>
  </p:clrMapOvr>
</p:sld>
</file>

<file path=ppt/slides/slide2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ángulo 3"/>
          <p:cNvSpPr/>
          <p:nvPr/>
        </p:nvSpPr>
        <p:spPr>
          <a:xfrm>
            <a:off x="205364" y="268224"/>
            <a:ext cx="11471564" cy="2031325"/>
          </a:xfrm>
          <a:prstGeom prst="rect">
            <a:avLst/>
          </a:prstGeom>
        </p:spPr>
        <p:txBody>
          <a:bodyPr wrap="square">
            <a:spAutoFit/>
          </a:bodyPr>
          <a:lstStyle/>
          <a:p>
            <a:pPr marL="0" lvl="1" algn="just"/>
            <a:r>
              <a:rPr lang="es-ES" dirty="0" smtClean="0"/>
              <a:t>Los  </a:t>
            </a:r>
            <a:r>
              <a:rPr lang="es-ES" dirty="0"/>
              <a:t>cojinetes  de  alternadores  deben  lubricarse  cada  2400 </a:t>
            </a:r>
            <a:r>
              <a:rPr lang="es-ES" dirty="0" smtClean="0"/>
              <a:t>horas </a:t>
            </a:r>
            <a:r>
              <a:rPr lang="es-ES" dirty="0"/>
              <a:t>o  según las  indicaciones del  fabricante.</a:t>
            </a:r>
            <a:endParaRPr lang="es-ES" dirty="0"/>
          </a:p>
          <a:p>
            <a:pPr marL="0" lvl="1" algn="just"/>
            <a:endParaRPr lang="es-ES" b="1" dirty="0" smtClean="0">
              <a:solidFill>
                <a:srgbClr val="0070C0"/>
              </a:solidFill>
              <a:latin typeface="Arial Rounded MT Bold" panose="020F0704030504030204" pitchFamily="34" charset="0"/>
            </a:endParaRPr>
          </a:p>
          <a:p>
            <a:pPr marL="0" lvl="1" algn="just"/>
            <a:r>
              <a:rPr lang="es-ES" b="1" dirty="0">
                <a:solidFill>
                  <a:srgbClr val="0070C0"/>
                </a:solidFill>
                <a:latin typeface="Arial Rounded MT Bold" panose="020F0704030504030204" pitchFamily="34" charset="0"/>
              </a:rPr>
              <a:t>Combustible</a:t>
            </a:r>
          </a:p>
          <a:p>
            <a:pPr marL="0" lvl="1" algn="just"/>
            <a:r>
              <a:rPr lang="es-ES" b="1" dirty="0">
                <a:solidFill>
                  <a:srgbClr val="0070C0"/>
                </a:solidFill>
              </a:rPr>
              <a:t>Un error típico es almacenar excesivo combustible </a:t>
            </a:r>
            <a:r>
              <a:rPr lang="es-ES" b="1" dirty="0" smtClean="0">
                <a:solidFill>
                  <a:srgbClr val="0070C0"/>
                </a:solidFill>
              </a:rPr>
              <a:t>por </a:t>
            </a:r>
            <a:r>
              <a:rPr lang="es-ES" b="1" dirty="0">
                <a:solidFill>
                  <a:srgbClr val="0070C0"/>
                </a:solidFill>
              </a:rPr>
              <a:t>mucho tiempo. El  combustible se  </a:t>
            </a:r>
            <a:r>
              <a:rPr lang="es-ES" b="1" dirty="0" smtClean="0">
                <a:solidFill>
                  <a:srgbClr val="0070C0"/>
                </a:solidFill>
              </a:rPr>
              <a:t>degrada con </a:t>
            </a:r>
            <a:r>
              <a:rPr lang="es-ES" b="1" dirty="0">
                <a:solidFill>
                  <a:srgbClr val="0070C0"/>
                </a:solidFill>
              </a:rPr>
              <a:t>el  tiempo, y  produce depósitos sólidos que </a:t>
            </a:r>
            <a:r>
              <a:rPr lang="es-ES" b="1" dirty="0" smtClean="0">
                <a:solidFill>
                  <a:srgbClr val="0070C0"/>
                </a:solidFill>
              </a:rPr>
              <a:t>obstruyen </a:t>
            </a:r>
            <a:r>
              <a:rPr lang="es-ES" b="1" dirty="0">
                <a:solidFill>
                  <a:srgbClr val="0070C0"/>
                </a:solidFill>
              </a:rPr>
              <a:t>filtros y  cañerías.  Debe organizarse un </a:t>
            </a:r>
            <a:r>
              <a:rPr lang="es-ES" b="1" dirty="0" smtClean="0">
                <a:solidFill>
                  <a:srgbClr val="0070C0"/>
                </a:solidFill>
              </a:rPr>
              <a:t>procedimiento </a:t>
            </a:r>
            <a:r>
              <a:rPr lang="es-ES" b="1" dirty="0">
                <a:solidFill>
                  <a:srgbClr val="0070C0"/>
                </a:solidFill>
              </a:rPr>
              <a:t>para el  recambio del  combustible, </a:t>
            </a:r>
            <a:r>
              <a:rPr lang="es-ES" b="1" dirty="0" smtClean="0">
                <a:solidFill>
                  <a:srgbClr val="0070C0"/>
                </a:solidFill>
              </a:rPr>
              <a:t>por </a:t>
            </a:r>
            <a:r>
              <a:rPr lang="es-ES" b="1" dirty="0">
                <a:solidFill>
                  <a:srgbClr val="0070C0"/>
                </a:solidFill>
              </a:rPr>
              <a:t>ejemplo, utilizándolo en vehículos y  recargando </a:t>
            </a:r>
            <a:r>
              <a:rPr lang="es-ES" b="1" dirty="0" smtClean="0">
                <a:solidFill>
                  <a:srgbClr val="0070C0"/>
                </a:solidFill>
              </a:rPr>
              <a:t>el  </a:t>
            </a:r>
            <a:r>
              <a:rPr lang="es-ES" b="1" dirty="0">
                <a:solidFill>
                  <a:srgbClr val="0070C0"/>
                </a:solidFill>
              </a:rPr>
              <a:t>grupo con combustible fresco</a:t>
            </a:r>
            <a:r>
              <a:rPr lang="es-ES" b="1" dirty="0" smtClean="0">
                <a:solidFill>
                  <a:srgbClr val="0070C0"/>
                </a:solidFill>
              </a:rPr>
              <a:t>.</a:t>
            </a:r>
          </a:p>
          <a:p>
            <a:pPr marL="0" lvl="1" algn="just"/>
            <a:endParaRPr lang="es-ES" dirty="0"/>
          </a:p>
        </p:txBody>
      </p:sp>
      <p:pic>
        <p:nvPicPr>
          <p:cNvPr id="2" name="Imagen 1"/>
          <p:cNvPicPr>
            <a:picLocks noChangeAspect="1"/>
          </p:cNvPicPr>
          <p:nvPr/>
        </p:nvPicPr>
        <p:blipFill>
          <a:blip r:embed="rId2"/>
          <a:stretch>
            <a:fillRect/>
          </a:stretch>
        </p:blipFill>
        <p:spPr>
          <a:xfrm>
            <a:off x="2626446" y="2062843"/>
            <a:ext cx="6629400" cy="4038600"/>
          </a:xfrm>
          <a:prstGeom prst="rect">
            <a:avLst/>
          </a:prstGeom>
        </p:spPr>
      </p:pic>
      <p:sp>
        <p:nvSpPr>
          <p:cNvPr id="3" name="Rectángulo 2"/>
          <p:cNvSpPr/>
          <p:nvPr/>
        </p:nvSpPr>
        <p:spPr>
          <a:xfrm>
            <a:off x="547769" y="6063343"/>
            <a:ext cx="10786753" cy="646331"/>
          </a:xfrm>
          <a:prstGeom prst="rect">
            <a:avLst/>
          </a:prstGeom>
        </p:spPr>
        <p:txBody>
          <a:bodyPr wrap="square">
            <a:spAutoFit/>
          </a:bodyPr>
          <a:lstStyle/>
          <a:p>
            <a:pPr algn="ctr"/>
            <a:r>
              <a:rPr lang="es-ES" b="1" dirty="0" smtClean="0"/>
              <a:t>Los gases del </a:t>
            </a:r>
            <a:r>
              <a:rPr lang="es-ES" b="1" dirty="0"/>
              <a:t>cárter </a:t>
            </a:r>
            <a:r>
              <a:rPr lang="es-ES" b="1" dirty="0" smtClean="0"/>
              <a:t>se deben conducir al </a:t>
            </a:r>
            <a:r>
              <a:rPr lang="es-ES" b="1" dirty="0"/>
              <a:t>exterior para evitar que se</a:t>
            </a:r>
          </a:p>
          <a:p>
            <a:pPr algn="ctr"/>
            <a:r>
              <a:rPr lang="es-ES" b="1" dirty="0"/>
              <a:t>obstruyan, con </a:t>
            </a:r>
            <a:r>
              <a:rPr lang="es-ES" b="1" dirty="0" smtClean="0"/>
              <a:t>depósitos </a:t>
            </a:r>
            <a:r>
              <a:rPr lang="es-ES" b="1" dirty="0"/>
              <a:t>grasos </a:t>
            </a:r>
            <a:r>
              <a:rPr lang="es-ES" b="1" dirty="0" smtClean="0"/>
              <a:t>y  </a:t>
            </a:r>
            <a:r>
              <a:rPr lang="es-ES" b="1" dirty="0"/>
              <a:t>suciedades, </a:t>
            </a:r>
            <a:r>
              <a:rPr lang="es-ES" b="1" dirty="0" smtClean="0"/>
              <a:t>los filtros </a:t>
            </a:r>
            <a:r>
              <a:rPr lang="es-ES" b="1" dirty="0"/>
              <a:t>de aire y  </a:t>
            </a:r>
            <a:r>
              <a:rPr lang="es-ES" b="1" dirty="0" smtClean="0"/>
              <a:t>el radiador</a:t>
            </a:r>
            <a:r>
              <a:rPr lang="es-ES" b="1" dirty="0"/>
              <a:t>.</a:t>
            </a:r>
          </a:p>
        </p:txBody>
      </p:sp>
    </p:spTree>
    <p:extLst>
      <p:ext uri="{BB962C8B-B14F-4D97-AF65-F5344CB8AC3E}">
        <p14:creationId xmlns:p14="http://schemas.microsoft.com/office/powerpoint/2010/main" val="999158159"/>
      </p:ext>
    </p:extLst>
  </p:cSld>
  <p:clrMapOvr>
    <a:masterClrMapping/>
  </p:clrMapOvr>
</p:sld>
</file>

<file path=ppt/slides/slide2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ángulo 3"/>
          <p:cNvSpPr/>
          <p:nvPr/>
        </p:nvSpPr>
        <p:spPr>
          <a:xfrm>
            <a:off x="157862" y="137596"/>
            <a:ext cx="11471564" cy="6463308"/>
          </a:xfrm>
          <a:prstGeom prst="rect">
            <a:avLst/>
          </a:prstGeom>
        </p:spPr>
        <p:txBody>
          <a:bodyPr wrap="square">
            <a:spAutoFit/>
          </a:bodyPr>
          <a:lstStyle/>
          <a:p>
            <a:pPr algn="just"/>
            <a:r>
              <a:rPr lang="es-ES" b="1" dirty="0" smtClean="0">
                <a:solidFill>
                  <a:srgbClr val="0070C0"/>
                </a:solidFill>
                <a:latin typeface="Arial Rounded MT Bold" panose="020F0704030504030204" pitchFamily="34" charset="0"/>
              </a:rPr>
              <a:t>Protecciones eléctricas del </a:t>
            </a:r>
            <a:r>
              <a:rPr lang="es-ES" b="1" dirty="0" smtClean="0">
                <a:solidFill>
                  <a:srgbClr val="0070C0"/>
                </a:solidFill>
                <a:latin typeface="Arial Rounded MT Bold" panose="020F0704030504030204" pitchFamily="34" charset="0"/>
              </a:rPr>
              <a:t>alternador</a:t>
            </a:r>
            <a:endParaRPr lang="es-ES" b="1" dirty="0">
              <a:solidFill>
                <a:srgbClr val="0070C0"/>
              </a:solidFill>
              <a:latin typeface="Arial Rounded MT Bold" panose="020F0704030504030204" pitchFamily="34" charset="0"/>
            </a:endParaRPr>
          </a:p>
          <a:p>
            <a:pPr algn="just"/>
            <a:r>
              <a:rPr lang="es-ES" b="1" dirty="0" smtClean="0">
                <a:solidFill>
                  <a:srgbClr val="0070C0"/>
                </a:solidFill>
              </a:rPr>
              <a:t>Para grupos </a:t>
            </a:r>
            <a:r>
              <a:rPr lang="es-ES" b="1" dirty="0">
                <a:solidFill>
                  <a:srgbClr val="0070C0"/>
                </a:solidFill>
              </a:rPr>
              <a:t>que actúan </a:t>
            </a:r>
            <a:r>
              <a:rPr lang="es-ES" b="1" dirty="0" smtClean="0">
                <a:solidFill>
                  <a:srgbClr val="0070C0"/>
                </a:solidFill>
              </a:rPr>
              <a:t>en forma </a:t>
            </a:r>
            <a:r>
              <a:rPr lang="es-ES" b="1" dirty="0" smtClean="0">
                <a:solidFill>
                  <a:srgbClr val="0070C0"/>
                </a:solidFill>
              </a:rPr>
              <a:t>unitaria </a:t>
            </a:r>
            <a:r>
              <a:rPr lang="es-ES" b="1" dirty="0" smtClean="0">
                <a:solidFill>
                  <a:srgbClr val="0070C0"/>
                </a:solidFill>
              </a:rPr>
              <a:t>(</a:t>
            </a:r>
            <a:r>
              <a:rPr lang="es-ES" b="1" dirty="0">
                <a:solidFill>
                  <a:srgbClr val="0070C0"/>
                </a:solidFill>
              </a:rPr>
              <a:t>que </a:t>
            </a:r>
            <a:r>
              <a:rPr lang="es-ES" b="1" dirty="0" smtClean="0">
                <a:solidFill>
                  <a:srgbClr val="0070C0"/>
                </a:solidFill>
              </a:rPr>
              <a:t>no se conectan en paralelo </a:t>
            </a:r>
            <a:r>
              <a:rPr lang="es-ES" b="1" dirty="0" smtClean="0">
                <a:solidFill>
                  <a:srgbClr val="0070C0"/>
                </a:solidFill>
              </a:rPr>
              <a:t>con </a:t>
            </a:r>
            <a:r>
              <a:rPr lang="es-ES" b="1" dirty="0">
                <a:solidFill>
                  <a:srgbClr val="0070C0"/>
                </a:solidFill>
              </a:rPr>
              <a:t>otros </a:t>
            </a:r>
            <a:r>
              <a:rPr lang="es-ES" b="1" dirty="0" smtClean="0">
                <a:solidFill>
                  <a:srgbClr val="0070C0"/>
                </a:solidFill>
              </a:rPr>
              <a:t>o con la red), se </a:t>
            </a:r>
            <a:r>
              <a:rPr lang="es-ES" b="1" dirty="0" smtClean="0">
                <a:solidFill>
                  <a:srgbClr val="0070C0"/>
                </a:solidFill>
              </a:rPr>
              <a:t>podrán utilizar </a:t>
            </a:r>
            <a:r>
              <a:rPr lang="es-ES" b="1" dirty="0">
                <a:solidFill>
                  <a:srgbClr val="0070C0"/>
                </a:solidFill>
              </a:rPr>
              <a:t>interruptores </a:t>
            </a:r>
            <a:r>
              <a:rPr lang="es-ES" b="1" dirty="0" err="1">
                <a:solidFill>
                  <a:srgbClr val="0070C0"/>
                </a:solidFill>
              </a:rPr>
              <a:t>termomagnéticos</a:t>
            </a:r>
            <a:r>
              <a:rPr lang="es-ES" b="1" dirty="0">
                <a:solidFill>
                  <a:srgbClr val="0070C0"/>
                </a:solidFill>
              </a:rPr>
              <a:t> </a:t>
            </a:r>
            <a:r>
              <a:rPr lang="es-ES" b="1" dirty="0" smtClean="0">
                <a:solidFill>
                  <a:srgbClr val="0070C0"/>
                </a:solidFill>
              </a:rPr>
              <a:t>de </a:t>
            </a:r>
            <a:r>
              <a:rPr lang="es-ES" b="1" dirty="0">
                <a:solidFill>
                  <a:srgbClr val="0070C0"/>
                </a:solidFill>
              </a:rPr>
              <a:t>corriente asignada, compatible </a:t>
            </a:r>
            <a:r>
              <a:rPr lang="es-ES" b="1" dirty="0" smtClean="0">
                <a:solidFill>
                  <a:srgbClr val="0070C0"/>
                </a:solidFill>
              </a:rPr>
              <a:t>con la </a:t>
            </a:r>
            <a:r>
              <a:rPr lang="es-ES" b="1" dirty="0" smtClean="0">
                <a:solidFill>
                  <a:srgbClr val="0070C0"/>
                </a:solidFill>
              </a:rPr>
              <a:t>intensidad </a:t>
            </a:r>
            <a:r>
              <a:rPr lang="es-ES" b="1" dirty="0">
                <a:solidFill>
                  <a:srgbClr val="0070C0"/>
                </a:solidFill>
              </a:rPr>
              <a:t>de carga </a:t>
            </a:r>
            <a:r>
              <a:rPr lang="es-ES" b="1" dirty="0" smtClean="0">
                <a:solidFill>
                  <a:srgbClr val="0070C0"/>
                </a:solidFill>
              </a:rPr>
              <a:t>y de </a:t>
            </a:r>
            <a:r>
              <a:rPr lang="es-ES" b="1" dirty="0">
                <a:solidFill>
                  <a:srgbClr val="0070C0"/>
                </a:solidFill>
              </a:rPr>
              <a:t>valor inferior a </a:t>
            </a:r>
            <a:r>
              <a:rPr lang="es-ES" b="1" dirty="0" smtClean="0">
                <a:solidFill>
                  <a:srgbClr val="0070C0"/>
                </a:solidFill>
              </a:rPr>
              <a:t>la </a:t>
            </a:r>
            <a:r>
              <a:rPr lang="es-ES" b="1" dirty="0" smtClean="0">
                <a:solidFill>
                  <a:srgbClr val="0070C0"/>
                </a:solidFill>
              </a:rPr>
              <a:t>corriente </a:t>
            </a:r>
            <a:r>
              <a:rPr lang="es-ES" b="1" dirty="0">
                <a:solidFill>
                  <a:srgbClr val="0070C0"/>
                </a:solidFill>
              </a:rPr>
              <a:t>máxima </a:t>
            </a:r>
            <a:r>
              <a:rPr lang="es-ES" b="1" dirty="0" smtClean="0">
                <a:solidFill>
                  <a:srgbClr val="0070C0"/>
                </a:solidFill>
              </a:rPr>
              <a:t>del alternador</a:t>
            </a:r>
            <a:r>
              <a:rPr lang="es-ES" b="1" dirty="0">
                <a:solidFill>
                  <a:srgbClr val="0070C0"/>
                </a:solidFill>
              </a:rPr>
              <a:t>. Así, </a:t>
            </a:r>
            <a:r>
              <a:rPr lang="es-ES" b="1" dirty="0" smtClean="0">
                <a:solidFill>
                  <a:srgbClr val="0070C0"/>
                </a:solidFill>
              </a:rPr>
              <a:t>para </a:t>
            </a:r>
            <a:r>
              <a:rPr lang="es-ES" b="1" dirty="0" smtClean="0">
                <a:solidFill>
                  <a:srgbClr val="0070C0"/>
                </a:solidFill>
              </a:rPr>
              <a:t>un alternador </a:t>
            </a:r>
            <a:r>
              <a:rPr lang="es-ES" b="1" dirty="0">
                <a:solidFill>
                  <a:srgbClr val="0070C0"/>
                </a:solidFill>
              </a:rPr>
              <a:t>monofásico </a:t>
            </a:r>
            <a:r>
              <a:rPr lang="es-ES" b="1" dirty="0" smtClean="0">
                <a:solidFill>
                  <a:srgbClr val="0070C0"/>
                </a:solidFill>
              </a:rPr>
              <a:t>de 5 </a:t>
            </a:r>
            <a:r>
              <a:rPr lang="es-ES" b="1" dirty="0" err="1" smtClean="0">
                <a:solidFill>
                  <a:srgbClr val="0070C0"/>
                </a:solidFill>
              </a:rPr>
              <a:t>kVA</a:t>
            </a:r>
            <a:r>
              <a:rPr lang="es-ES" b="1" dirty="0" smtClean="0">
                <a:solidFill>
                  <a:srgbClr val="0070C0"/>
                </a:solidFill>
              </a:rPr>
              <a:t> </a:t>
            </a:r>
            <a:r>
              <a:rPr lang="es-ES" b="1" dirty="0" smtClean="0">
                <a:solidFill>
                  <a:srgbClr val="0070C0"/>
                </a:solidFill>
              </a:rPr>
              <a:t>para </a:t>
            </a:r>
            <a:r>
              <a:rPr lang="es-ES" b="1" dirty="0">
                <a:solidFill>
                  <a:srgbClr val="0070C0"/>
                </a:solidFill>
              </a:rPr>
              <a:t>220 V</a:t>
            </a:r>
            <a:r>
              <a:rPr lang="es-ES" b="1" dirty="0" smtClean="0">
                <a:solidFill>
                  <a:srgbClr val="0070C0"/>
                </a:solidFill>
              </a:rPr>
              <a:t>, se deberá utilizar un ITM no </a:t>
            </a:r>
            <a:r>
              <a:rPr lang="es-ES" b="1" dirty="0" smtClean="0">
                <a:solidFill>
                  <a:srgbClr val="0070C0"/>
                </a:solidFill>
              </a:rPr>
              <a:t>mayor </a:t>
            </a:r>
            <a:r>
              <a:rPr lang="es-ES" b="1" dirty="0" smtClean="0">
                <a:solidFill>
                  <a:srgbClr val="0070C0"/>
                </a:solidFill>
              </a:rPr>
              <a:t>a 20 </a:t>
            </a:r>
            <a:r>
              <a:rPr lang="es-ES" b="1" dirty="0">
                <a:solidFill>
                  <a:srgbClr val="0070C0"/>
                </a:solidFill>
              </a:rPr>
              <a:t>A</a:t>
            </a:r>
            <a:r>
              <a:rPr lang="es-ES" b="1" dirty="0" smtClean="0">
                <a:solidFill>
                  <a:srgbClr val="0070C0"/>
                </a:solidFill>
              </a:rPr>
              <a:t>. Se recomienda </a:t>
            </a:r>
            <a:r>
              <a:rPr lang="es-ES" b="1" dirty="0">
                <a:solidFill>
                  <a:srgbClr val="0070C0"/>
                </a:solidFill>
              </a:rPr>
              <a:t>elegir uno </a:t>
            </a:r>
            <a:r>
              <a:rPr lang="es-ES" b="1" dirty="0" smtClean="0">
                <a:solidFill>
                  <a:srgbClr val="0070C0"/>
                </a:solidFill>
              </a:rPr>
              <a:t>de </a:t>
            </a:r>
            <a:r>
              <a:rPr lang="es-ES" b="1" dirty="0">
                <a:solidFill>
                  <a:srgbClr val="0070C0"/>
                </a:solidFill>
              </a:rPr>
              <a:t>curva D</a:t>
            </a:r>
            <a:r>
              <a:rPr lang="es-ES" b="1" dirty="0" smtClean="0">
                <a:solidFill>
                  <a:srgbClr val="0070C0"/>
                </a:solidFill>
              </a:rPr>
              <a:t>, si debe </a:t>
            </a:r>
            <a:r>
              <a:rPr lang="es-ES" b="1" dirty="0">
                <a:solidFill>
                  <a:srgbClr val="0070C0"/>
                </a:solidFill>
              </a:rPr>
              <a:t>soportar </a:t>
            </a:r>
            <a:r>
              <a:rPr lang="es-ES" b="1" dirty="0" smtClean="0">
                <a:solidFill>
                  <a:srgbClr val="0070C0"/>
                </a:solidFill>
              </a:rPr>
              <a:t>el arranque </a:t>
            </a:r>
            <a:r>
              <a:rPr lang="es-ES" b="1" dirty="0" smtClean="0">
                <a:solidFill>
                  <a:srgbClr val="0070C0"/>
                </a:solidFill>
              </a:rPr>
              <a:t>de </a:t>
            </a:r>
            <a:r>
              <a:rPr lang="es-ES" b="1" dirty="0" smtClean="0">
                <a:solidFill>
                  <a:srgbClr val="0070C0"/>
                </a:solidFill>
              </a:rPr>
              <a:t>un equipo </a:t>
            </a:r>
            <a:r>
              <a:rPr lang="es-ES" b="1" dirty="0">
                <a:solidFill>
                  <a:srgbClr val="0070C0"/>
                </a:solidFill>
              </a:rPr>
              <a:t>de </a:t>
            </a:r>
            <a:r>
              <a:rPr lang="es-ES" b="1" dirty="0" smtClean="0">
                <a:solidFill>
                  <a:srgbClr val="0070C0"/>
                </a:solidFill>
              </a:rPr>
              <a:t>aire acondicionado</a:t>
            </a:r>
            <a:r>
              <a:rPr lang="es-ES" b="1" dirty="0" smtClean="0">
                <a:solidFill>
                  <a:srgbClr val="0070C0"/>
                </a:solidFill>
              </a:rPr>
              <a:t>.</a:t>
            </a:r>
          </a:p>
          <a:p>
            <a:pPr algn="just"/>
            <a:endParaRPr lang="es-ES" dirty="0"/>
          </a:p>
          <a:p>
            <a:pPr algn="just"/>
            <a:r>
              <a:rPr lang="es-ES" dirty="0"/>
              <a:t>Las averías típicas </a:t>
            </a:r>
            <a:r>
              <a:rPr lang="es-ES" dirty="0" smtClean="0"/>
              <a:t>de los alternadores </a:t>
            </a:r>
            <a:r>
              <a:rPr lang="es-ES" dirty="0"/>
              <a:t>son </a:t>
            </a:r>
            <a:r>
              <a:rPr lang="es-ES" dirty="0" smtClean="0"/>
              <a:t>las siguientes</a:t>
            </a:r>
            <a:r>
              <a:rPr lang="es-ES" dirty="0"/>
              <a:t>:</a:t>
            </a:r>
          </a:p>
          <a:p>
            <a:pPr marL="742950" lvl="1" indent="-285750" algn="just">
              <a:buFont typeface="Arial" panose="020B0604020202020204" pitchFamily="34" charset="0"/>
              <a:buChar char="•"/>
            </a:pPr>
            <a:r>
              <a:rPr lang="es-ES" b="1" dirty="0" smtClean="0"/>
              <a:t>Avería </a:t>
            </a:r>
            <a:r>
              <a:rPr lang="es-ES" b="1" dirty="0" smtClean="0"/>
              <a:t>de diodos </a:t>
            </a:r>
            <a:r>
              <a:rPr lang="es-ES" b="1" dirty="0"/>
              <a:t>rectificadores </a:t>
            </a:r>
            <a:r>
              <a:rPr lang="es-ES" b="1" dirty="0" smtClean="0"/>
              <a:t>de excitación</a:t>
            </a:r>
            <a:r>
              <a:rPr lang="es-ES" b="1" dirty="0"/>
              <a:t>. </a:t>
            </a:r>
            <a:r>
              <a:rPr lang="es-ES" b="1" dirty="0" smtClean="0"/>
              <a:t>Se </a:t>
            </a:r>
            <a:r>
              <a:rPr lang="es-ES" b="1" dirty="0" smtClean="0"/>
              <a:t>revisarán </a:t>
            </a:r>
            <a:r>
              <a:rPr lang="es-ES" b="1" dirty="0" smtClean="0"/>
              <a:t>con </a:t>
            </a:r>
            <a:r>
              <a:rPr lang="es-ES" b="1" dirty="0"/>
              <a:t>óhmetro.</a:t>
            </a:r>
          </a:p>
          <a:p>
            <a:pPr marL="742950" lvl="1" indent="-285750" algn="just">
              <a:buFont typeface="Arial" panose="020B0604020202020204" pitchFamily="34" charset="0"/>
              <a:buChar char="•"/>
            </a:pPr>
            <a:r>
              <a:rPr lang="es-ES" b="1" dirty="0" smtClean="0"/>
              <a:t>Falla </a:t>
            </a:r>
            <a:r>
              <a:rPr lang="es-ES" b="1" dirty="0" smtClean="0"/>
              <a:t>del </a:t>
            </a:r>
            <a:r>
              <a:rPr lang="es-ES" b="1" dirty="0"/>
              <a:t>AVR. </a:t>
            </a:r>
            <a:r>
              <a:rPr lang="es-ES" b="1" dirty="0" smtClean="0"/>
              <a:t>Se excita la máquina </a:t>
            </a:r>
            <a:r>
              <a:rPr lang="es-ES" b="1" dirty="0"/>
              <a:t>con una fuente </a:t>
            </a:r>
            <a:r>
              <a:rPr lang="es-ES" b="1" dirty="0" smtClean="0"/>
              <a:t>externa o </a:t>
            </a:r>
            <a:r>
              <a:rPr lang="es-ES" b="1" dirty="0" smtClean="0"/>
              <a:t>batería de 12 V o se cambia </a:t>
            </a:r>
            <a:r>
              <a:rPr lang="es-ES" b="1" dirty="0"/>
              <a:t>AVR para probar.</a:t>
            </a:r>
          </a:p>
          <a:p>
            <a:pPr marL="742950" lvl="1" indent="-285750" algn="just">
              <a:buFont typeface="Arial" panose="020B0604020202020204" pitchFamily="34" charset="0"/>
              <a:buChar char="•"/>
            </a:pPr>
            <a:r>
              <a:rPr lang="es-ES" b="1" dirty="0" smtClean="0"/>
              <a:t>Corte </a:t>
            </a:r>
            <a:r>
              <a:rPr lang="es-ES" b="1" dirty="0" smtClean="0"/>
              <a:t>del bobinado de excitación </a:t>
            </a:r>
            <a:r>
              <a:rPr lang="es-ES" b="1" dirty="0"/>
              <a:t>alimentado </a:t>
            </a:r>
            <a:r>
              <a:rPr lang="es-ES" b="1" dirty="0" smtClean="0"/>
              <a:t>por el AVR</a:t>
            </a:r>
            <a:r>
              <a:rPr lang="es-ES" b="1" dirty="0"/>
              <a:t>. </a:t>
            </a:r>
            <a:r>
              <a:rPr lang="es-ES" b="1" dirty="0" smtClean="0"/>
              <a:t>Se </a:t>
            </a:r>
            <a:r>
              <a:rPr lang="es-ES" b="1" dirty="0" smtClean="0"/>
              <a:t>revisa con </a:t>
            </a:r>
            <a:r>
              <a:rPr lang="es-ES" b="1" dirty="0"/>
              <a:t>óhmetro.</a:t>
            </a:r>
          </a:p>
          <a:p>
            <a:pPr marL="742950" lvl="1" indent="-285750" algn="just">
              <a:buFont typeface="Arial" panose="020B0604020202020204" pitchFamily="34" charset="0"/>
              <a:buChar char="•"/>
            </a:pPr>
            <a:r>
              <a:rPr lang="es-ES" b="1" dirty="0" smtClean="0"/>
              <a:t>Ante </a:t>
            </a:r>
            <a:r>
              <a:rPr lang="es-ES" b="1" dirty="0"/>
              <a:t>una sobrecarga intensa o cortocircuito y habiendo </a:t>
            </a:r>
            <a:r>
              <a:rPr lang="es-ES" b="1" dirty="0" smtClean="0"/>
              <a:t>fallado </a:t>
            </a:r>
            <a:r>
              <a:rPr lang="es-ES" b="1" dirty="0"/>
              <a:t>las protecciones eléctricas, se medirán </a:t>
            </a:r>
            <a:r>
              <a:rPr lang="es-ES" b="1" dirty="0" smtClean="0"/>
              <a:t>inducidos</a:t>
            </a:r>
            <a:r>
              <a:rPr lang="es-ES" b="1" dirty="0"/>
              <a:t>, continuidad y aislamiento.</a:t>
            </a:r>
          </a:p>
          <a:p>
            <a:pPr algn="just"/>
            <a:r>
              <a:rPr lang="es-ES" b="1" dirty="0">
                <a:solidFill>
                  <a:srgbClr val="0070C0"/>
                </a:solidFill>
                <a:latin typeface="Arial Rounded MT Bold" panose="020F0704030504030204" pitchFamily="34" charset="0"/>
              </a:rPr>
              <a:t>Grupos </a:t>
            </a:r>
            <a:r>
              <a:rPr lang="es-ES" b="1" dirty="0" smtClean="0">
                <a:solidFill>
                  <a:srgbClr val="0070C0"/>
                </a:solidFill>
                <a:latin typeface="Arial Rounded MT Bold" panose="020F0704030504030204" pitchFamily="34" charset="0"/>
              </a:rPr>
              <a:t>electrógenos domésticos</a:t>
            </a:r>
            <a:endParaRPr lang="es-ES" b="1" dirty="0">
              <a:solidFill>
                <a:srgbClr val="0070C0"/>
              </a:solidFill>
              <a:latin typeface="Arial Rounded MT Bold" panose="020F0704030504030204" pitchFamily="34" charset="0"/>
            </a:endParaRPr>
          </a:p>
          <a:p>
            <a:pPr algn="just"/>
            <a:r>
              <a:rPr lang="es-ES" dirty="0"/>
              <a:t>Si bien en locales comerciales de gran afluencia de </a:t>
            </a:r>
            <a:r>
              <a:rPr lang="es-ES" dirty="0" smtClean="0"/>
              <a:t>personas </a:t>
            </a:r>
            <a:r>
              <a:rPr lang="es-ES" dirty="0"/>
              <a:t>o en los bancos es necesario utilizar normalmente GE </a:t>
            </a:r>
            <a:r>
              <a:rPr lang="es-ES" dirty="0" smtClean="0"/>
              <a:t>de </a:t>
            </a:r>
            <a:r>
              <a:rPr lang="es-ES" dirty="0"/>
              <a:t>más de 50/80 </a:t>
            </a:r>
            <a:r>
              <a:rPr lang="es-ES" dirty="0" err="1"/>
              <a:t>kVA</a:t>
            </a:r>
            <a:r>
              <a:rPr lang="es-ES" dirty="0"/>
              <a:t>, en un hogar o en un pequeño </a:t>
            </a:r>
            <a:r>
              <a:rPr lang="es-ES" dirty="0" smtClean="0"/>
              <a:t>comercio </a:t>
            </a:r>
            <a:r>
              <a:rPr lang="es-ES" dirty="0"/>
              <a:t>es suficiente para mantener los servicios esenciales un </a:t>
            </a:r>
            <a:r>
              <a:rPr lang="es-ES" dirty="0" smtClean="0"/>
              <a:t>GE </a:t>
            </a:r>
            <a:r>
              <a:rPr lang="es-ES" dirty="0"/>
              <a:t>de baja potencia, por ejemplo unos 5/8 </a:t>
            </a:r>
            <a:r>
              <a:rPr lang="es-ES" dirty="0" err="1"/>
              <a:t>kVA</a:t>
            </a:r>
            <a:r>
              <a:rPr lang="es-ES" dirty="0"/>
              <a:t>.</a:t>
            </a:r>
          </a:p>
          <a:p>
            <a:pPr algn="just"/>
            <a:r>
              <a:rPr lang="es-ES" dirty="0"/>
              <a:t>En general estos equipos son compactos, </a:t>
            </a:r>
            <a:r>
              <a:rPr lang="es-ES" dirty="0" err="1"/>
              <a:t>autocontenidos</a:t>
            </a:r>
            <a:r>
              <a:rPr lang="es-ES" dirty="0"/>
              <a:t> </a:t>
            </a:r>
            <a:r>
              <a:rPr lang="es-ES" dirty="0" smtClean="0"/>
              <a:t>en </a:t>
            </a:r>
            <a:r>
              <a:rPr lang="es-ES" dirty="0"/>
              <a:t>un chasis portante. Los equipos de unos 8 </a:t>
            </a:r>
            <a:r>
              <a:rPr lang="es-ES" dirty="0" err="1"/>
              <a:t>kVA</a:t>
            </a:r>
            <a:r>
              <a:rPr lang="es-ES" dirty="0"/>
              <a:t> suelen </a:t>
            </a:r>
            <a:r>
              <a:rPr lang="es-ES" dirty="0" smtClean="0"/>
              <a:t>pesar </a:t>
            </a:r>
            <a:r>
              <a:rPr lang="es-ES" dirty="0"/>
              <a:t>alrededor de 90 kg, por lo tanto, con sus ruedas o </a:t>
            </a:r>
            <a:r>
              <a:rPr lang="es-ES" dirty="0" smtClean="0"/>
              <a:t>entre </a:t>
            </a:r>
            <a:r>
              <a:rPr lang="es-ES" dirty="0"/>
              <a:t>dos personas es fácil moverlos e instalarlos en cualquier </a:t>
            </a:r>
            <a:r>
              <a:rPr lang="es-ES" dirty="0" smtClean="0"/>
              <a:t>lugar</a:t>
            </a:r>
            <a:r>
              <a:rPr lang="es-ES" dirty="0"/>
              <a:t>, por ejemplo una terraza, un jardín, en la vereda, </a:t>
            </a:r>
            <a:r>
              <a:rPr lang="es-ES" dirty="0" smtClean="0"/>
              <a:t>etcétera</a:t>
            </a:r>
            <a:r>
              <a:rPr lang="es-ES" dirty="0"/>
              <a:t>. Los hay de arranque manual o eléctrico para las </a:t>
            </a:r>
            <a:r>
              <a:rPr lang="es-ES" dirty="0" smtClean="0"/>
              <a:t>capacidades </a:t>
            </a:r>
            <a:r>
              <a:rPr lang="es-ES" dirty="0"/>
              <a:t>más grandes, y se prefieren los de arranque </a:t>
            </a:r>
            <a:r>
              <a:rPr lang="es-ES" dirty="0" smtClean="0"/>
              <a:t>eléctrico </a:t>
            </a:r>
            <a:r>
              <a:rPr lang="es-ES" dirty="0"/>
              <a:t>para uso de personas con menor experiencia mecánica. </a:t>
            </a:r>
          </a:p>
          <a:p>
            <a:pPr algn="just"/>
            <a:r>
              <a:rPr lang="es-ES" dirty="0"/>
              <a:t>Casi siempre se trata de equipos motorizados a nafta, </a:t>
            </a:r>
            <a:r>
              <a:rPr lang="es-ES" dirty="0" err="1" smtClean="0"/>
              <a:t>monocilíndricos</a:t>
            </a:r>
            <a:r>
              <a:rPr lang="es-ES" dirty="0" smtClean="0"/>
              <a:t> </a:t>
            </a:r>
            <a:r>
              <a:rPr lang="es-ES" dirty="0"/>
              <a:t>o </a:t>
            </a:r>
            <a:r>
              <a:rPr lang="es-ES" dirty="0" err="1"/>
              <a:t>bicilíndricos</a:t>
            </a:r>
            <a:r>
              <a:rPr lang="es-ES" dirty="0"/>
              <a:t>, de refrigeración por aire. </a:t>
            </a:r>
          </a:p>
          <a:p>
            <a:pPr algn="just"/>
            <a:r>
              <a:rPr lang="es-ES" dirty="0"/>
              <a:t>Pudiendo elegir, es conveniente utilizar equipos con </a:t>
            </a:r>
            <a:r>
              <a:rPr lang="es-ES" dirty="0" smtClean="0"/>
              <a:t>motores </a:t>
            </a:r>
            <a:r>
              <a:rPr lang="es-ES" dirty="0"/>
              <a:t>de cuatro tiempos para evitar que se mezclen el </a:t>
            </a:r>
            <a:r>
              <a:rPr lang="es-ES" dirty="0" smtClean="0"/>
              <a:t>combustible </a:t>
            </a:r>
            <a:r>
              <a:rPr lang="es-ES" dirty="0"/>
              <a:t>y el aceite, y además porque producen </a:t>
            </a:r>
            <a:r>
              <a:rPr lang="es-ES" dirty="0" smtClean="0"/>
              <a:t>menor </a:t>
            </a:r>
            <a:r>
              <a:rPr lang="es-ES" dirty="0"/>
              <a:t>cantidad de gases</a:t>
            </a:r>
            <a:r>
              <a:rPr lang="es-ES" dirty="0" smtClean="0"/>
              <a:t>.</a:t>
            </a:r>
          </a:p>
        </p:txBody>
      </p:sp>
    </p:spTree>
    <p:extLst>
      <p:ext uri="{BB962C8B-B14F-4D97-AF65-F5344CB8AC3E}">
        <p14:creationId xmlns:p14="http://schemas.microsoft.com/office/powerpoint/2010/main" val="2290167221"/>
      </p:ext>
    </p:extLst>
  </p:cSld>
  <p:clrMapOvr>
    <a:masterClrMapping/>
  </p:clrMapOvr>
</p:sld>
</file>

<file path=ppt/slides/slide2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ángulo 3"/>
          <p:cNvSpPr/>
          <p:nvPr/>
        </p:nvSpPr>
        <p:spPr>
          <a:xfrm>
            <a:off x="157862" y="137596"/>
            <a:ext cx="11471564" cy="6740307"/>
          </a:xfrm>
          <a:prstGeom prst="rect">
            <a:avLst/>
          </a:prstGeom>
        </p:spPr>
        <p:txBody>
          <a:bodyPr wrap="square">
            <a:spAutoFit/>
          </a:bodyPr>
          <a:lstStyle/>
          <a:p>
            <a:pPr algn="just"/>
            <a:r>
              <a:rPr lang="es-ES" dirty="0" smtClean="0"/>
              <a:t>Cualquiera </a:t>
            </a:r>
            <a:r>
              <a:rPr lang="es-ES" dirty="0"/>
              <a:t>sea la cantidad de tiempos del motor, deben </a:t>
            </a:r>
            <a:r>
              <a:rPr lang="es-ES" dirty="0" smtClean="0"/>
              <a:t>instalarse </a:t>
            </a:r>
            <a:r>
              <a:rPr lang="es-ES" dirty="0"/>
              <a:t>siempre en el exterior, pues como todo </a:t>
            </a:r>
            <a:r>
              <a:rPr lang="es-ES" dirty="0" smtClean="0"/>
              <a:t>motor consumen </a:t>
            </a:r>
            <a:r>
              <a:rPr lang="es-ES" dirty="0"/>
              <a:t>oxígeno para su funcionamiento y generan </a:t>
            </a:r>
            <a:r>
              <a:rPr lang="es-ES" dirty="0" smtClean="0"/>
              <a:t>un porcentaje </a:t>
            </a:r>
            <a:r>
              <a:rPr lang="es-ES" dirty="0"/>
              <a:t>de monóxido de carbono (CO), gas totalmente </a:t>
            </a:r>
            <a:r>
              <a:rPr lang="es-ES" dirty="0" smtClean="0"/>
              <a:t>letal </a:t>
            </a:r>
            <a:r>
              <a:rPr lang="es-ES" dirty="0"/>
              <a:t>y que no se anuncia, dado que no es posible </a:t>
            </a:r>
            <a:r>
              <a:rPr lang="es-ES" dirty="0" smtClean="0"/>
              <a:t>detectarlo </a:t>
            </a:r>
            <a:r>
              <a:rPr lang="es-ES" dirty="0"/>
              <a:t>con el olfato. Por este motivo debe evitarse su </a:t>
            </a:r>
            <a:r>
              <a:rPr lang="es-ES" dirty="0" smtClean="0"/>
              <a:t>instalación </a:t>
            </a:r>
            <a:r>
              <a:rPr lang="es-ES" dirty="0"/>
              <a:t>en balcones o pasillos de edificios, como tantas </a:t>
            </a:r>
            <a:r>
              <a:rPr lang="es-ES" dirty="0" smtClean="0"/>
              <a:t>veces </a:t>
            </a:r>
            <a:r>
              <a:rPr lang="es-ES" dirty="0"/>
              <a:t>se ve. Los balcones, al no estar abiertos a los </a:t>
            </a:r>
            <a:r>
              <a:rPr lang="es-ES" dirty="0" smtClean="0"/>
              <a:t>cuatro </a:t>
            </a:r>
            <a:r>
              <a:rPr lang="es-ES" dirty="0"/>
              <a:t>vientos, no poseen suficiente capacidad de ventilar </a:t>
            </a:r>
            <a:r>
              <a:rPr lang="es-ES" dirty="0"/>
              <a:t>los gases y, por ejemplo, por aberturas de ventanas puede </a:t>
            </a:r>
            <a:r>
              <a:rPr lang="es-ES" dirty="0" smtClean="0"/>
              <a:t>introducirse </a:t>
            </a:r>
            <a:r>
              <a:rPr lang="es-ES" dirty="0"/>
              <a:t>una cantidad peligrosa de CO ante un </a:t>
            </a:r>
            <a:r>
              <a:rPr lang="es-ES" dirty="0" smtClean="0"/>
              <a:t>cambio </a:t>
            </a:r>
            <a:r>
              <a:rPr lang="es-ES" dirty="0"/>
              <a:t>de dirección del viento o por vientos arremolinados. Si </a:t>
            </a:r>
            <a:r>
              <a:rPr lang="es-ES" dirty="0" smtClean="0"/>
              <a:t>los </a:t>
            </a:r>
            <a:r>
              <a:rPr lang="es-ES" dirty="0"/>
              <a:t>gases tóxicos no penetran en el departamento propio, </a:t>
            </a:r>
            <a:r>
              <a:rPr lang="es-ES" dirty="0" smtClean="0"/>
              <a:t>pueden </a:t>
            </a:r>
            <a:r>
              <a:rPr lang="es-ES" dirty="0"/>
              <a:t>entrar en el departamento vecino.</a:t>
            </a:r>
          </a:p>
          <a:p>
            <a:pPr algn="just"/>
            <a:r>
              <a:rPr lang="es-ES" dirty="0"/>
              <a:t>El otro inconveniente es la peligrosidad de la nafta </a:t>
            </a:r>
            <a:r>
              <a:rPr lang="es-ES" dirty="0" smtClean="0"/>
              <a:t>cuando </a:t>
            </a:r>
            <a:r>
              <a:rPr lang="es-ES" dirty="0"/>
              <a:t>está mal manipulada. La nafta posee un bajo punto de </a:t>
            </a:r>
            <a:r>
              <a:rPr lang="es-ES" dirty="0" smtClean="0"/>
              <a:t>inflamación</a:t>
            </a:r>
            <a:r>
              <a:rPr lang="es-ES" dirty="0"/>
              <a:t>, menor a los 10 *C, cuando está mezclada </a:t>
            </a:r>
            <a:r>
              <a:rPr lang="es-ES" dirty="0" smtClean="0"/>
              <a:t>en la </a:t>
            </a:r>
            <a:r>
              <a:rPr lang="es-ES" dirty="0"/>
              <a:t>proporción adecuada de oxígeno, y además, por su alta </a:t>
            </a:r>
            <a:r>
              <a:rPr lang="es-ES" dirty="0" smtClean="0"/>
              <a:t>volatilidad</a:t>
            </a:r>
            <a:r>
              <a:rPr lang="es-ES" dirty="0"/>
              <a:t>, es capaz de concentrarse en pequeños </a:t>
            </a:r>
            <a:r>
              <a:rPr lang="es-ES" dirty="0" smtClean="0"/>
              <a:t>bolsones </a:t>
            </a:r>
            <a:r>
              <a:rPr lang="es-ES" dirty="0"/>
              <a:t>en cualquier pieza </a:t>
            </a:r>
            <a:r>
              <a:rPr lang="es-ES" dirty="0" err="1"/>
              <a:t>semicerrada</a:t>
            </a:r>
            <a:r>
              <a:rPr lang="es-ES" dirty="0"/>
              <a:t>. Por este motivo, en </a:t>
            </a:r>
            <a:r>
              <a:rPr lang="es-ES" dirty="0" smtClean="0"/>
              <a:t>general </a:t>
            </a:r>
            <a:r>
              <a:rPr lang="es-ES" dirty="0"/>
              <a:t>los chasis de GE domésticos son abiertos, para </a:t>
            </a:r>
            <a:r>
              <a:rPr lang="es-ES" dirty="0" smtClean="0"/>
              <a:t>mejorar </a:t>
            </a:r>
            <a:r>
              <a:rPr lang="es-ES" dirty="0"/>
              <a:t>la ventilación. Ninguna medida de prevención </a:t>
            </a:r>
            <a:r>
              <a:rPr lang="es-ES" dirty="0" smtClean="0"/>
              <a:t>debe </a:t>
            </a:r>
            <a:r>
              <a:rPr lang="es-ES" dirty="0"/>
              <a:t>considerarse exagerada. También, es necesario </a:t>
            </a:r>
            <a:r>
              <a:rPr lang="es-ES" dirty="0" smtClean="0"/>
              <a:t>mantener </a:t>
            </a:r>
            <a:r>
              <a:rPr lang="es-ES" dirty="0"/>
              <a:t>un matafuegos del tipo A-B-C (</a:t>
            </a:r>
            <a:r>
              <a:rPr lang="es-ES" dirty="0" err="1"/>
              <a:t>triclase</a:t>
            </a:r>
            <a:r>
              <a:rPr lang="es-ES" dirty="0"/>
              <a:t>) cerca </a:t>
            </a:r>
            <a:r>
              <a:rPr lang="es-ES" dirty="0" smtClean="0"/>
              <a:t>del </a:t>
            </a:r>
            <a:r>
              <a:rPr lang="es-ES" dirty="0"/>
              <a:t>GE, pero no demasiado, para que sea posible tomarlo </a:t>
            </a:r>
            <a:r>
              <a:rPr lang="es-ES" dirty="0" smtClean="0"/>
              <a:t>ante </a:t>
            </a:r>
            <a:r>
              <a:rPr lang="es-ES" dirty="0"/>
              <a:t>un principio de incendio.</a:t>
            </a:r>
          </a:p>
          <a:p>
            <a:pPr algn="just"/>
            <a:r>
              <a:rPr lang="es-ES" dirty="0"/>
              <a:t>En general, los tanques de combustible tienen entre 6 y </a:t>
            </a:r>
            <a:r>
              <a:rPr lang="es-ES" dirty="0" smtClean="0"/>
              <a:t>25 </a:t>
            </a:r>
            <a:r>
              <a:rPr lang="es-ES" dirty="0"/>
              <a:t>litros para los equipos de alrededor de 8 </a:t>
            </a:r>
            <a:r>
              <a:rPr lang="es-ES" dirty="0" err="1"/>
              <a:t>kVA</a:t>
            </a:r>
            <a:r>
              <a:rPr lang="es-ES" dirty="0"/>
              <a:t>. El </a:t>
            </a:r>
            <a:r>
              <a:rPr lang="es-ES" dirty="0" smtClean="0"/>
              <a:t>consumo </a:t>
            </a:r>
            <a:r>
              <a:rPr lang="es-ES" dirty="0"/>
              <a:t>de combustible puede variar entre 0,8 | y 1,5 | por </a:t>
            </a:r>
            <a:r>
              <a:rPr lang="es-ES" dirty="0" smtClean="0"/>
              <a:t>hora </a:t>
            </a:r>
            <a:r>
              <a:rPr lang="es-ES" dirty="0"/>
              <a:t>de funcionamiento, aunque puede llegar hasta unos </a:t>
            </a:r>
            <a:r>
              <a:rPr lang="es-ES" dirty="0" smtClean="0"/>
              <a:t>31/h </a:t>
            </a:r>
            <a:r>
              <a:rPr lang="es-ES" dirty="0"/>
              <a:t>en los equipos más grandes. Si se mantiene nafta de </a:t>
            </a:r>
            <a:r>
              <a:rPr lang="es-ES" dirty="0" smtClean="0"/>
              <a:t>reserva</a:t>
            </a:r>
            <a:r>
              <a:rPr lang="es-ES" dirty="0"/>
              <a:t>, debe ubicarse alejada del GE, y es conveniente </a:t>
            </a:r>
            <a:r>
              <a:rPr lang="es-ES" dirty="0" smtClean="0"/>
              <a:t>utilizar </a:t>
            </a:r>
            <a:r>
              <a:rPr lang="es-ES" dirty="0"/>
              <a:t>bidones metálicos. Jamás deben estar los bidones </a:t>
            </a:r>
            <a:r>
              <a:rPr lang="es-ES" dirty="0" smtClean="0"/>
              <a:t>a </a:t>
            </a:r>
            <a:r>
              <a:rPr lang="es-ES" dirty="0"/>
              <a:t>medio llenar, es preferible tener varios bidones chicos </a:t>
            </a:r>
            <a:r>
              <a:rPr lang="es-ES" dirty="0" smtClean="0"/>
              <a:t>que </a:t>
            </a:r>
            <a:r>
              <a:rPr lang="es-ES" dirty="0"/>
              <a:t>uno grande semivacío, pues estos acumulan gases </a:t>
            </a:r>
            <a:r>
              <a:rPr lang="es-ES" dirty="0" smtClean="0"/>
              <a:t>con </a:t>
            </a:r>
            <a:r>
              <a:rPr lang="es-ES" dirty="0"/>
              <a:t>peligro de explosión. Además, no debe reponerse </a:t>
            </a:r>
            <a:r>
              <a:rPr lang="es-ES" dirty="0" smtClean="0"/>
              <a:t>combustible </a:t>
            </a:r>
            <a:r>
              <a:rPr lang="es-ES" dirty="0"/>
              <a:t>con el GE en funcionamiento.</a:t>
            </a:r>
          </a:p>
          <a:p>
            <a:pPr algn="just"/>
            <a:r>
              <a:rPr lang="es-ES" dirty="0"/>
              <a:t>El mantenimiento de estos equipos es relativamente </a:t>
            </a:r>
            <a:r>
              <a:rPr lang="es-ES" dirty="0" smtClean="0"/>
              <a:t>sencillo</a:t>
            </a:r>
            <a:r>
              <a:rPr lang="es-ES" dirty="0"/>
              <a:t>. Un punto fundamental consiste en mantener las </a:t>
            </a:r>
            <a:r>
              <a:rPr lang="es-ES" dirty="0" smtClean="0"/>
              <a:t>mangueras </a:t>
            </a:r>
            <a:r>
              <a:rPr lang="es-ES" dirty="0"/>
              <a:t>de combustible, las bridas, grifos y </a:t>
            </a:r>
            <a:r>
              <a:rPr lang="es-ES" dirty="0" smtClean="0"/>
              <a:t>abrazaderas </a:t>
            </a:r>
            <a:r>
              <a:rPr lang="es-ES" dirty="0"/>
              <a:t>en buen estado, y se deben cambiar de inmediato </a:t>
            </a:r>
            <a:r>
              <a:rPr lang="es-ES" dirty="0" smtClean="0"/>
              <a:t>ante </a:t>
            </a:r>
            <a:r>
              <a:rPr lang="es-ES" dirty="0"/>
              <a:t>una pérdida.</a:t>
            </a:r>
          </a:p>
          <a:p>
            <a:pPr algn="just"/>
            <a:r>
              <a:rPr lang="es-ES" dirty="0"/>
              <a:t>El aceite que utilizan los GR de cuatro tiempos es del tipo </a:t>
            </a:r>
            <a:r>
              <a:rPr lang="es-ES" dirty="0" smtClean="0"/>
              <a:t>multigrado </a:t>
            </a:r>
            <a:r>
              <a:rPr lang="es-ES" dirty="0"/>
              <a:t>de automotor y, en ningún caso, sus </a:t>
            </a:r>
            <a:r>
              <a:rPr lang="es-ES" dirty="0" smtClean="0"/>
              <a:t>cárteres </a:t>
            </a:r>
            <a:r>
              <a:rPr lang="es-ES" dirty="0"/>
              <a:t>superan el litro de capacidad, por lo que una buena </a:t>
            </a:r>
            <a:r>
              <a:rPr lang="es-ES" dirty="0" smtClean="0"/>
              <a:t>medida </a:t>
            </a:r>
            <a:r>
              <a:rPr lang="es-ES" dirty="0"/>
              <a:t>de mantenimiento es cambiar el aceite cada 6 </a:t>
            </a:r>
            <a:r>
              <a:rPr lang="es-ES" dirty="0" smtClean="0"/>
              <a:t>meses </a:t>
            </a:r>
            <a:r>
              <a:rPr lang="es-ES" dirty="0"/>
              <a:t>si el uso del GÉ es poco frecuente</a:t>
            </a:r>
            <a:r>
              <a:rPr lang="es-ES" dirty="0" smtClean="0"/>
              <a:t>.</a:t>
            </a:r>
          </a:p>
        </p:txBody>
      </p:sp>
    </p:spTree>
    <p:extLst>
      <p:ext uri="{BB962C8B-B14F-4D97-AF65-F5344CB8AC3E}">
        <p14:creationId xmlns:p14="http://schemas.microsoft.com/office/powerpoint/2010/main" val="3499700276"/>
      </p:ext>
    </p:extLst>
  </p:cSld>
  <p:clrMapOvr>
    <a:masterClrMapping/>
  </p:clrMapOvr>
</p:sld>
</file>

<file path=ppt/slides/slide2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ángulo 3"/>
          <p:cNvSpPr/>
          <p:nvPr/>
        </p:nvSpPr>
        <p:spPr>
          <a:xfrm>
            <a:off x="157862" y="137596"/>
            <a:ext cx="11471564" cy="5355312"/>
          </a:xfrm>
          <a:prstGeom prst="rect">
            <a:avLst/>
          </a:prstGeom>
        </p:spPr>
        <p:txBody>
          <a:bodyPr wrap="square">
            <a:spAutoFit/>
          </a:bodyPr>
          <a:lstStyle/>
          <a:p>
            <a:pPr algn="just"/>
            <a:r>
              <a:rPr lang="es-ES" dirty="0" smtClean="0"/>
              <a:t>Reemplazar el </a:t>
            </a:r>
            <a:r>
              <a:rPr lang="es-ES" dirty="0"/>
              <a:t>filtro con cada cambio de aceite es lo ideal y no </a:t>
            </a:r>
            <a:r>
              <a:rPr lang="es-ES" dirty="0" smtClean="0"/>
              <a:t>debe considerarse </a:t>
            </a:r>
            <a:r>
              <a:rPr lang="es-ES" dirty="0"/>
              <a:t>exagerado.</a:t>
            </a:r>
          </a:p>
          <a:p>
            <a:pPr algn="just"/>
            <a:r>
              <a:rPr lang="es-ES" dirty="0"/>
              <a:t>Como en todo equipo eléctrico de poco uso, la medida de </a:t>
            </a:r>
            <a:r>
              <a:rPr lang="es-ES" dirty="0" smtClean="0"/>
              <a:t>la </a:t>
            </a:r>
            <a:r>
              <a:rPr lang="es-ES" dirty="0"/>
              <a:t>resistencia de aislamiento es un muy buen control, </a:t>
            </a:r>
            <a:r>
              <a:rPr lang="es-ES" dirty="0" smtClean="0"/>
              <a:t>pero debe </a:t>
            </a:r>
            <a:r>
              <a:rPr lang="es-ES" dirty="0"/>
              <a:t>revisarse el manual para hacer la medida. En general</a:t>
            </a:r>
            <a:r>
              <a:rPr lang="es-ES" dirty="0" smtClean="0"/>
              <a:t>, si </a:t>
            </a:r>
            <a:r>
              <a:rPr lang="es-ES" dirty="0"/>
              <a:t>la medición se realiza con 500 V, no hay inconvenientes</a:t>
            </a:r>
            <a:r>
              <a:rPr lang="es-ES" dirty="0" smtClean="0"/>
              <a:t>, pero </a:t>
            </a:r>
            <a:r>
              <a:rPr lang="es-ES" dirty="0"/>
              <a:t>utilizar 1000 V puede perjudicar los semiconductores </a:t>
            </a:r>
            <a:r>
              <a:rPr lang="es-ES" dirty="0" smtClean="0"/>
              <a:t>del </a:t>
            </a:r>
            <a:r>
              <a:rPr lang="es-ES" dirty="0"/>
              <a:t>sistema AVR, por esto debe revisarse el circuito </a:t>
            </a:r>
            <a:r>
              <a:rPr lang="es-ES" dirty="0" smtClean="0"/>
              <a:t>eléctrico  </a:t>
            </a:r>
            <a:r>
              <a:rPr lang="es-ES" dirty="0"/>
              <a:t>u  obtener indicaciones del fabricante para poder </a:t>
            </a:r>
            <a:r>
              <a:rPr lang="es-ES" dirty="0" smtClean="0"/>
              <a:t>desconectar </a:t>
            </a:r>
            <a:r>
              <a:rPr lang="es-ES" dirty="0"/>
              <a:t>el  módulo AVR.</a:t>
            </a:r>
          </a:p>
          <a:p>
            <a:pPr algn="just"/>
            <a:r>
              <a:rPr lang="es-ES" dirty="0"/>
              <a:t>Fuera de lo mencionado, deben cambiarse los filtros de aire </a:t>
            </a:r>
            <a:r>
              <a:rPr lang="es-ES" dirty="0" smtClean="0"/>
              <a:t>al </a:t>
            </a:r>
            <a:r>
              <a:rPr lang="es-ES" dirty="0"/>
              <a:t>menos una vez al año y debe mantenerse todo el conjunto </a:t>
            </a:r>
          </a:p>
          <a:p>
            <a:pPr algn="just"/>
            <a:r>
              <a:rPr lang="es-ES" dirty="0"/>
              <a:t>libre de grasas o suciedad para evitar el recalentamiento </a:t>
            </a:r>
            <a:r>
              <a:rPr lang="es-ES" dirty="0" smtClean="0"/>
              <a:t>del </a:t>
            </a:r>
            <a:r>
              <a:rPr lang="es-ES" dirty="0"/>
              <a:t>motor por poca disipación calórica.</a:t>
            </a:r>
          </a:p>
          <a:p>
            <a:pPr algn="just"/>
            <a:r>
              <a:rPr lang="es-ES" dirty="0"/>
              <a:t>La falla más común ante la falta de arranque es la </a:t>
            </a:r>
            <a:r>
              <a:rPr lang="es-ES" dirty="0" smtClean="0"/>
              <a:t>avería del </a:t>
            </a:r>
            <a:r>
              <a:rPr lang="es-ES" dirty="0"/>
              <a:t>encendido, que es electrónico en todos los equipos </a:t>
            </a:r>
            <a:r>
              <a:rPr lang="es-ES" dirty="0" smtClean="0"/>
              <a:t>modernos</a:t>
            </a:r>
            <a:r>
              <a:rPr lang="es-ES" dirty="0"/>
              <a:t>. En cuanto al alternador, lo comentado arriba para </a:t>
            </a:r>
            <a:r>
              <a:rPr lang="es-ES" dirty="0" smtClean="0"/>
              <a:t>equipos </a:t>
            </a:r>
            <a:r>
              <a:rPr lang="es-ES" dirty="0"/>
              <a:t>grandes es válido, incluso su despiece, por lo que </a:t>
            </a:r>
            <a:r>
              <a:rPr lang="es-ES" dirty="0" smtClean="0"/>
              <a:t>se </a:t>
            </a:r>
            <a:r>
              <a:rPr lang="es-ES" dirty="0"/>
              <a:t>trata de equipos de muy sencilla reparación para </a:t>
            </a:r>
            <a:r>
              <a:rPr lang="es-ES" dirty="0" smtClean="0"/>
              <a:t>personas </a:t>
            </a:r>
            <a:r>
              <a:rPr lang="es-ES" dirty="0"/>
              <a:t>con entrenamiento electromecánico.</a:t>
            </a:r>
          </a:p>
          <a:p>
            <a:pPr algn="just"/>
            <a:r>
              <a:rPr lang="es-ES" dirty="0"/>
              <a:t>Para su elección, deberá tenerse en cuenta el uso que se </a:t>
            </a:r>
            <a:r>
              <a:rPr lang="es-ES" dirty="0" smtClean="0"/>
              <a:t>le </a:t>
            </a:r>
            <a:r>
              <a:rPr lang="es-ES" dirty="0"/>
              <a:t>dará. Si es imprescindible la energización de aires </a:t>
            </a:r>
            <a:r>
              <a:rPr lang="es-ES" dirty="0" smtClean="0"/>
              <a:t>acondicionados </a:t>
            </a:r>
            <a:r>
              <a:rPr lang="es-ES" dirty="0"/>
              <a:t>(A/A), resulta imprescindible utilizar un </a:t>
            </a:r>
            <a:r>
              <a:rPr lang="es-ES" dirty="0" smtClean="0"/>
              <a:t>equipo de </a:t>
            </a:r>
            <a:r>
              <a:rPr lang="es-ES" dirty="0"/>
              <a:t>al menos el doble de la potencia del A/A. Por ejemplo, </a:t>
            </a:r>
            <a:r>
              <a:rPr lang="es-ES" dirty="0" smtClean="0"/>
              <a:t>un </a:t>
            </a:r>
            <a:r>
              <a:rPr lang="es-ES" dirty="0"/>
              <a:t>equipo típico de 2200 frigorías/hora (unos 1,5 kW) deberá </a:t>
            </a:r>
            <a:r>
              <a:rPr lang="es-ES" dirty="0" smtClean="0"/>
              <a:t>ser </a:t>
            </a:r>
            <a:r>
              <a:rPr lang="es-ES" dirty="0"/>
              <a:t>energizado por un GE de no menos de 4,5 </a:t>
            </a:r>
            <a:r>
              <a:rPr lang="es-ES" dirty="0" err="1"/>
              <a:t>kVA</a:t>
            </a:r>
            <a:r>
              <a:rPr lang="es-ES" dirty="0"/>
              <a:t> siempre y </a:t>
            </a:r>
            <a:r>
              <a:rPr lang="es-ES" dirty="0" smtClean="0"/>
              <a:t>cuando </a:t>
            </a:r>
            <a:r>
              <a:rPr lang="es-ES" dirty="0"/>
              <a:t>sea la única carga.</a:t>
            </a:r>
          </a:p>
          <a:p>
            <a:pPr algn="just"/>
            <a:r>
              <a:rPr lang="es-ES" dirty="0"/>
              <a:t>En el caso de que el GE alimente un local o casa que no </a:t>
            </a:r>
            <a:r>
              <a:rPr lang="es-ES" dirty="0" smtClean="0"/>
              <a:t>cuenta </a:t>
            </a:r>
            <a:r>
              <a:rPr lang="es-ES" dirty="0"/>
              <a:t>con un operador entrenado, deberán </a:t>
            </a:r>
            <a:r>
              <a:rPr lang="es-ES" dirty="0" smtClean="0"/>
              <a:t>desconectarse </a:t>
            </a:r>
            <a:r>
              <a:rPr lang="es-ES" dirty="0"/>
              <a:t>los equipos que superen la potencia que puede </a:t>
            </a:r>
            <a:r>
              <a:rPr lang="es-ES" dirty="0" smtClean="0"/>
              <a:t>suministrar </a:t>
            </a:r>
            <a:r>
              <a:rPr lang="es-ES" dirty="0"/>
              <a:t>el GE, bloqueando su uso, por ejemplo, se </a:t>
            </a:r>
            <a:r>
              <a:rPr lang="es-ES" dirty="0" smtClean="0"/>
              <a:t>encintarán </a:t>
            </a:r>
            <a:r>
              <a:rPr lang="es-ES" dirty="0"/>
              <a:t>las fichas tomacorrientes para evitar que se </a:t>
            </a:r>
            <a:r>
              <a:rPr lang="es-ES" dirty="0" smtClean="0"/>
              <a:t>enchufen </a:t>
            </a:r>
            <a:r>
              <a:rPr lang="es-ES" dirty="0"/>
              <a:t>los equipos que no puedan ser alimentados </a:t>
            </a:r>
            <a:r>
              <a:rPr lang="es-ES" dirty="0" smtClean="0"/>
              <a:t>si es </a:t>
            </a:r>
            <a:r>
              <a:rPr lang="es-ES" dirty="0"/>
              <a:t>que el tablero seccional no posee el suficiente </a:t>
            </a:r>
            <a:r>
              <a:rPr lang="es-ES" dirty="0" smtClean="0"/>
              <a:t>seccionamiento </a:t>
            </a:r>
            <a:r>
              <a:rPr lang="es-ES" dirty="0"/>
              <a:t>de cargas. Por este motivo, en casas y locales, </a:t>
            </a:r>
            <a:r>
              <a:rPr lang="es-ES" dirty="0" smtClean="0"/>
              <a:t>es </a:t>
            </a:r>
            <a:r>
              <a:rPr lang="es-ES" dirty="0"/>
              <a:t>importante utilizar tableros con la mayor cantidad de </a:t>
            </a:r>
            <a:r>
              <a:rPr lang="es-ES" dirty="0" smtClean="0"/>
              <a:t>circuitos </a:t>
            </a:r>
            <a:r>
              <a:rPr lang="es-ES" dirty="0"/>
              <a:t>posibles, de modo de poder seccionar las </a:t>
            </a:r>
            <a:r>
              <a:rPr lang="es-ES" dirty="0" smtClean="0"/>
              <a:t>cargas </a:t>
            </a:r>
            <a:r>
              <a:rPr lang="es-ES" dirty="0"/>
              <a:t>en forma adecuada</a:t>
            </a:r>
            <a:r>
              <a:rPr lang="es-ES" dirty="0" smtClean="0"/>
              <a:t>.</a:t>
            </a:r>
          </a:p>
        </p:txBody>
      </p:sp>
    </p:spTree>
    <p:extLst>
      <p:ext uri="{BB962C8B-B14F-4D97-AF65-F5344CB8AC3E}">
        <p14:creationId xmlns:p14="http://schemas.microsoft.com/office/powerpoint/2010/main" val="2132962652"/>
      </p:ext>
    </p:extLst>
  </p:cSld>
  <p:clrMapOvr>
    <a:masterClrMapping/>
  </p:clrMapOvr>
</p:sld>
</file>

<file path=ppt/slides/slide2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n 1"/>
          <p:cNvPicPr>
            <a:picLocks noChangeAspect="1"/>
          </p:cNvPicPr>
          <p:nvPr/>
        </p:nvPicPr>
        <p:blipFill>
          <a:blip r:embed="rId2"/>
          <a:stretch>
            <a:fillRect/>
          </a:stretch>
        </p:blipFill>
        <p:spPr>
          <a:xfrm>
            <a:off x="157862" y="981075"/>
            <a:ext cx="4676775" cy="4895850"/>
          </a:xfrm>
          <a:prstGeom prst="rect">
            <a:avLst/>
          </a:prstGeom>
        </p:spPr>
      </p:pic>
      <p:sp>
        <p:nvSpPr>
          <p:cNvPr id="5" name="Rectángulo 4"/>
          <p:cNvSpPr/>
          <p:nvPr/>
        </p:nvSpPr>
        <p:spPr>
          <a:xfrm>
            <a:off x="1041070" y="434479"/>
            <a:ext cx="4362203" cy="923330"/>
          </a:xfrm>
          <a:prstGeom prst="rect">
            <a:avLst/>
          </a:prstGeom>
        </p:spPr>
        <p:txBody>
          <a:bodyPr wrap="square">
            <a:spAutoFit/>
          </a:bodyPr>
          <a:lstStyle/>
          <a:p>
            <a:pPr algn="ctr"/>
            <a:r>
              <a:rPr lang="es-ES" b="1" dirty="0"/>
              <a:t>Instalación de un caño de escape de un motor primario. Puntos por verificar en inspecciones periódicas.</a:t>
            </a:r>
            <a:endParaRPr lang="es-ES" b="1" dirty="0"/>
          </a:p>
        </p:txBody>
      </p:sp>
      <p:pic>
        <p:nvPicPr>
          <p:cNvPr id="6" name="Imagen 5"/>
          <p:cNvPicPr>
            <a:picLocks noChangeAspect="1"/>
          </p:cNvPicPr>
          <p:nvPr/>
        </p:nvPicPr>
        <p:blipFill>
          <a:blip r:embed="rId3"/>
          <a:stretch>
            <a:fillRect/>
          </a:stretch>
        </p:blipFill>
        <p:spPr>
          <a:xfrm>
            <a:off x="6733309" y="230187"/>
            <a:ext cx="5237390" cy="3152775"/>
          </a:xfrm>
          <a:prstGeom prst="rect">
            <a:avLst/>
          </a:prstGeom>
        </p:spPr>
      </p:pic>
      <p:sp>
        <p:nvSpPr>
          <p:cNvPr id="7" name="Rectángulo 6"/>
          <p:cNvSpPr/>
          <p:nvPr/>
        </p:nvSpPr>
        <p:spPr>
          <a:xfrm>
            <a:off x="5102432" y="434479"/>
            <a:ext cx="1761507" cy="2308324"/>
          </a:xfrm>
          <a:prstGeom prst="rect">
            <a:avLst/>
          </a:prstGeom>
        </p:spPr>
        <p:txBody>
          <a:bodyPr wrap="square">
            <a:spAutoFit/>
          </a:bodyPr>
          <a:lstStyle/>
          <a:p>
            <a:pPr algn="ctr"/>
            <a:r>
              <a:rPr lang="es-ES" b="1" dirty="0" smtClean="0"/>
              <a:t>Circuito </a:t>
            </a:r>
            <a:r>
              <a:rPr lang="es-ES" b="1" dirty="0"/>
              <a:t>de refrigeración de una máquina motriz. Se indican los puntos </a:t>
            </a:r>
            <a:r>
              <a:rPr lang="es-ES" b="1" dirty="0" smtClean="0"/>
              <a:t>típicos </a:t>
            </a:r>
            <a:r>
              <a:rPr lang="es-ES" b="1" dirty="0"/>
              <a:t>de falla ante calentamiento</a:t>
            </a:r>
            <a:r>
              <a:rPr lang="es-ES" dirty="0"/>
              <a:t>.</a:t>
            </a:r>
          </a:p>
        </p:txBody>
      </p:sp>
      <p:pic>
        <p:nvPicPr>
          <p:cNvPr id="8" name="Imagen 7"/>
          <p:cNvPicPr>
            <a:picLocks noChangeAspect="1"/>
          </p:cNvPicPr>
          <p:nvPr/>
        </p:nvPicPr>
        <p:blipFill>
          <a:blip r:embed="rId4"/>
          <a:stretch>
            <a:fillRect/>
          </a:stretch>
        </p:blipFill>
        <p:spPr>
          <a:xfrm>
            <a:off x="6341423" y="3382962"/>
            <a:ext cx="5515161" cy="3113910"/>
          </a:xfrm>
          <a:prstGeom prst="rect">
            <a:avLst/>
          </a:prstGeom>
        </p:spPr>
      </p:pic>
      <p:sp>
        <p:nvSpPr>
          <p:cNvPr id="9" name="Rectángulo 8"/>
          <p:cNvSpPr/>
          <p:nvPr/>
        </p:nvSpPr>
        <p:spPr>
          <a:xfrm>
            <a:off x="3891149" y="5797074"/>
            <a:ext cx="2699657" cy="923330"/>
          </a:xfrm>
          <a:prstGeom prst="rect">
            <a:avLst/>
          </a:prstGeom>
        </p:spPr>
        <p:txBody>
          <a:bodyPr wrap="square">
            <a:spAutoFit/>
          </a:bodyPr>
          <a:lstStyle/>
          <a:p>
            <a:pPr algn="ctr"/>
            <a:r>
              <a:rPr lang="es-ES" b="1" dirty="0"/>
              <a:t>Puntos típicos de falla en el alternador de un grupo electrógeno.</a:t>
            </a:r>
          </a:p>
        </p:txBody>
      </p:sp>
    </p:spTree>
    <p:extLst>
      <p:ext uri="{BB962C8B-B14F-4D97-AF65-F5344CB8AC3E}">
        <p14:creationId xmlns:p14="http://schemas.microsoft.com/office/powerpoint/2010/main" val="122610331"/>
      </p:ext>
    </p:extLst>
  </p:cSld>
  <p:clrMapOvr>
    <a:masterClrMapping/>
  </p:clrMapOvr>
</p:sld>
</file>

<file path=ppt/theme/theme1.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14102</TotalTime>
  <Words>68399</Words>
  <Application>Microsoft Office PowerPoint</Application>
  <PresentationFormat>Panorámica</PresentationFormat>
  <Paragraphs>4517</Paragraphs>
  <Slides>253</Slides>
  <Notes>0</Notes>
  <HiddenSlides>0</HiddenSlides>
  <MMClips>0</MMClips>
  <ScaleCrop>false</ScaleCrop>
  <HeadingPairs>
    <vt:vector size="6" baseType="variant">
      <vt:variant>
        <vt:lpstr>Fuentes usadas</vt:lpstr>
      </vt:variant>
      <vt:variant>
        <vt:i4>5</vt:i4>
      </vt:variant>
      <vt:variant>
        <vt:lpstr>Tema</vt:lpstr>
      </vt:variant>
      <vt:variant>
        <vt:i4>1</vt:i4>
      </vt:variant>
      <vt:variant>
        <vt:lpstr>Títulos de diapositiva</vt:lpstr>
      </vt:variant>
      <vt:variant>
        <vt:i4>253</vt:i4>
      </vt:variant>
    </vt:vector>
  </HeadingPairs>
  <TitlesOfParts>
    <vt:vector size="259" baseType="lpstr">
      <vt:lpstr>Arial</vt:lpstr>
      <vt:lpstr>Arial Rounded MT Bold</vt:lpstr>
      <vt:lpstr>Calibri</vt:lpstr>
      <vt:lpstr>Calibri Light</vt:lpstr>
      <vt:lpstr>Wingdings</vt:lpstr>
      <vt:lpstr>Tema de Office</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Presentación de PowerPoint</dc:title>
  <dc:creator>Marita</dc:creator>
  <cp:lastModifiedBy>Marita</cp:lastModifiedBy>
  <cp:revision>1259</cp:revision>
  <dcterms:created xsi:type="dcterms:W3CDTF">2023-04-26T20:37:20Z</dcterms:created>
  <dcterms:modified xsi:type="dcterms:W3CDTF">2023-05-28T19:47:51Z</dcterms:modified>
</cp:coreProperties>
</file>